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887" r:id="rId3"/>
    <p:sldId id="866" r:id="rId4"/>
    <p:sldId id="286" r:id="rId5"/>
    <p:sldId id="872" r:id="rId6"/>
    <p:sldId id="828" r:id="rId7"/>
    <p:sldId id="891" r:id="rId8"/>
    <p:sldId id="877" r:id="rId9"/>
    <p:sldId id="876" r:id="rId10"/>
    <p:sldId id="890" r:id="rId11"/>
    <p:sldId id="889" r:id="rId12"/>
    <p:sldId id="313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Побудова кола. Визначення </a:t>
          </a:r>
          <a:r>
            <a:rPr lang="uk-UA" sz="3200" b="1" dirty="0" smtClean="0">
              <a:solidFill>
                <a:schemeClr val="bg1"/>
              </a:solidFill>
            </a:rPr>
            <a:t>діаметру кола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Дії з </a:t>
          </a:r>
          <a:r>
            <a:rPr lang="uk-UA" sz="3200" b="1" dirty="0" err="1" smtClean="0"/>
            <a:t>іменова</a:t>
          </a:r>
          <a:r>
            <a:rPr lang="uk-UA" sz="3200" b="1" dirty="0" smtClean="0"/>
            <a:t>-ними числами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Закріплення вивчених випадків додавання і віднімання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на визначення відстані</a:t>
          </a:r>
          <a:r>
            <a:rPr lang="uk-UA" sz="3200" b="1" i="1" dirty="0" smtClean="0"/>
            <a:t>.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318" custLinFactX="415228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8260" custLinFactX="-143918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0464" custLinFactX="-15359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6449" custLinFactX="-285307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14324" y="744749"/>
          <a:ext cx="4273486" cy="278398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на визначення відстані</a:t>
          </a:r>
          <a:r>
            <a:rPr lang="uk-UA" sz="3200" b="1" i="1" kern="1200" dirty="0" smtClean="0"/>
            <a:t>.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59074" y="854696"/>
        <a:ext cx="278398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71394" y="772879"/>
          <a:ext cx="4273486" cy="272772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Закріплення вивчених випадків додавання і віднімання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486" y="854696"/>
        <a:ext cx="272772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25851" y="844596"/>
          <a:ext cx="4273486" cy="2584293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Побудова кола. Визначення </a:t>
          </a:r>
          <a:r>
            <a:rPr lang="uk-UA" sz="3200" b="1" kern="1200" dirty="0" smtClean="0">
              <a:solidFill>
                <a:schemeClr val="bg1"/>
              </a:solidFill>
            </a:rPr>
            <a:t>діаметру кола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70448" y="854696"/>
        <a:ext cx="2584293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876658" y="973522"/>
          <a:ext cx="4273486" cy="232644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Дії з </a:t>
          </a:r>
          <a:r>
            <a:rPr lang="uk-UA" sz="3200" b="1" kern="1200" dirty="0" err="1" smtClean="0"/>
            <a:t>іменова</a:t>
          </a:r>
          <a:r>
            <a:rPr lang="uk-UA" sz="3200" b="1" kern="1200" dirty="0" smtClean="0"/>
            <a:t>-ними числами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850180" y="854697"/>
        <a:ext cx="232644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981522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Закріплення вивчених випадків додавання і віднімання.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92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3 МАТЕМ\1 Листопад\5 Усне додавання і віднімання в межах 1000\2026-01-25_174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8" y="2520995"/>
            <a:ext cx="9107589" cy="19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47997" y="1082679"/>
            <a:ext cx="1033501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err="1"/>
              <a:t>Відстань</a:t>
            </a:r>
            <a:r>
              <a:rPr lang="ru-RU" sz="2800" b="1" dirty="0"/>
              <a:t> від будинку </a:t>
            </a:r>
            <a:r>
              <a:rPr lang="ru-RU" sz="2800" b="1" dirty="0" err="1"/>
              <a:t>Уляни</a:t>
            </a:r>
            <a:r>
              <a:rPr lang="ru-RU" sz="2800" b="1" dirty="0"/>
              <a:t> до парку становить </a:t>
            </a:r>
            <a:r>
              <a:rPr lang="ru-RU" sz="2800" b="1" dirty="0" smtClean="0"/>
              <a:t>290м</a:t>
            </a:r>
            <a:r>
              <a:rPr lang="ru-RU" sz="2800" b="1" dirty="0"/>
              <a:t>, а від парку до </a:t>
            </a:r>
            <a:r>
              <a:rPr lang="ru-RU" sz="2800" b="1" dirty="0" err="1"/>
              <a:t>бібліотеки</a:t>
            </a:r>
            <a:r>
              <a:rPr lang="ru-RU" sz="2800" b="1" dirty="0"/>
              <a:t> — на </a:t>
            </a:r>
            <a:r>
              <a:rPr lang="ru-RU" sz="2800" b="1" dirty="0" smtClean="0"/>
              <a:t>120м </a:t>
            </a:r>
            <a:r>
              <a:rPr lang="ru-RU" sz="2800" b="1" dirty="0" err="1" smtClean="0"/>
              <a:t>менша</a:t>
            </a:r>
            <a:r>
              <a:rPr lang="ru-RU" sz="2800" b="1" dirty="0"/>
              <a:t>. Яку </a:t>
            </a:r>
            <a:r>
              <a:rPr lang="ru-RU" sz="2800" b="1" dirty="0" err="1"/>
              <a:t>відстань</a:t>
            </a:r>
            <a:r>
              <a:rPr lang="ru-RU" sz="2800" b="1" dirty="0"/>
              <a:t> </a:t>
            </a:r>
            <a:r>
              <a:rPr lang="ru-RU" sz="2800" b="1" dirty="0" err="1"/>
              <a:t>долає</a:t>
            </a:r>
            <a:r>
              <a:rPr lang="ru-RU" sz="2800" b="1" dirty="0"/>
              <a:t> </a:t>
            </a:r>
            <a:r>
              <a:rPr lang="ru-RU" sz="2800" b="1" dirty="0" err="1"/>
              <a:t>Уляна</a:t>
            </a:r>
            <a:r>
              <a:rPr lang="ru-RU" sz="2800" b="1" dirty="0"/>
              <a:t>, </a:t>
            </a:r>
            <a:r>
              <a:rPr lang="ru-RU" sz="2800" b="1" dirty="0" err="1"/>
              <a:t>рухаючись</a:t>
            </a:r>
            <a:r>
              <a:rPr lang="ru-RU" sz="2800" b="1" dirty="0"/>
              <a:t> від свого дому до </a:t>
            </a:r>
            <a:r>
              <a:rPr lang="ru-RU" sz="2800" b="1" dirty="0" err="1"/>
              <a:t>бібліотеки</a:t>
            </a:r>
            <a:r>
              <a:rPr lang="ru-RU" sz="2800" b="1" dirty="0"/>
              <a:t> й назад?</a:t>
            </a:r>
            <a:endParaRPr lang="uk-UA" sz="28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6"/>
            <a:ext cx="10335018" cy="5920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600927" y="1933983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059426" y="3362423"/>
            <a:ext cx="122179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290м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23479" y="4581922"/>
            <a:ext cx="244359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1) 290 – 120 =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822418" y="3942380"/>
            <a:ext cx="194421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На 120м &lt;</a:t>
            </a:r>
            <a:endParaRPr lang="ru-RU" sz="2800" b="1" dirty="0"/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71912" y="4590554"/>
            <a:ext cx="136799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170 (м)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60476" y="4593642"/>
            <a:ext cx="408388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- від парку до </a:t>
            </a:r>
            <a:r>
              <a:rPr lang="ru-RU" sz="2800" b="1" dirty="0" err="1" smtClean="0"/>
              <a:t>бібліотеки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48795" y="5182231"/>
            <a:ext cx="244359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2) 290 + 170 =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97228" y="5190863"/>
            <a:ext cx="136799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460 (м)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85792" y="5193951"/>
            <a:ext cx="408388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- від дому до </a:t>
            </a:r>
            <a:r>
              <a:rPr lang="ru-RU" sz="2800" b="1" dirty="0" err="1" smtClean="0"/>
              <a:t>бібліотеки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48795" y="5773908"/>
            <a:ext cx="244359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3) 460 + 460 =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97228" y="5782540"/>
            <a:ext cx="1367991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920 (м)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85793" y="5785628"/>
            <a:ext cx="551132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- від дому до </a:t>
            </a:r>
            <a:r>
              <a:rPr lang="ru-RU" sz="2800" b="1" dirty="0" err="1" smtClean="0"/>
              <a:t>бібліотеки</a:t>
            </a:r>
            <a:r>
              <a:rPr lang="ru-RU" sz="2800" b="1" dirty="0" smtClean="0"/>
              <a:t> </a:t>
            </a:r>
            <a:r>
              <a:rPr lang="ru-RU" sz="2800" b="1" dirty="0" smtClean="0"/>
              <a:t>і </a:t>
            </a:r>
            <a:r>
              <a:rPr lang="ru-RU" sz="2800" b="1" dirty="0" smtClean="0"/>
              <a:t>назад.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5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5" grpId="0" animBg="1"/>
      <p:bldP spid="13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349065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Ст.25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1629594"/>
            <a:ext cx="1849579" cy="25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5 Усне додавання і віднімання в межах 1000\2026-01-25_171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27" y="1413569"/>
            <a:ext cx="8508880" cy="43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32" y="165726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1990" y="1721123"/>
            <a:ext cx="5273537" cy="9165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знайти </a:t>
            </a:r>
            <a:r>
              <a:rPr lang="ru-RU" sz="3200" b="1" dirty="0" err="1" smtClean="0"/>
              <a:t>доданок</a:t>
            </a:r>
            <a:r>
              <a:rPr lang="ru-RU" sz="3200" b="1" dirty="0" smtClean="0"/>
              <a:t>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328577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731990" y="3285778"/>
            <a:ext cx="5186948" cy="1044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</a:t>
            </a:r>
            <a:r>
              <a:rPr lang="uk-UA" sz="3200" b="1" dirty="0" smtClean="0"/>
              <a:t>відстань вперед </a:t>
            </a:r>
            <a:r>
              <a:rPr lang="uk-UA" sz="3200" b="1" smtClean="0"/>
              <a:t>і назад?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444690" y="4941962"/>
            <a:ext cx="5442803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Обери число, яким оцінюєш свою роботу на уроці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33" y="1403291"/>
            <a:ext cx="2843992" cy="37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смайлика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equilibrium-oakville.com/s/img/emotion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493690"/>
            <a:ext cx="10517640" cy="25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Рефлексія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Ст.24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1" y="4221882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5 Усне додавання і віднімання в межах 1000\2026-01-25_144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96" y="1424951"/>
            <a:ext cx="7920880" cy="45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7050390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5 Усне додавання і віднімання в межах 1000\2026-01-25_171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5" y="1485578"/>
            <a:ext cx="100381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118" y="580101"/>
            <a:ext cx="10137076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Хто з учнів правильно </a:t>
            </a:r>
            <a:r>
              <a:rPr lang="ru-RU" sz="4000" b="1" dirty="0" err="1"/>
              <a:t>виконав</a:t>
            </a:r>
            <a:r>
              <a:rPr lang="ru-RU" sz="4000" b="1" dirty="0"/>
              <a:t> </a:t>
            </a:r>
            <a:r>
              <a:rPr lang="ru-RU" sz="4000" b="1" dirty="0" err="1"/>
              <a:t>усі</a:t>
            </a:r>
            <a:r>
              <a:rPr lang="ru-RU" sz="4000" b="1" dirty="0"/>
              <a:t> завдання?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1954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55" y="4162766"/>
            <a:ext cx="2246735" cy="2169586"/>
          </a:xfrm>
          <a:prstGeom prst="rect">
            <a:avLst/>
          </a:prstGeom>
        </p:spPr>
      </p:pic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898841" y="1860449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340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Скругленный прямоугольник 9">
                <a:extLst>
                  <a:ext uri="{FF2B5EF4-FFF2-40B4-BE49-F238E27FC236}">
                    <a16:creationId xmlns:a16="http://schemas.microsoft.com/office/drawing/2014/main" xmlns="" id="{7BE113B6-F534-4DDE-B52F-FA451595F34D}"/>
                  </a:ext>
                </a:extLst>
              </p:cNvPr>
              <p:cNvSpPr/>
              <p:nvPr/>
            </p:nvSpPr>
            <p:spPr>
              <a:xfrm>
                <a:off x="9528786" y="1904718"/>
                <a:ext cx="465859" cy="4764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dirty="0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Скругленный прямоугольник 9">
                <a:extLst>
                  <a:ext uri="{FF2B5EF4-FFF2-40B4-BE49-F238E27FC236}">
                    <a16:creationId xmlns="" xmlns:a16="http://schemas.microsoft.com/office/drawing/2014/main" id="{7BE113B6-F534-4DDE-B52F-FA451595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786" y="1904718"/>
                <a:ext cx="465859" cy="476478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645512" y="3760593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460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97407" y="2752110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16488" y="-718547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685278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55217" y="-658041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56346" y="-757065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038731" y="1344996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1025229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Каліграфічна </a:t>
            </a:r>
            <a:r>
              <a:rPr lang="ru-RU" sz="4000" b="1" dirty="0" err="1" smtClean="0"/>
              <a:t>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79067" y="2758226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03187" y="-7462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316881" y="4293890"/>
            <a:ext cx="676776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Установіть</a:t>
            </a:r>
            <a:r>
              <a:rPr lang="ru-RU" sz="3200" b="1" dirty="0"/>
              <a:t> </a:t>
            </a:r>
            <a:r>
              <a:rPr lang="ru-RU" sz="3200" b="1" dirty="0" err="1"/>
              <a:t>закономірність</a:t>
            </a:r>
            <a:r>
              <a:rPr lang="ru-RU" sz="3200" b="1" dirty="0"/>
              <a:t> і </a:t>
            </a:r>
            <a:r>
              <a:rPr lang="uk-UA" sz="3200" b="1" dirty="0" smtClean="0"/>
              <a:t>за</a:t>
            </a:r>
            <a:r>
              <a:rPr lang="ru-RU" sz="3200" b="1" dirty="0" err="1" smtClean="0"/>
              <a:t>пишіть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пропущені</a:t>
            </a:r>
            <a:r>
              <a:rPr lang="ru-RU" sz="3200" b="1" dirty="0" smtClean="0"/>
              <a:t> числа.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78828" y="2772000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68360" y="-1222689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922732" y="2781794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7407" y="-11230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4934" y="1346150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533859" y="2787130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197407" y="3461980"/>
            <a:ext cx="454720" cy="56779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9422" y="-641473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35799" y="-661973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09539" y="2752110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89927" y="-712733"/>
            <a:ext cx="454720" cy="56779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42769" y="-732081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483458" y="2807757"/>
            <a:ext cx="420547" cy="53472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44488" y="2758226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15074" y="2774688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08703" y="-661973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9670" y="2752110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41904" y="2759797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07086" y="2753681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77021" y="2781014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61756" y="2765415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26938" y="2759299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219306" y="2787130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57286" y="2725540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645181" y="2759089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01426" y="2752110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105531" y="2782124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761776" y="2775145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22583" y="3461798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78828" y="3454819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72203" y="3472431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8448" y="3465452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79067" y="348199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36063" y="348199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17276" y="3459465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83116" y="3461036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5 Усне додавання і віднімання в межах 1000\2026-01-25_171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8" y="1976892"/>
            <a:ext cx="9061184" cy="42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7368" y="1413570"/>
            <a:ext cx="100988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Як знайти </a:t>
            </a:r>
            <a:r>
              <a:rPr lang="ru-RU" sz="2800" b="1" dirty="0" err="1">
                <a:solidFill>
                  <a:srgbClr val="7030A0"/>
                </a:solidFill>
              </a:rPr>
              <a:t>невідомі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величини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r>
              <a:rPr lang="ru-RU" sz="2800" b="1" dirty="0" smtClean="0">
                <a:solidFill>
                  <a:srgbClr val="7030A0"/>
                </a:solidFill>
              </a:rPr>
              <a:t>Запишіть </a:t>
            </a:r>
            <a:r>
              <a:rPr lang="ru-RU" sz="2800" b="1" dirty="0" err="1">
                <a:solidFill>
                  <a:srgbClr val="7030A0"/>
                </a:solidFill>
              </a:rPr>
              <a:t>розв’язання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зошит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118" y="580101"/>
            <a:ext cx="10137076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 err="1" smtClean="0"/>
              <a:t>таблицю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1954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749152" y="3357786"/>
            <a:ext cx="943279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810г</a:t>
            </a:r>
            <a:endParaRPr lang="ru-RU" sz="28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042133" y="3357786"/>
            <a:ext cx="1707019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570+240=</a:t>
            </a:r>
            <a:endParaRPr lang="ru-RU" sz="28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72250" y="4199887"/>
            <a:ext cx="964197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980г</a:t>
            </a:r>
            <a:endParaRPr lang="ru-RU" sz="28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010371" y="4199887"/>
            <a:ext cx="1880867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720+260=</a:t>
            </a:r>
            <a:endParaRPr lang="ru-RU" sz="28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36521" y="3749881"/>
            <a:ext cx="862147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90г</a:t>
            </a:r>
            <a:endParaRPr lang="ru-RU" sz="28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829502" y="3761683"/>
            <a:ext cx="1707019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410–320=</a:t>
            </a:r>
            <a:endParaRPr lang="ru-RU" sz="2800" b="1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80" y="4253031"/>
            <a:ext cx="2725949" cy="2335472"/>
          </a:xfrm>
          <a:prstGeom prst="rect">
            <a:avLst/>
          </a:prstGeom>
        </p:spPr>
      </p:pic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067481" y="4565274"/>
            <a:ext cx="1707019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950–260=</a:t>
            </a:r>
            <a:endParaRPr lang="ru-RU" sz="28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656946" y="4572708"/>
            <a:ext cx="970713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690г</a:t>
            </a:r>
            <a:endParaRPr lang="ru-RU" sz="28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26900" y="5058886"/>
            <a:ext cx="1707019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470–350=</a:t>
            </a:r>
            <a:endParaRPr lang="ru-RU" sz="28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96087" y="5066320"/>
            <a:ext cx="970713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120г</a:t>
            </a:r>
            <a:endParaRPr lang="ru-RU" sz="28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939071" y="5550233"/>
            <a:ext cx="1707019" cy="4913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940–220=</a:t>
            </a:r>
            <a:endParaRPr lang="ru-RU" sz="28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28536" y="5557667"/>
            <a:ext cx="970713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/>
              <a:t>720г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08653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35" grpId="0" animBg="1"/>
      <p:bldP spid="38" grpId="0" animBg="1"/>
      <p:bldP spid="39" grpId="0" animBg="1"/>
      <p:bldP spid="41" grpId="0" animBg="1"/>
      <p:bldP spid="44" grpId="0" animBg="1"/>
      <p:bldP spid="43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Пустая банка на белом фоне | Премиум векто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4" t="15965" r="14867" b="9008"/>
          <a:stretch/>
        </p:blipFill>
        <p:spPr bwMode="auto">
          <a:xfrm>
            <a:off x="10104173" y="3115689"/>
            <a:ext cx="1253780" cy="185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1822" y="1197546"/>
            <a:ext cx="84155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/>
              <a:t>Маса</a:t>
            </a:r>
            <a:r>
              <a:rPr lang="ru-RU" sz="3200" b="1" dirty="0"/>
              <a:t> банки з кетчупом становить </a:t>
            </a:r>
            <a:r>
              <a:rPr lang="ru-RU" sz="3200" b="1" dirty="0" smtClean="0"/>
              <a:t>510г</a:t>
            </a:r>
            <a:r>
              <a:rPr lang="ru-RU" sz="3200" b="1" dirty="0"/>
              <a:t>. </a:t>
            </a:r>
            <a:r>
              <a:rPr lang="ru-RU" sz="3200" b="1" dirty="0" err="1"/>
              <a:t>Маса</a:t>
            </a:r>
            <a:r>
              <a:rPr lang="ru-RU" sz="3200" b="1" dirty="0"/>
              <a:t> </a:t>
            </a:r>
            <a:r>
              <a:rPr lang="ru-RU" sz="3200" b="1" dirty="0" err="1"/>
              <a:t>порожньої</a:t>
            </a:r>
            <a:r>
              <a:rPr lang="ru-RU" sz="3200" b="1" dirty="0"/>
              <a:t> банки — </a:t>
            </a:r>
            <a:r>
              <a:rPr lang="ru-RU" sz="3200" b="1" dirty="0" smtClean="0"/>
              <a:t>130г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грамів</a:t>
            </a:r>
            <a:r>
              <a:rPr lang="ru-RU" sz="3200" b="1" dirty="0"/>
              <a:t> кетчупу у </a:t>
            </a:r>
            <a:r>
              <a:rPr lang="ru-RU" sz="3200" b="1" dirty="0" err="1"/>
              <a:t>двох</a:t>
            </a:r>
            <a:r>
              <a:rPr lang="ru-RU" sz="3200" b="1" dirty="0"/>
              <a:t> таких банках?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6"/>
            <a:ext cx="10335018" cy="5920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489005" y="1069510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47997" y="2997746"/>
            <a:ext cx="272375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1) 510 – 130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71751" y="2997745"/>
            <a:ext cx="136815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380 (г)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39903" y="2997744"/>
            <a:ext cx="2933157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- </a:t>
            </a:r>
            <a:r>
              <a:rPr lang="ru-RU" sz="3200" b="1" dirty="0" err="1" smtClean="0"/>
              <a:t>маса</a:t>
            </a:r>
            <a:r>
              <a:rPr lang="ru-RU" sz="3200" b="1" dirty="0" smtClean="0"/>
              <a:t> кетчупу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16460" y="4363951"/>
            <a:ext cx="2241813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pic>
        <p:nvPicPr>
          <p:cNvPr id="5124" name="Picture 4" descr="Вкусный кетчуп в стеклянной банке, изолированной на белом | Премиум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11315" r="13856" b="7916"/>
          <a:stretch/>
        </p:blipFill>
        <p:spPr bwMode="auto">
          <a:xfrm>
            <a:off x="8468295" y="3115689"/>
            <a:ext cx="1332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Вкусный кетчуп в стеклянной банке, изолированной на белом | Премиум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11315" r="13856" b="7916"/>
          <a:stretch/>
        </p:blipFill>
        <p:spPr bwMode="auto">
          <a:xfrm>
            <a:off x="9115752" y="4349247"/>
            <a:ext cx="1332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56888" y="3661262"/>
            <a:ext cx="272375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2) 380 + 380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80642" y="3661261"/>
            <a:ext cx="1368152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760 (г)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58274" y="4374826"/>
            <a:ext cx="471478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у 2 банках 760 г кетчупу.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5" grpId="0" animBg="1"/>
      <p:bldP spid="36" grpId="0" animBg="1"/>
      <p:bldP spid="21" grpId="0" animBg="1"/>
      <p:bldP spid="2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67383" y="1247144"/>
            <a:ext cx="8441821" cy="115150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7030A0"/>
                </a:solidFill>
              </a:rPr>
              <a:t>Чи всі </a:t>
            </a:r>
            <a:r>
              <a:rPr lang="ru-RU" sz="3200" b="1" dirty="0" err="1">
                <a:solidFill>
                  <a:srgbClr val="7030A0"/>
                </a:solidFill>
              </a:rPr>
              <a:t>відомі</a:t>
            </a:r>
            <a:r>
              <a:rPr lang="ru-RU" sz="3200" b="1" dirty="0">
                <a:solidFill>
                  <a:srgbClr val="7030A0"/>
                </a:solidFill>
              </a:rPr>
              <a:t> тобі </a:t>
            </a:r>
            <a:r>
              <a:rPr lang="ru-RU" sz="3200" b="1" dirty="0" err="1">
                <a:solidFill>
                  <a:srgbClr val="7030A0"/>
                </a:solidFill>
              </a:rPr>
              <a:t>одиниці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довжини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записані</a:t>
            </a:r>
            <a:r>
              <a:rPr lang="ru-RU" sz="3200" b="1" dirty="0">
                <a:solidFill>
                  <a:srgbClr val="7030A0"/>
                </a:solidFill>
              </a:rPr>
              <a:t>? Назви </a:t>
            </a:r>
            <a:r>
              <a:rPr lang="ru-RU" sz="3200" b="1" dirty="0" err="1">
                <a:solidFill>
                  <a:srgbClr val="7030A0"/>
                </a:solidFill>
              </a:rPr>
              <a:t>одиниці</a:t>
            </a:r>
            <a:r>
              <a:rPr lang="ru-RU" sz="3200" b="1" dirty="0">
                <a:solidFill>
                  <a:srgbClr val="7030A0"/>
                </a:solidFill>
              </a:rPr>
              <a:t>, яких </a:t>
            </a:r>
            <a:r>
              <a:rPr lang="ru-RU" sz="3200" b="1" dirty="0" err="1">
                <a:solidFill>
                  <a:srgbClr val="7030A0"/>
                </a:solidFill>
              </a:rPr>
              <a:t>немає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1 км, 1 см, 1 мм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Виконай дії з іменованими </a:t>
            </a:r>
            <a:r>
              <a:rPr lang="ru-RU" sz="4000" b="1" dirty="0" smtClean="0"/>
              <a:t>числами</a:t>
            </a:r>
            <a:endParaRPr lang="ru-RU" sz="40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84355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№125-126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07456" y="2531580"/>
            <a:ext cx="3240360" cy="12033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300км </a:t>
            </a:r>
            <a:r>
              <a:rPr lang="ru-RU" sz="3200" b="1" dirty="0"/>
              <a:t>– </a:t>
            </a:r>
            <a:r>
              <a:rPr lang="ru-RU" sz="3200" b="1" dirty="0" smtClean="0"/>
              <a:t>70км = </a:t>
            </a:r>
          </a:p>
          <a:p>
            <a:r>
              <a:rPr lang="ru-RU" sz="3200" b="1" dirty="0" smtClean="0"/>
              <a:t>5мм </a:t>
            </a:r>
            <a:r>
              <a:rPr lang="ru-RU" sz="3200" b="1" dirty="0"/>
              <a:t>∙ 6 + </a:t>
            </a:r>
            <a:r>
              <a:rPr lang="ru-RU" sz="3200" b="1" dirty="0" smtClean="0"/>
              <a:t>70мм</a:t>
            </a:r>
            <a:r>
              <a:rPr lang="en-US" sz="3200" b="1" dirty="0" smtClean="0"/>
              <a:t>=</a:t>
            </a:r>
            <a:r>
              <a:rPr lang="ru-RU" sz="3200" b="1" dirty="0" smtClean="0"/>
              <a:t> </a:t>
            </a:r>
            <a:endParaRPr lang="en-US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225096" y="4054932"/>
            <a:ext cx="2571325" cy="2506228"/>
          </a:xfrm>
          <a:prstGeom prst="rect">
            <a:avLst/>
          </a:prstGeom>
        </p:spPr>
      </p:pic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28689" y="4027118"/>
            <a:ext cx="3311881" cy="1115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47дм + 15дм : </a:t>
            </a:r>
            <a:r>
              <a:rPr lang="ru-RU" sz="3200" b="1" dirty="0" smtClean="0"/>
              <a:t>5=</a:t>
            </a:r>
            <a:endParaRPr lang="ru-RU" sz="3200" b="1" dirty="0"/>
          </a:p>
          <a:p>
            <a:r>
              <a:rPr lang="ru-RU" sz="3200" b="1" dirty="0" smtClean="0"/>
              <a:t>370 </a:t>
            </a:r>
            <a:r>
              <a:rPr lang="ru-RU" sz="3200" b="1" dirty="0"/>
              <a:t>м + 5 м ∙ </a:t>
            </a:r>
            <a:r>
              <a:rPr lang="ru-RU" sz="3200" b="1" dirty="0" smtClean="0"/>
              <a:t>8</a:t>
            </a:r>
            <a:r>
              <a:rPr lang="en-US" sz="3200" b="1" dirty="0" smtClean="0"/>
              <a:t> </a:t>
            </a:r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177589" y="3207627"/>
            <a:ext cx="294152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30мм + 70мм=</a:t>
            </a:r>
            <a:endParaRPr lang="uk-UA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121190" y="3207627"/>
            <a:ext cx="172611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100мм=</a:t>
            </a:r>
            <a:endParaRPr lang="uk-UA" sz="32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225096" y="1865513"/>
            <a:ext cx="90926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 м</a:t>
            </a:r>
            <a:endParaRPr lang="uk-UA" sz="3200" b="1" dirty="0"/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147815" y="2588552"/>
            <a:ext cx="1457604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230км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148829" y="1839936"/>
            <a:ext cx="112777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 </a:t>
            </a:r>
            <a:r>
              <a:rPr lang="ru-RU" sz="3200" b="1" dirty="0" err="1" smtClean="0"/>
              <a:t>дм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47304" y="3189017"/>
            <a:ext cx="1368152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10см= 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215456" y="3178384"/>
            <a:ext cx="100481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1дм 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40570" y="4027118"/>
            <a:ext cx="256919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47дм + 3дм=</a:t>
            </a:r>
            <a:endParaRPr lang="uk-UA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829434" y="4029422"/>
            <a:ext cx="139381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50дм=</a:t>
            </a:r>
            <a:endParaRPr lang="uk-UA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08666" y="4008508"/>
            <a:ext cx="83569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5м </a:t>
            </a:r>
            <a:endParaRPr lang="uk-UA" sz="3200" b="1" dirty="0"/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17333" y="4609623"/>
            <a:ext cx="261210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370м + 40м=</a:t>
            </a:r>
            <a:endParaRPr lang="uk-UA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829433" y="4627486"/>
            <a:ext cx="139381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410м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75457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43" grpId="0" animBg="1"/>
      <p:bldP spid="46" grpId="0" animBg="1"/>
      <p:bldP spid="47" grpId="0" animBg="1"/>
      <p:bldP spid="50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9639</TotalTime>
  <Words>391</Words>
  <Application>Microsoft Office PowerPoint</Application>
  <PresentationFormat>Произвольный</PresentationFormat>
  <Paragraphs>112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845</cp:revision>
  <dcterms:created xsi:type="dcterms:W3CDTF">2025-08-27T14:01:18Z</dcterms:created>
  <dcterms:modified xsi:type="dcterms:W3CDTF">2026-01-28T09:46:01Z</dcterms:modified>
</cp:coreProperties>
</file>