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887" r:id="rId3"/>
    <p:sldId id="866" r:id="rId4"/>
    <p:sldId id="286" r:id="rId5"/>
    <p:sldId id="872" r:id="rId6"/>
    <p:sldId id="828" r:id="rId7"/>
    <p:sldId id="893" r:id="rId8"/>
    <p:sldId id="891" r:id="rId9"/>
    <p:sldId id="877" r:id="rId10"/>
    <p:sldId id="876" r:id="rId11"/>
    <p:sldId id="894" r:id="rId12"/>
    <p:sldId id="890" r:id="rId13"/>
    <p:sldId id="895" r:id="rId14"/>
    <p:sldId id="892" r:id="rId15"/>
    <p:sldId id="889" r:id="rId16"/>
    <p:sldId id="313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Дії з </a:t>
          </a:r>
          <a:r>
            <a:rPr lang="uk-UA" sz="3200" b="1" dirty="0" err="1" smtClean="0"/>
            <a:t>іменова</a:t>
          </a:r>
          <a:r>
            <a:rPr lang="uk-UA" sz="3200" b="1" dirty="0" smtClean="0"/>
            <a:t>-ними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зі змін­ною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виразом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50" custLinFactX="415228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8260" custLinFactX="-2946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NeighborX="-95805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6449" custLinFactX="-422947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34018" y="864443"/>
          <a:ext cx="4273486" cy="254459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виразом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98462" y="854696"/>
        <a:ext cx="254459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58454" y="731669"/>
          <a:ext cx="4273486" cy="281014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зі змін­ною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24" y="854696"/>
        <a:ext cx="281014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98676" y="805553"/>
          <a:ext cx="4273486" cy="266237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04230" y="854696"/>
        <a:ext cx="266237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38374" y="938374"/>
          <a:ext cx="4273486" cy="239673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Дії з </a:t>
          </a:r>
          <a:r>
            <a:rPr lang="uk-UA" sz="3200" b="1" kern="1200" dirty="0" err="1" smtClean="0"/>
            <a:t>іменова</a:t>
          </a:r>
          <a:r>
            <a:rPr lang="uk-UA" sz="3200" b="1" kern="1200" dirty="0" smtClean="0"/>
            <a:t>-ними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39673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Узагальнення знань з розділу «Усне додавання і віднімання в межах 1000»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5 Усне додавання і віднімання в межах 1000\2026-01-28_212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1" y="1701602"/>
            <a:ext cx="9475317" cy="1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Перевір </a:t>
            </a:r>
            <a:r>
              <a:rPr lang="ru-RU" sz="4000" b="1" dirty="0" err="1"/>
              <a:t>розв’язання</a:t>
            </a:r>
            <a:r>
              <a:rPr lang="ru-RU" sz="4000" b="1" dirty="0"/>
              <a:t> </a:t>
            </a:r>
            <a:r>
              <a:rPr lang="ru-RU" sz="4000" b="1" dirty="0" smtClean="0"/>
              <a:t>рівняння (</a:t>
            </a:r>
            <a:r>
              <a:rPr lang="ru-RU" sz="4000" b="1" dirty="0" err="1" smtClean="0"/>
              <a:t>усно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225096" y="4054932"/>
            <a:ext cx="2571325" cy="2506228"/>
          </a:xfrm>
          <a:prstGeom prst="rect">
            <a:avLst/>
          </a:prstGeom>
        </p:spPr>
      </p:pic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273781" y="2631325"/>
            <a:ext cx="83727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33545" y="2187214"/>
            <a:ext cx="43294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+ </a:t>
            </a:r>
            <a:endParaRPr lang="uk-UA" sz="28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618349" y="2635968"/>
            <a:ext cx="91043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210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Знайди 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с – (с – 150)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525077" y="4347318"/>
            <a:ext cx="2271344" cy="2213841"/>
          </a:xfrm>
          <a:prstGeom prst="rect">
            <a:avLst/>
          </a:prstGeom>
        </p:spPr>
      </p:pic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53388" y="1228883"/>
            <a:ext cx="101585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170</a:t>
            </a:r>
            <a:endParaRPr lang="uk-UA" sz="28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23247" y="2396960"/>
            <a:ext cx="61240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90 </a:t>
            </a:r>
            <a:endParaRPr lang="uk-UA" sz="28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984501" y="3534119"/>
            <a:ext cx="91043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850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9015" y="1773610"/>
            <a:ext cx="5482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320, </a:t>
            </a:r>
            <a:r>
              <a:rPr lang="ru-RU" sz="3200" b="1" dirty="0" smtClean="0"/>
              <a:t>то с – (с – 150) =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10610" y="2930092"/>
            <a:ext cx="54713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</a:t>
            </a:r>
            <a:r>
              <a:rPr lang="ru-RU" sz="3200" b="1" dirty="0" smtClean="0"/>
              <a:t>240</a:t>
            </a:r>
            <a:r>
              <a:rPr lang="ru-RU" sz="3200" b="1" dirty="0"/>
              <a:t>, </a:t>
            </a:r>
            <a:r>
              <a:rPr lang="ru-RU" sz="3200" b="1" dirty="0" smtClean="0"/>
              <a:t>то с </a:t>
            </a:r>
            <a:r>
              <a:rPr lang="ru-RU" sz="3200" b="1" dirty="0"/>
              <a:t>– (с – 150)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6866" y="4067252"/>
            <a:ext cx="55502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с </a:t>
            </a:r>
            <a:r>
              <a:rPr lang="ru-RU" sz="3200" b="1" dirty="0"/>
              <a:t>= </a:t>
            </a:r>
            <a:r>
              <a:rPr lang="ru-RU" sz="3200" b="1" dirty="0" smtClean="0"/>
              <a:t>1000, то с </a:t>
            </a:r>
            <a:r>
              <a:rPr lang="ru-RU" sz="3200" b="1" dirty="0"/>
              <a:t>– (с – 150</a:t>
            </a:r>
            <a:r>
              <a:rPr lang="ru-RU" sz="3200" b="1" dirty="0" smtClean="0"/>
              <a:t>)=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81934" y="1771567"/>
            <a:ext cx="35687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320 – (320 – 150) =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74637" y="2930093"/>
            <a:ext cx="35687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240 – (240 – 150) =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17167" y="4054932"/>
            <a:ext cx="3660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1000– (1000 – 150)=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85924" y="1773610"/>
            <a:ext cx="103064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43394" y="2930092"/>
            <a:ext cx="103064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978162" y="4080751"/>
            <a:ext cx="103064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05354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2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47997" y="1221465"/>
            <a:ext cx="805234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У школі </a:t>
            </a:r>
            <a:r>
              <a:rPr lang="ru-RU" sz="2800" b="1" dirty="0" err="1"/>
              <a:t>навчається</a:t>
            </a:r>
            <a:r>
              <a:rPr lang="ru-RU" sz="2800" b="1" dirty="0"/>
              <a:t> 910 учнів. У </a:t>
            </a:r>
            <a:r>
              <a:rPr lang="ru-RU" sz="2800" b="1" dirty="0" err="1"/>
              <a:t>початковій</a:t>
            </a:r>
            <a:r>
              <a:rPr lang="ru-RU" sz="2800" b="1" dirty="0"/>
              <a:t> </a:t>
            </a:r>
            <a:r>
              <a:rPr lang="ru-RU" sz="2800" b="1" dirty="0" err="1"/>
              <a:t>ланці</a:t>
            </a:r>
            <a:r>
              <a:rPr lang="ru-RU" sz="2800" b="1" dirty="0"/>
              <a:t> школи </a:t>
            </a:r>
            <a:r>
              <a:rPr lang="ru-RU" sz="2800" b="1" dirty="0" err="1"/>
              <a:t>навчається</a:t>
            </a:r>
            <a:r>
              <a:rPr lang="ru-RU" sz="28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2800" b="1" dirty="0"/>
              <a:t> учнів, а в </a:t>
            </a:r>
            <a:r>
              <a:rPr lang="ru-RU" sz="2800" b="1" dirty="0" err="1"/>
              <a:t>середній</a:t>
            </a:r>
            <a:r>
              <a:rPr lang="ru-RU" sz="2800" b="1" dirty="0"/>
              <a:t> — </a:t>
            </a:r>
            <a:r>
              <a:rPr lang="ru-RU" sz="3200" b="1" dirty="0">
                <a:solidFill>
                  <a:srgbClr val="FFFF00"/>
                </a:solidFill>
              </a:rPr>
              <a:t>а</a:t>
            </a:r>
            <a:r>
              <a:rPr lang="ru-RU" sz="2800" b="1" dirty="0"/>
              <a:t> учнів. </a:t>
            </a:r>
            <a:r>
              <a:rPr lang="ru-RU" sz="2800" b="1" dirty="0" err="1"/>
              <a:t>Скільки</a:t>
            </a:r>
            <a:r>
              <a:rPr lang="ru-RU" sz="2800" b="1" dirty="0"/>
              <a:t> учнів </a:t>
            </a:r>
            <a:r>
              <a:rPr lang="ru-RU" sz="2800" b="1" dirty="0" err="1"/>
              <a:t>навчається</a:t>
            </a:r>
            <a:r>
              <a:rPr lang="ru-RU" sz="2800" b="1" dirty="0"/>
              <a:t> у </a:t>
            </a:r>
            <a:r>
              <a:rPr lang="ru-RU" sz="2800" b="1" dirty="0" err="1"/>
              <a:t>старшій</a:t>
            </a:r>
            <a:r>
              <a:rPr lang="ru-RU" sz="2800" b="1" dirty="0"/>
              <a:t> </a:t>
            </a:r>
            <a:r>
              <a:rPr lang="ru-RU" sz="2800" b="1" dirty="0" err="1"/>
              <a:t>ланці</a:t>
            </a:r>
            <a:r>
              <a:rPr lang="ru-RU" sz="2800" b="1" dirty="0"/>
              <a:t> школи?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5"/>
            <a:ext cx="10335018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Складіть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вираз</a:t>
            </a:r>
            <a:r>
              <a:rPr lang="ru-RU" sz="4000" b="1" dirty="0" smtClean="0"/>
              <a:t> до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260383" y="108615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1036" y="4565665"/>
            <a:ext cx="357983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І </a:t>
            </a:r>
            <a:r>
              <a:rPr lang="ru-RU" sz="3200" b="1" dirty="0" err="1" smtClean="0"/>
              <a:t>сп</a:t>
            </a:r>
            <a:r>
              <a:rPr lang="ru-RU" sz="3200" b="1" dirty="0" smtClean="0"/>
              <a:t>.   910 – с – а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085677" y="3985708"/>
            <a:ext cx="92982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570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6578" y="2709713"/>
            <a:ext cx="3594293" cy="1715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І – с уч.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ІІ – а уч.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ІІІ - ? уч.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67245" y="4587179"/>
            <a:ext cx="3280970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910 – 340 – 380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35846" y="5177073"/>
            <a:ext cx="331712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910 – (340+380)=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0469" y="2876750"/>
            <a:ext cx="465381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2)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>
                <a:solidFill>
                  <a:srgbClr val="7030A0"/>
                </a:solidFill>
              </a:rPr>
              <a:t>виразу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с = 340, а = 380.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496196" y="2889732"/>
            <a:ext cx="288032" cy="1404158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56820" y="3301832"/>
            <a:ext cx="1551517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910 уч.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6578" y="5189860"/>
            <a:ext cx="357983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ІІ </a:t>
            </a:r>
            <a:r>
              <a:rPr lang="ru-RU" sz="3200" b="1" dirty="0" err="1" smtClean="0"/>
              <a:t>сп</a:t>
            </a:r>
            <a:r>
              <a:rPr lang="ru-RU" sz="3200" b="1" dirty="0" smtClean="0"/>
              <a:t>.   910 – (с + а)=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48214" y="4567063"/>
            <a:ext cx="15160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190(уч.)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80291" y="5769817"/>
            <a:ext cx="92982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720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52975" y="5167136"/>
            <a:ext cx="15160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190(уч.)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5" grpId="0" animBg="1"/>
      <p:bldP spid="18" grpId="0" animBg="1"/>
      <p:bldP spid="21" grpId="0" animBg="1"/>
      <p:bldP spid="3" grpId="0" animBg="1"/>
      <p:bldP spid="4" grpId="0" animBg="1"/>
      <p:bldP spid="20" grpId="0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47997" y="1221465"/>
            <a:ext cx="783632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З </a:t>
            </a:r>
            <a:r>
              <a:rPr lang="ru-RU" sz="2800" b="1" dirty="0" err="1"/>
              <a:t>першого</a:t>
            </a:r>
            <a:r>
              <a:rPr lang="ru-RU" sz="2800" b="1" dirty="0"/>
              <a:t> куща </a:t>
            </a:r>
            <a:r>
              <a:rPr lang="ru-RU" sz="2800" b="1" dirty="0" err="1"/>
              <a:t>аґрусу</a:t>
            </a:r>
            <a:r>
              <a:rPr lang="ru-RU" sz="2800" b="1" dirty="0"/>
              <a:t> </a:t>
            </a:r>
            <a:r>
              <a:rPr lang="ru-RU" sz="2800" b="1" dirty="0" err="1"/>
              <a:t>зібрали</a:t>
            </a:r>
            <a:r>
              <a:rPr lang="ru-RU" sz="2800" b="1" dirty="0"/>
              <a:t> 5 кг </a:t>
            </a:r>
            <a:r>
              <a:rPr lang="ru-RU" sz="2800" b="1" dirty="0" err="1"/>
              <a:t>ягід</a:t>
            </a:r>
            <a:r>
              <a:rPr lang="ru-RU" sz="2800" b="1" dirty="0"/>
              <a:t>, а з </a:t>
            </a:r>
            <a:r>
              <a:rPr lang="ru-RU" sz="2800" b="1" dirty="0" err="1" smtClean="0"/>
              <a:t>дру</a:t>
            </a:r>
            <a:r>
              <a:rPr lang="ru-RU" sz="2800" b="1" dirty="0" smtClean="0"/>
              <a:t>- </a:t>
            </a:r>
            <a:r>
              <a:rPr lang="ru-RU" sz="2800" b="1" dirty="0" err="1"/>
              <a:t>гого</a:t>
            </a:r>
            <a:r>
              <a:rPr lang="ru-RU" sz="2800" b="1" dirty="0"/>
              <a:t> — n кг. </a:t>
            </a:r>
            <a:r>
              <a:rPr lang="ru-RU" sz="2800" b="1" dirty="0" err="1"/>
              <a:t>Усі</a:t>
            </a:r>
            <a:r>
              <a:rPr lang="ru-RU" sz="2800" b="1" dirty="0"/>
              <a:t> ягоди </a:t>
            </a:r>
            <a:r>
              <a:rPr lang="ru-RU" sz="2800" b="1" dirty="0" err="1"/>
              <a:t>порівну</a:t>
            </a:r>
            <a:r>
              <a:rPr lang="ru-RU" sz="2800" b="1" dirty="0"/>
              <a:t> </a:t>
            </a:r>
            <a:r>
              <a:rPr lang="ru-RU" sz="2800" b="1" dirty="0" err="1"/>
              <a:t>розклали</a:t>
            </a:r>
            <a:r>
              <a:rPr lang="ru-RU" sz="2800" b="1" dirty="0"/>
              <a:t> в банки, по 2 кг в </a:t>
            </a:r>
            <a:r>
              <a:rPr lang="ru-RU" sz="2800" b="1" dirty="0" err="1"/>
              <a:t>кожну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банок </a:t>
            </a:r>
            <a:r>
              <a:rPr lang="ru-RU" sz="2800" b="1" dirty="0" err="1"/>
              <a:t>знадобилося</a:t>
            </a:r>
            <a:r>
              <a:rPr lang="ru-RU" sz="2800" b="1" dirty="0"/>
              <a:t>? 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5"/>
            <a:ext cx="10335018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Складіть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вираз</a:t>
            </a:r>
            <a:r>
              <a:rPr lang="ru-RU" sz="4000" b="1" dirty="0" smtClean="0"/>
              <a:t> до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260383" y="108615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2086" y="4005859"/>
            <a:ext cx="223823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(5 + </a:t>
            </a:r>
            <a:r>
              <a:rPr lang="en-US" sz="3200" b="1" dirty="0" smtClean="0"/>
              <a:t>n</a:t>
            </a:r>
            <a:r>
              <a:rPr lang="uk-UA" sz="3200" b="1" dirty="0" smtClean="0"/>
              <a:t>) : 2</a:t>
            </a:r>
            <a:r>
              <a:rPr lang="ru-RU" sz="3200" b="1" dirty="0" smtClean="0"/>
              <a:t>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6578" y="2709714"/>
            <a:ext cx="4505380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chemeClr val="bg1"/>
                </a:solidFill>
              </a:rPr>
              <a:t>Зібрали</a:t>
            </a:r>
            <a:r>
              <a:rPr lang="ru-RU" sz="3200" b="1" dirty="0" smtClean="0">
                <a:solidFill>
                  <a:schemeClr val="bg1"/>
                </a:solidFill>
              </a:rPr>
              <a:t> – 5кг і </a:t>
            </a:r>
            <a:r>
              <a:rPr lang="en-US" sz="3200" b="1" dirty="0" smtClean="0">
                <a:solidFill>
                  <a:schemeClr val="bg1"/>
                </a:solidFill>
              </a:rPr>
              <a:t>n </a:t>
            </a:r>
            <a:r>
              <a:rPr lang="uk-UA" sz="3200" b="1" dirty="0" smtClean="0">
                <a:solidFill>
                  <a:schemeClr val="bg1"/>
                </a:solidFill>
              </a:rPr>
              <a:t>кг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Розклали – по 2кг у ?б.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7975" y="2844728"/>
            <a:ext cx="465381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2)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>
                <a:solidFill>
                  <a:srgbClr val="7030A0"/>
                </a:solidFill>
              </a:rPr>
              <a:t>виразу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n = 3, n = 7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394052" y="4005858"/>
            <a:ext cx="120203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 (б.)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150259" y="4005859"/>
            <a:ext cx="223823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(5 + </a:t>
            </a:r>
            <a:r>
              <a:rPr lang="uk-UA" sz="3200" b="1" dirty="0" smtClean="0"/>
              <a:t>3) : 2</a:t>
            </a:r>
            <a:r>
              <a:rPr lang="ru-RU" sz="3200" b="1" dirty="0" smtClean="0"/>
              <a:t>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7997" y="4743079"/>
            <a:ext cx="223823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(5 + </a:t>
            </a:r>
            <a:r>
              <a:rPr lang="en-US" sz="3200" b="1" dirty="0" smtClean="0"/>
              <a:t>n</a:t>
            </a:r>
            <a:r>
              <a:rPr lang="uk-UA" sz="3200" b="1" dirty="0" smtClean="0"/>
              <a:t>) : 2</a:t>
            </a:r>
            <a:r>
              <a:rPr lang="ru-RU" sz="3200" b="1" dirty="0" smtClean="0"/>
              <a:t>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339963" y="4743078"/>
            <a:ext cx="120203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6 (б.)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096170" y="4743079"/>
            <a:ext cx="223823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(5 + </a:t>
            </a:r>
            <a:r>
              <a:rPr lang="uk-UA" sz="3200" b="1" dirty="0" smtClean="0"/>
              <a:t>7) : 2</a:t>
            </a:r>
            <a:r>
              <a:rPr lang="ru-RU" sz="3200" b="1" dirty="0" smtClean="0"/>
              <a:t>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2026" y="5438675"/>
            <a:ext cx="221724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Відповідь: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140318" y="5456298"/>
            <a:ext cx="435450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знадобилось __ банок.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3" grpId="0" animBg="1"/>
      <p:bldP spid="29" grpId="0" animBg="1"/>
      <p:bldP spid="22" grpId="0" animBg="1"/>
      <p:bldP spid="23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7" y="952812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49826" y="465246"/>
            <a:ext cx="989473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Накресліть</a:t>
            </a:r>
            <a:r>
              <a:rPr lang="ru-RU" sz="4000" b="1" dirty="0" smtClean="0"/>
              <a:t> </a:t>
            </a:r>
            <a:r>
              <a:rPr lang="ru-RU" sz="4000" b="1" dirty="0"/>
              <a:t>коло з </a:t>
            </a:r>
            <a:r>
              <a:rPr lang="ru-RU" sz="4000" b="1" dirty="0" err="1"/>
              <a:t>радіусом</a:t>
            </a:r>
            <a:r>
              <a:rPr lang="ru-RU" sz="4000" b="1" dirty="0"/>
              <a:t> </a:t>
            </a:r>
            <a:r>
              <a:rPr lang="ru-RU" sz="4000" b="1" dirty="0" smtClean="0"/>
              <a:t>2см 5мм 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0172" y="-716384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4160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3034" y="1416997"/>
            <a:ext cx="6138787" cy="5726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Проведіть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 ньому </a:t>
            </a:r>
            <a:r>
              <a:rPr lang="ru-RU" sz="2800" b="1" dirty="0" err="1">
                <a:solidFill>
                  <a:srgbClr val="7030A0"/>
                </a:solidFill>
              </a:rPr>
              <a:t>радіус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діаметр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6342" y="5590034"/>
            <a:ext cx="3129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96484" y="2133650"/>
            <a:ext cx="264081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r =</a:t>
            </a:r>
            <a:r>
              <a:rPr lang="uk-UA" sz="3200" b="1" dirty="0" smtClean="0"/>
              <a:t> 2см 5мм = </a:t>
            </a:r>
            <a:r>
              <a:rPr lang="en-US" sz="3200" b="1" dirty="0" smtClean="0"/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16427" y="2724254"/>
            <a:ext cx="2888420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25мм + 25мм=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0091" y="3694078"/>
            <a:ext cx="2600927" cy="2663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61913" y="2724254"/>
            <a:ext cx="193349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d </a:t>
            </a:r>
            <a:r>
              <a:rPr lang="en-US" sz="3200" b="1" dirty="0" smtClean="0"/>
              <a:t>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49826" y="2119168"/>
            <a:ext cx="3626956" cy="360948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949826" y="3923911"/>
            <a:ext cx="185993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18345" y="369383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•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221640" y="2119168"/>
            <a:ext cx="132040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25мм  </a:t>
            </a:r>
            <a:r>
              <a:rPr lang="en-US" sz="3200" b="1" dirty="0" smtClean="0"/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10503" y="2699139"/>
            <a:ext cx="147906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50мм=</a:t>
            </a:r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554348" y="3261521"/>
            <a:ext cx="466548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889567" y="2699139"/>
            <a:ext cx="96310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5см</a:t>
            </a:r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0909" y="3403857"/>
            <a:ext cx="466548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798228" y="3403857"/>
            <a:ext cx="466548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854" y="2709714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</a:t>
            </a:r>
            <a:r>
              <a:rPr lang="uk-UA" sz="3200" b="1" dirty="0">
                <a:solidFill>
                  <a:srgbClr val="FFFF00"/>
                </a:solidFill>
              </a:rPr>
              <a:t> + </a:t>
            </a:r>
            <a:r>
              <a:rPr lang="en-US" sz="3200" b="1" dirty="0">
                <a:solidFill>
                  <a:srgbClr val="FFFF00"/>
                </a:solidFill>
              </a:rPr>
              <a:t>r</a:t>
            </a:r>
            <a:r>
              <a:rPr lang="uk-UA" sz="3200" b="1" dirty="0">
                <a:solidFill>
                  <a:srgbClr val="FFFF00"/>
                </a:solidFill>
              </a:rPr>
              <a:t> = 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endCxn id="4" idx="6"/>
          </p:cNvCxnSpPr>
          <p:nvPr/>
        </p:nvCxnSpPr>
        <p:spPr>
          <a:xfrm>
            <a:off x="949826" y="3923911"/>
            <a:ext cx="362695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8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2" grpId="0" animBg="1"/>
      <p:bldP spid="5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56" y="1592220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5 Усне додавання і віднімання в межах 1000\2026-01-28_220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8" y="1413570"/>
            <a:ext cx="82452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2" y="165726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1990" y="1721123"/>
            <a:ext cx="5273537" cy="91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третій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доданок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328577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87975" y="3123847"/>
            <a:ext cx="5354073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Скільки грамів в 1кг? Скільки кілограмів в 1ц? 1т?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4690" y="4941962"/>
            <a:ext cx="5442803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число, яким оцінюєш свою роботу на уроці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3" y="1403291"/>
            <a:ext cx="2843992" cy="37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смайлика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equilibrium-oakville.com/s/img/emotion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493690"/>
            <a:ext cx="10517640" cy="25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Ст.25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5 Усне додавання і віднімання в межах 1000\2026-01-25_17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7" y="1413569"/>
            <a:ext cx="8508880" cy="43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6319026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5 Усне додавання і віднімання в межах 1000\2026-01-26_105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10" y="1917626"/>
            <a:ext cx="89880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118" y="580100"/>
            <a:ext cx="10137076" cy="11935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/>
              <a:t>вирази за схемами й </a:t>
            </a:r>
            <a:r>
              <a:rPr lang="ru-RU" sz="3600" b="1" dirty="0" err="1" smtClean="0"/>
              <a:t>обчисліть</a:t>
            </a:r>
            <a:r>
              <a:rPr lang="ru-RU" sz="3600" b="1" dirty="0" smtClean="0"/>
              <a:t> </a:t>
            </a:r>
            <a:r>
              <a:rPr lang="ru-RU" sz="3600" b="1" dirty="0"/>
              <a:t>їх </a:t>
            </a:r>
            <a:r>
              <a:rPr lang="ru-RU" sz="3600" b="1" dirty="0" smtClean="0"/>
              <a:t>значення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55" y="4162766"/>
            <a:ext cx="2246735" cy="2169586"/>
          </a:xfrm>
          <a:prstGeom prst="rect">
            <a:avLst/>
          </a:prstGeom>
        </p:spPr>
      </p:pic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67895" y="2024106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220</a:t>
            </a:r>
            <a:endParaRPr lang="ru-RU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45701" y="2626435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440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67405" y="3335683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67895" y="4005858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690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26119" y="2149957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smtClean="0"/>
              <a:t>630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26119" y="2771502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570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44860" y="3357786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44860" y="405382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16488" y="-718547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68527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5217" y="-658041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07086" y="1341001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9299" y="-706975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1025229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35799" y="-661973"/>
            <a:ext cx="420547" cy="53472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89927" y="-712733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3" y="-661973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дії з іменованими </a:t>
            </a:r>
            <a:r>
              <a:rPr lang="ru-RU" sz="4000" b="1" dirty="0" smtClean="0"/>
              <a:t>числами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23479" y="1641893"/>
            <a:ext cx="2571054" cy="12033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400г </a:t>
            </a:r>
            <a:r>
              <a:rPr lang="ru-RU" sz="3200" b="1" dirty="0"/>
              <a:t>– </a:t>
            </a:r>
            <a:r>
              <a:rPr lang="ru-RU" sz="3200" b="1" dirty="0" smtClean="0"/>
              <a:t>340г = </a:t>
            </a:r>
          </a:p>
          <a:p>
            <a:r>
              <a:rPr lang="ru-RU" sz="3200" b="1" dirty="0" smtClean="0"/>
              <a:t>330г </a:t>
            </a:r>
            <a:r>
              <a:rPr lang="ru-RU" sz="3200" b="1" dirty="0"/>
              <a:t>+ </a:t>
            </a:r>
            <a:r>
              <a:rPr lang="ru-RU" sz="3200" b="1" dirty="0" smtClean="0"/>
              <a:t>670г </a:t>
            </a:r>
            <a:r>
              <a:rPr lang="en-US" sz="3200" b="1" dirty="0" smtClean="0"/>
              <a:t>=</a:t>
            </a:r>
            <a:r>
              <a:rPr lang="ru-RU" sz="3200" b="1" dirty="0" smtClean="0"/>
              <a:t> </a:t>
            </a:r>
            <a:endParaRPr lang="en-US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339379" y="3297488"/>
            <a:ext cx="2965161" cy="2890093"/>
          </a:xfrm>
          <a:prstGeom prst="rect">
            <a:avLst/>
          </a:prstGeom>
        </p:spPr>
      </p:pic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593459" y="1710439"/>
            <a:ext cx="2649724" cy="1115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50 л : 10 л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/>
              <a:t>72 см : 8 см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72280" y="1735125"/>
            <a:ext cx="795320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27494" y="2280411"/>
            <a:ext cx="86305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10221" y="1710439"/>
            <a:ext cx="99555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 г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32343" y="3353451"/>
            <a:ext cx="2737712" cy="1224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70 т – 15 т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 smtClean="0"/>
              <a:t>320ц </a:t>
            </a:r>
            <a:r>
              <a:rPr lang="ru-RU" sz="3200" b="1" dirty="0"/>
              <a:t>– </a:t>
            </a:r>
            <a:r>
              <a:rPr lang="ru-RU" sz="3200" b="1" dirty="0" smtClean="0"/>
              <a:t>190ц =</a:t>
            </a:r>
            <a:endParaRPr lang="uk-UA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64866" y="3432639"/>
            <a:ext cx="106653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55 т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54402" y="4048789"/>
            <a:ext cx="139381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130ц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94532" y="2304369"/>
            <a:ext cx="1643630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 г =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73954" y="2320597"/>
            <a:ext cx="1031092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1кг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02316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50" grpId="0" animBg="1"/>
      <p:bldP spid="39" grpId="0" animBg="1"/>
      <p:bldP spid="52" grpId="0" animBg="1"/>
      <p:bldP spid="40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28_201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88" y="1564638"/>
            <a:ext cx="8378305" cy="47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118" y="580101"/>
            <a:ext cx="1013707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Визначте</a:t>
            </a:r>
            <a:r>
              <a:rPr lang="ru-RU" sz="4000" b="1" dirty="0" smtClean="0"/>
              <a:t> </a:t>
            </a:r>
            <a:r>
              <a:rPr lang="ru-RU" sz="4000" b="1" dirty="0" err="1"/>
              <a:t>масу</a:t>
            </a:r>
            <a:r>
              <a:rPr lang="ru-RU" sz="4000" b="1" dirty="0"/>
              <a:t> </a:t>
            </a:r>
            <a:r>
              <a:rPr lang="ru-RU" sz="4000" b="1" dirty="0" err="1"/>
              <a:t>кожної</a:t>
            </a:r>
            <a:r>
              <a:rPr lang="ru-RU" sz="4000" b="1" dirty="0"/>
              <a:t> </a:t>
            </a:r>
            <a:r>
              <a:rPr lang="ru-RU" sz="4000" b="1" dirty="0" err="1"/>
              <a:t>групи</a:t>
            </a:r>
            <a:r>
              <a:rPr lang="ru-RU" sz="4000" b="1" dirty="0"/>
              <a:t> </a:t>
            </a:r>
            <a:r>
              <a:rPr lang="ru-RU" sz="4000" b="1" dirty="0" err="1" smtClean="0"/>
              <a:t>товарів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376837" y="1469669"/>
            <a:ext cx="943279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530г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9818" y="1469669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280+250=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44756" y="3952462"/>
            <a:ext cx="964197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850г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58204" y="3929379"/>
            <a:ext cx="1670401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760+90=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39082" y="1326399"/>
            <a:ext cx="1638574" cy="4764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90г ∙ 3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0" y="4253031"/>
            <a:ext cx="2725949" cy="2335472"/>
          </a:xfrm>
          <a:prstGeom prst="rect">
            <a:avLst/>
          </a:prstGeom>
        </p:spPr>
      </p:pic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11059" y="1344922"/>
            <a:ext cx="1119249" cy="4764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270г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693926" y="2385466"/>
            <a:ext cx="964197" cy="4764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750г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59852" y="2385466"/>
            <a:ext cx="1724215" cy="49134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400+350=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53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35" grpId="0" animBg="1"/>
      <p:bldP spid="38" grpId="0" animBg="1"/>
      <p:bldP spid="39" grpId="0" animBg="1"/>
      <p:bldP spid="42" grpId="0" animBg="1"/>
      <p:bldP spid="4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1822" y="1197546"/>
            <a:ext cx="822454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Маса</a:t>
            </a:r>
            <a:r>
              <a:rPr lang="ru-RU" sz="3200" b="1" dirty="0"/>
              <a:t> футбольного й волейбольного </a:t>
            </a:r>
            <a:r>
              <a:rPr lang="ru-RU" sz="3200" b="1" dirty="0" err="1"/>
              <a:t>м’ячів</a:t>
            </a:r>
            <a:r>
              <a:rPr lang="ru-RU" sz="3200" b="1" dirty="0"/>
              <a:t> становить </a:t>
            </a:r>
            <a:r>
              <a:rPr lang="ru-RU" sz="3200" b="1" dirty="0" smtClean="0"/>
              <a:t>730г</a:t>
            </a:r>
            <a:r>
              <a:rPr lang="ru-RU" sz="3200" b="1" dirty="0"/>
              <a:t>. </a:t>
            </a:r>
            <a:r>
              <a:rPr lang="ru-RU" sz="3200" b="1" dirty="0" err="1"/>
              <a:t>Маса</a:t>
            </a:r>
            <a:r>
              <a:rPr lang="ru-RU" sz="3200" b="1" dirty="0"/>
              <a:t> волейбольного </a:t>
            </a:r>
            <a:r>
              <a:rPr lang="ru-RU" sz="3200" b="1" dirty="0" err="1"/>
              <a:t>м’яча</a:t>
            </a:r>
            <a:r>
              <a:rPr lang="ru-RU" sz="3200" b="1" dirty="0"/>
              <a:t> — </a:t>
            </a:r>
            <a:r>
              <a:rPr lang="ru-RU" sz="3200" b="1" dirty="0" smtClean="0"/>
              <a:t>280г</a:t>
            </a:r>
            <a:r>
              <a:rPr lang="ru-RU" sz="3200" b="1" dirty="0"/>
              <a:t>. Яка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двох</a:t>
            </a:r>
            <a:r>
              <a:rPr lang="ru-RU" sz="3200" b="1" dirty="0"/>
              <a:t> </a:t>
            </a:r>
            <a:r>
              <a:rPr lang="ru-RU" sz="3200" b="1" dirty="0" err="1"/>
              <a:t>футбольних</a:t>
            </a:r>
            <a:r>
              <a:rPr lang="ru-RU" sz="3200" b="1" dirty="0"/>
              <a:t> </a:t>
            </a:r>
            <a:r>
              <a:rPr lang="ru-RU" sz="3200" b="1" dirty="0" err="1"/>
              <a:t>м’ячів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864100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468115" y="318996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7997" y="2853732"/>
            <a:ext cx="272375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1) 730 – 280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71751" y="2853731"/>
            <a:ext cx="136815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450 (г)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39903" y="2853730"/>
            <a:ext cx="359275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- </a:t>
            </a:r>
            <a:r>
              <a:rPr lang="ru-RU" sz="3200" b="1" dirty="0" err="1" smtClean="0"/>
              <a:t>футбольний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м’яч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74473" y="4150706"/>
            <a:ext cx="209527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56888" y="3517248"/>
            <a:ext cx="272375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2) 450 + 450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80642" y="3517247"/>
            <a:ext cx="136815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900 (г)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21467" y="4156143"/>
            <a:ext cx="5825001" cy="569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/>
              <a:t>маса</a:t>
            </a:r>
            <a:r>
              <a:rPr lang="ru-RU" sz="3200" b="1" dirty="0" smtClean="0"/>
              <a:t> 2 </a:t>
            </a:r>
            <a:r>
              <a:rPr lang="ru-RU" sz="3200" b="1" dirty="0" err="1" smtClean="0"/>
              <a:t>футбольних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м’ячів</a:t>
            </a:r>
            <a:r>
              <a:rPr lang="ru-RU" sz="3200" b="1" dirty="0" smtClean="0"/>
              <a:t> 900г.</a:t>
            </a:r>
            <a:endParaRPr lang="ru-RU" sz="3200" b="1" dirty="0"/>
          </a:p>
        </p:txBody>
      </p:sp>
      <p:pic>
        <p:nvPicPr>
          <p:cNvPr id="2050" name="Picture 2" descr="Футбольний мʼяч Label AB Classic Logo (шкіряний м'яч для нанесення логотипу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293" y="3562653"/>
            <a:ext cx="1364997" cy="1364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лейбольний м'яч Mikasa V200W - купити в інтернет-магазині SUPERLIG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591" r="3271" b="4221"/>
          <a:stretch/>
        </p:blipFill>
        <p:spPr bwMode="auto">
          <a:xfrm>
            <a:off x="10200402" y="3562653"/>
            <a:ext cx="1364237" cy="13348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Футбольний мʼяч Label AB Classic Logo (шкіряний м'яч для нанесення логотипу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60" y="4943908"/>
            <a:ext cx="1364997" cy="1364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вая фигурная скобка 2"/>
          <p:cNvSpPr/>
          <p:nvPr/>
        </p:nvSpPr>
        <p:spPr>
          <a:xfrm rot="5400000">
            <a:off x="10008645" y="2176689"/>
            <a:ext cx="442770" cy="2651352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22317" y="2565698"/>
            <a:ext cx="136815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730 г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339073" y="3940123"/>
            <a:ext cx="115006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280 г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8494094" y="3861842"/>
            <a:ext cx="442770" cy="2546958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63078" y="3951239"/>
            <a:ext cx="68849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? г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98908" y="4730663"/>
            <a:ext cx="68849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? г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5" grpId="0" animBg="1"/>
      <p:bldP spid="36" grpId="0" animBg="1"/>
      <p:bldP spid="21" grpId="0" animBg="1"/>
      <p:bldP spid="22" grpId="0" animBg="1"/>
      <p:bldP spid="26" grpId="0" animBg="1"/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9764</TotalTime>
  <Words>625</Words>
  <Application>Microsoft Office PowerPoint</Application>
  <PresentationFormat>Произвольный</PresentationFormat>
  <Paragraphs>169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860</cp:revision>
  <dcterms:created xsi:type="dcterms:W3CDTF">2025-08-27T14:01:18Z</dcterms:created>
  <dcterms:modified xsi:type="dcterms:W3CDTF">2026-01-29T09:52:16Z</dcterms:modified>
</cp:coreProperties>
</file>