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87" r:id="rId6"/>
    <p:sldId id="262" r:id="rId7"/>
    <p:sldId id="288" r:id="rId8"/>
    <p:sldId id="289" r:id="rId9"/>
    <p:sldId id="263" r:id="rId10"/>
    <p:sldId id="264" r:id="rId11"/>
    <p:sldId id="265" r:id="rId12"/>
    <p:sldId id="267" r:id="rId13"/>
    <p:sldId id="268" r:id="rId14"/>
    <p:sldId id="276" r:id="rId15"/>
    <p:sldId id="283" r:id="rId16"/>
    <p:sldId id="270" r:id="rId17"/>
    <p:sldId id="271" r:id="rId18"/>
    <p:sldId id="272" r:id="rId19"/>
    <p:sldId id="258" r:id="rId20"/>
    <p:sldId id="277" r:id="rId21"/>
    <p:sldId id="279" r:id="rId22"/>
    <p:sldId id="278" r:id="rId23"/>
    <p:sldId id="284" r:id="rId24"/>
    <p:sldId id="285" r:id="rId25"/>
    <p:sldId id="286" r:id="rId2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1CFB5-E0E1-4A28-BA5F-A208218FF15A}" v="1568" dt="2023-02-26T19:47:28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7C525-BC47-4FF9-BB71-1BBC2D41C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D171B2-111D-4869-B23C-706C6E1DD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89A8E4-5844-4695-8EE7-B502FF24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0AD480-13DB-4BC7-A400-DF51B83C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922B07-7592-4EF1-9A3E-2198F351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541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92C38-D622-4E39-9327-658E7CA0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05A18AF-9665-40ED-B38C-8312228EC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AF4924-200A-4FD2-81D2-F84FA576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9AFDE3-1E7D-47BA-8109-3A591696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E21073-422F-44C7-BF71-764518C4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817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329D5C6-BF0C-4D40-9B55-83FB66193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EA861C4-E56C-483A-9239-6FB451D0D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8CE548-FBAB-4F70-9512-E96CCA88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0BACE-426E-439F-B735-E29AEC4C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9E57D8-D117-43F4-821B-FBCDC893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61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42784-E521-49FB-B6EB-D08762CD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D1977E7-ADE6-4AC4-8D09-8C347B76A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7BABAF-06B0-4D91-98C7-46DEC66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FD427-84DA-4A04-AFB9-55BB1585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6D149B-D765-4291-AD4B-D2EDEB55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26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7609C-E879-4929-B41B-E0E1E082D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85B44D6-F530-40A2-BCD9-E744F933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29334E-4F14-4CF7-9F1E-C3677CAB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4A749F-0ED7-4948-992C-5AA3089F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2ADFCB-B21C-438B-9E3C-4A041FE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76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75F5-65EF-4CEB-97E8-BEE5D9C5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9BEB50-D949-4A10-9CD1-0A4186B79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5327730-8A03-4A1E-97E5-F8AEBE801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3930B4-51FF-482B-87B2-3C47A6B1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E57CA3-9016-48FD-A5B6-6AFF817F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DFD8F08-E7C7-4339-B93D-76F72C3E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196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A0F42-9DB2-4745-869D-069A35B9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25A66A-6B2A-4327-A669-EEA8800A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76C32E-6664-4AF8-BD8B-C520ECE43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FDF7F81-913D-4569-9F27-744C919D1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0D16DB3-BE79-4AC1-BA8D-28C6B4386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9D4D0C6-1D39-4329-8CB4-ADA99961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09B105C-71F1-49F6-8E76-87734DF0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CDEC01-71E6-4FE9-960C-AB86D409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186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A09F7-3C30-4436-B1E4-ED9EA079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F323B25-B02E-4A24-8128-052A0075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632599C-99F0-479E-8E8D-AB2D2B68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48B32C-E1F1-4091-BB31-127FCFDF8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995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F7D54C-DDA7-417E-8B90-F34E20BF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1552B3-ACB9-4E65-B5D1-DBE7BBE2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FA33EEF-9C80-4FDE-AE56-35DDC257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303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1EC46-9995-4DCB-AF30-01991310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05CB04-4491-4BB8-B612-1C92C0A0C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B47A90B-0C3E-4A52-9498-1661471C3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E2BF8D-7A49-4A76-9280-9B889860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B08D20-4D7D-4484-BD35-CCB7214B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D748B54-2D79-4879-ABE9-685B206A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0054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9DE23-7DD8-4A05-B1A6-EE2D1EF9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BD5CBCB-9B4A-446E-B034-9ECEF2BDB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0724EBC-F205-4A53-AE98-77687A4B3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9B077A-CAAB-4709-8E33-A6C8C99B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8741CE-D292-47B2-901C-34C64CED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66ADC0-7ED7-4709-9789-B0DC4D08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09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62D6527-B795-4922-A5ED-97DFCE8E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F3306A-5BDC-4EA3-A057-7E7608F8C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5DE330-5266-4A3A-8EE7-FFA238084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AE9B-E74F-4E98-905A-C91D1A7D78D8}" type="datetimeFigureOut">
              <a:rPr lang="ru-UA" smtClean="0"/>
              <a:t>02/26/2023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ADF2EA-2B73-4479-B365-57C575D98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8DA6C0-E5B7-4EBB-BD67-124903101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C52E-3DF8-4E2A-B29C-5346248489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93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ED336A-5821-4AC6-8E92-1B39D0F28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83" y="643467"/>
            <a:ext cx="4006632" cy="254321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388EB-631E-4543-BC71-1E028146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963" y="645189"/>
            <a:ext cx="4732940" cy="119506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A0B5F4-6580-4DDA-BB76-FA29D295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753" y="3671316"/>
            <a:ext cx="3709293" cy="2545862"/>
          </a:xfrm>
          <a:prstGeom prst="rect">
            <a:avLst/>
          </a:prstGeom>
        </p:spPr>
      </p:pic>
      <p:pic>
        <p:nvPicPr>
          <p:cNvPr id="4" name="Рисунок 5" descr="Изображение выглядит как текст,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0DC4409-6827-BD39-3A91-7A65974D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471" y="1990434"/>
            <a:ext cx="4257863" cy="4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4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14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лес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10AC48A-60BF-D3EB-FDB3-9FC90E25F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7" r="9474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01FE6B8B-F58B-40DB-89D1-B38C6AD11E69}"/>
              </a:ext>
            </a:extLst>
          </p:cNvPr>
          <p:cNvSpPr/>
          <p:nvPr/>
        </p:nvSpPr>
        <p:spPr>
          <a:xfrm>
            <a:off x="7600789" y="553176"/>
            <a:ext cx="4884189" cy="2438869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Субори</a:t>
            </a:r>
            <a:r>
              <a:rPr lang="en-US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4400" b="0" cap="none" spc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мішані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 </a:t>
            </a:r>
            <a:r>
              <a:rPr lang="en-US" sz="4400" b="0" cap="none" spc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ліси</a:t>
            </a:r>
            <a:r>
              <a:rPr lang="en-US" sz="4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двоярусні</a:t>
            </a:r>
            <a:endParaRPr lang="en-US" sz="4400" b="0" cap="none" spc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               </a:t>
            </a:r>
            <a:endParaRPr lang="en-US" sz="3200" b="0" cap="none" spc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BDC73-C225-4A08-A0A0-8D9C68F26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8"/>
          <a:stretch/>
        </p:blipFill>
        <p:spPr>
          <a:xfrm>
            <a:off x="2393669" y="2868781"/>
            <a:ext cx="8544303" cy="3989219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28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ерево, трава, внешний, лес&#10;&#10;Автоматически созданное описание">
            <a:extLst>
              <a:ext uri="{FF2B5EF4-FFF2-40B4-BE49-F238E27FC236}">
                <a16:creationId xmlns:a16="http://schemas.microsoft.com/office/drawing/2014/main" id="{8F0E3CD8-5914-5490-4234-592B7F79A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9" b="20471"/>
          <a:stretch/>
        </p:blipFill>
        <p:spPr>
          <a:xfrm>
            <a:off x="-67215" y="10"/>
            <a:ext cx="1219198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A90F37-DEDD-48F3-926C-3F6399914726}"/>
              </a:ext>
            </a:extLst>
          </p:cNvPr>
          <p:cNvSpPr/>
          <p:nvPr/>
        </p:nvSpPr>
        <p:spPr>
          <a:xfrm>
            <a:off x="8022021" y="3231931"/>
            <a:ext cx="4255452" cy="301067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Діброви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–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це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листяні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ліси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,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 </a:t>
            </a:r>
            <a:endParaRPr lang="en-US" sz="4000" b="1" cap="none" spc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  <a:ea typeface="+mj-ea"/>
              <a:cs typeface="Calibri Ligh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багатоярусні</a:t>
            </a:r>
            <a:r>
              <a:rPr lang="en-US" sz="25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en-US" sz="2500" b="1" cap="none" spc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  <a:ea typeface="+mj-ea"/>
              <a:cs typeface="Calibri Light"/>
            </a:endParaRPr>
          </a:p>
        </p:txBody>
      </p:sp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83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0709A2E-1BC6-48BE-B756-1442BC354D15}"/>
              </a:ext>
            </a:extLst>
          </p:cNvPr>
          <p:cNvSpPr/>
          <p:nvPr/>
        </p:nvSpPr>
        <p:spPr>
          <a:xfrm>
            <a:off x="154069" y="-1"/>
            <a:ext cx="3173497" cy="923330"/>
          </a:xfrm>
          <a:prstGeom prst="rect">
            <a:avLst/>
          </a:prstGeom>
          <a:noFill/>
        </p:spPr>
        <p:txBody>
          <a:bodyPr wrap="none" lIns="91440" tIns="45720" rIns="91440" bIns="45720" numCol="1" anchor="t">
            <a:prstTxWarp prst="textWave2">
              <a:avLst/>
            </a:prstTxWarp>
            <a:spAutoFit/>
          </a:bodyPr>
          <a:lstStyle/>
          <a:p>
            <a:pPr algn="ctr"/>
            <a:endParaRPr lang="uk-UA" sz="5400" b="0" cap="none" spc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BDF5F-AC5A-40AE-A69A-9902F0EBCE24}"/>
              </a:ext>
            </a:extLst>
          </p:cNvPr>
          <p:cNvSpPr txBox="1"/>
          <p:nvPr/>
        </p:nvSpPr>
        <p:spPr>
          <a:xfrm>
            <a:off x="215917" y="2540964"/>
            <a:ext cx="188231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3200" b="1" dirty="0">
                <a:latin typeface="Times New Roman"/>
                <a:cs typeface="Times New Roman"/>
              </a:rPr>
              <a:t>Чи доводилося вам бувати на луках літньої пори?</a:t>
            </a:r>
            <a:endParaRPr lang="ru-RU" sz="3200" b="1">
              <a:latin typeface="Times New Roman"/>
              <a:cs typeface="Times New Roman"/>
            </a:endParaRPr>
          </a:p>
        </p:txBody>
      </p:sp>
      <p:pic>
        <p:nvPicPr>
          <p:cNvPr id="4" name="Рисунок 5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27B4C917-8994-CDEF-00A6-FC3A9D34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06" y="-726141"/>
            <a:ext cx="10071847" cy="758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65CCE-6490-5977-8CDF-AAEA4411629F}"/>
              </a:ext>
            </a:extLst>
          </p:cNvPr>
          <p:cNvSpPr txBox="1"/>
          <p:nvPr/>
        </p:nvSpPr>
        <p:spPr>
          <a:xfrm>
            <a:off x="-1207" y="926123"/>
            <a:ext cx="2250832" cy="1200329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3600" i="1" dirty="0"/>
              <a:t>Пригадай! </a:t>
            </a:r>
            <a:r>
              <a:rPr lang="ru-RU" sz="3600" i="1" dirty="0">
                <a:cs typeface="Calibri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2BCF5-608A-4F60-97D2-52DD2875B650}"/>
              </a:ext>
            </a:extLst>
          </p:cNvPr>
          <p:cNvSpPr txBox="1"/>
          <p:nvPr/>
        </p:nvSpPr>
        <p:spPr>
          <a:xfrm>
            <a:off x="1666875" y="306761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CDE8E3-DB8C-4AF3-86DE-C27FA68E7D16}"/>
              </a:ext>
            </a:extLst>
          </p:cNvPr>
          <p:cNvSpPr txBox="1"/>
          <p:nvPr/>
        </p:nvSpPr>
        <p:spPr>
          <a:xfrm>
            <a:off x="9205136" y="854119"/>
            <a:ext cx="2842549" cy="51302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Лука </a:t>
            </a:r>
            <a:r>
              <a:rPr lang="uk-UA" sz="2800" b="1" dirty="0">
                <a:latin typeface="Times New Roman"/>
                <a:cs typeface="Times New Roman"/>
              </a:rPr>
              <a:t>– рівна відкрита місцевість, укрита різноманітною трав</a:t>
            </a:r>
            <a:r>
              <a:rPr lang="en-US" sz="2800" b="1" dirty="0">
                <a:latin typeface="Times New Roman"/>
                <a:cs typeface="Times New Roman"/>
              </a:rPr>
              <a:t>’</a:t>
            </a:r>
            <a:r>
              <a:rPr lang="uk-UA" sz="2800" b="1" dirty="0" err="1">
                <a:latin typeface="Times New Roman"/>
                <a:cs typeface="Times New Roman"/>
              </a:rPr>
              <a:t>янистою</a:t>
            </a:r>
            <a:r>
              <a:rPr lang="uk-UA" sz="2800" b="1" dirty="0">
                <a:latin typeface="Times New Roman"/>
                <a:cs typeface="Times New Roman"/>
              </a:rPr>
              <a:t> рослинністю, подекуди на ній ростуть дерева й чагарники. </a:t>
            </a:r>
            <a:endParaRPr 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76BAD31-B97C-45F6-A648-47154F094CAF}"/>
              </a:ext>
            </a:extLst>
          </p:cNvPr>
          <p:cNvSpPr/>
          <p:nvPr/>
        </p:nvSpPr>
        <p:spPr>
          <a:xfrm>
            <a:off x="9750902" y="393840"/>
            <a:ext cx="357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5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81ECB111-341A-5CDC-7414-4242EBC5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2242"/>
            <a:ext cx="9074523" cy="68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5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рава, внешний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CF4A2D3B-17E2-EA0A-6886-6C6595D4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" r="1392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1CB99-5210-49FA-9802-6DE2ED1F569E}"/>
              </a:ext>
            </a:extLst>
          </p:cNvPr>
          <p:cNvSpPr txBox="1"/>
          <p:nvPr/>
        </p:nvSpPr>
        <p:spPr>
          <a:xfrm>
            <a:off x="6511738" y="4354606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latin typeface="+mj-lt"/>
                <a:ea typeface="+mj-ea"/>
                <a:cs typeface="+mj-cs"/>
              </a:rPr>
              <a:t>На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луках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випасають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худобу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й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косять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траву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щоб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заготувати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сіно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.</a:t>
            </a:r>
            <a:endParaRPr lang="ru-RU" dirty="0">
              <a:ea typeface="+mj-ea"/>
              <a:cs typeface="+mj-cs"/>
            </a:endParaRPr>
          </a:p>
        </p:txBody>
      </p:sp>
      <p:pic>
        <p:nvPicPr>
          <p:cNvPr id="6" name="Рисунок 6" descr="Изображение выглядит как трава, внешний, поле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8E42D821-5B30-5D48-B1B5-8A87A7AC3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r="17918" b="-1"/>
          <a:stretch/>
        </p:blipFill>
        <p:spPr>
          <a:xfrm>
            <a:off x="7608717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792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внешний, небо, трав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C0137FD-6D81-2CEC-C023-269653ECF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6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Рисунок 4" descr="Изображение выглядит как трава, вода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1BE77DA-0D84-D666-48F5-6EAA9038D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49" b="940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Рисунок 2" descr="Изображение выглядит как трава, небо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B95AC47E-41DE-4795-015C-19CB53F86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4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B2B17-4509-262B-0F96-E09BF88F0323}"/>
              </a:ext>
            </a:extLst>
          </p:cNvPr>
          <p:cNvSpPr txBox="1"/>
          <p:nvPr/>
        </p:nvSpPr>
        <p:spPr>
          <a:xfrm>
            <a:off x="365312" y="-60512"/>
            <a:ext cx="67773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 err="1">
                <a:solidFill>
                  <a:srgbClr val="FF0000"/>
                </a:solidFill>
                <a:latin typeface="Times New Roman"/>
              </a:rPr>
              <a:t>Всі</a:t>
            </a:r>
            <a:r>
              <a:rPr lang="ru-RU" sz="4800" b="1" dirty="0">
                <a:solidFill>
                  <a:srgbClr val="FF0000"/>
                </a:solidFill>
                <a:latin typeface="Times New Roman"/>
              </a:rPr>
              <a:t> луки </a:t>
            </a:r>
            <a:r>
              <a:rPr lang="ru-RU" sz="4800" b="1" err="1">
                <a:solidFill>
                  <a:srgbClr val="FF0000"/>
                </a:solidFill>
                <a:latin typeface="Times New Roman"/>
              </a:rPr>
              <a:t>поділяють</a:t>
            </a:r>
            <a:r>
              <a:rPr lang="ru-RU" sz="4800" b="1" dirty="0">
                <a:solidFill>
                  <a:srgbClr val="FF0000"/>
                </a:solidFill>
                <a:latin typeface="Times New Roman"/>
              </a:rPr>
              <a:t> на:</a:t>
            </a:r>
            <a:r>
              <a:rPr lang="ru-RU" sz="4800" dirty="0">
                <a:latin typeface="Times New Roman"/>
                <a:cs typeface="Times New Roman"/>
              </a:rPr>
              <a:t>​</a:t>
            </a:r>
            <a:endParaRPr lang="ru-RU" sz="48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68ED4-AB77-1AA4-F32B-0A3127C5ACDB}"/>
              </a:ext>
            </a:extLst>
          </p:cNvPr>
          <p:cNvSpPr txBox="1"/>
          <p:nvPr/>
        </p:nvSpPr>
        <p:spPr>
          <a:xfrm>
            <a:off x="7806018" y="374948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Рівнинні</a:t>
            </a:r>
            <a:r>
              <a:rPr lang="ru-RU" sz="4800" b="1" dirty="0">
                <a:solidFill>
                  <a:schemeClr val="bg1"/>
                </a:solidFill>
                <a:cs typeface="Calibri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278CC-F54A-B392-7FA8-09A6B1DF8F6F}"/>
              </a:ext>
            </a:extLst>
          </p:cNvPr>
          <p:cNvSpPr txBox="1"/>
          <p:nvPr/>
        </p:nvSpPr>
        <p:spPr>
          <a:xfrm>
            <a:off x="309282" y="5553635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cs typeface="Calibri"/>
              </a:rPr>
              <a:t>Гірські</a:t>
            </a:r>
            <a:endParaRPr lang="en-US" sz="6000" b="1">
              <a:solidFill>
                <a:srgbClr val="FFC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E973-A935-D7F9-E2F4-02D586A44C2B}"/>
              </a:ext>
            </a:extLst>
          </p:cNvPr>
          <p:cNvSpPr txBox="1"/>
          <p:nvPr/>
        </p:nvSpPr>
        <p:spPr>
          <a:xfrm>
            <a:off x="9643782" y="2539253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</a:rPr>
              <a:t>Заплавні</a:t>
            </a:r>
            <a:r>
              <a:rPr lang="ru-RU" sz="4400" b="1" dirty="0">
                <a:solidFill>
                  <a:srgbClr val="FFFF00"/>
                </a:solidFill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875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BB1D9-7358-4D97-83EF-A667B083B64C}"/>
              </a:ext>
            </a:extLst>
          </p:cNvPr>
          <p:cNvSpPr txBox="1"/>
          <p:nvPr/>
        </p:nvSpPr>
        <p:spPr>
          <a:xfrm>
            <a:off x="4805174" y="5391889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Найбільш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поширені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злаки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це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тимофіївка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лисохвіст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тонконіг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грястиця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костриця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.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E0C52-C44D-46F4-A6BD-C98B38C27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7" r="-2" b="11922"/>
          <a:stretch/>
        </p:blipFill>
        <p:spPr>
          <a:xfrm>
            <a:off x="307840" y="302878"/>
            <a:ext cx="3793472" cy="4111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D140CA-7FAF-4A1A-AB2A-5A3D3126C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0" r="-3" b="13266"/>
          <a:stretch/>
        </p:blipFill>
        <p:spPr>
          <a:xfrm>
            <a:off x="4194959" y="302880"/>
            <a:ext cx="3797570" cy="2010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E98F86-C7C2-47AF-A6B3-1DF35691E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20" r="3" b="16934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0CC74-F35E-4D14-8A4B-96D2CC575D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56" r="24169" b="-1"/>
          <a:stretch/>
        </p:blipFill>
        <p:spPr>
          <a:xfrm>
            <a:off x="8086176" y="243912"/>
            <a:ext cx="3797984" cy="4111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59C658-6203-4449-A230-13DA05A68F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40" r="-2" b="58502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1" descr="Изображение выглядит как трава, желтый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AB40507-8D19-7E88-D5A8-154A37528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Рисунок 9" descr="Изображение выглядит как растение, цветок, внешний, розовый&#10;&#10;Автоматически созданное описание">
            <a:extLst>
              <a:ext uri="{FF2B5EF4-FFF2-40B4-BE49-F238E27FC236}">
                <a16:creationId xmlns:a16="http://schemas.microsoft.com/office/drawing/2014/main" id="{52841E37-E33B-FC0F-FAE5-1B45A930F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" r="2" b="992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Рисунок 10" descr="Изображение выглядит как цветок, растение, эустома&#10;&#10;Автоматически созданное описание">
            <a:extLst>
              <a:ext uri="{FF2B5EF4-FFF2-40B4-BE49-F238E27FC236}">
                <a16:creationId xmlns:a16="http://schemas.microsoft.com/office/drawing/2014/main" id="{66370B24-EDA6-FBB0-EE73-604EE10A2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33" r="4443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D3725-2065-4CD0-8BD0-1098DB0BC630}"/>
              </a:ext>
            </a:extLst>
          </p:cNvPr>
          <p:cNvSpPr txBox="1"/>
          <p:nvPr/>
        </p:nvSpPr>
        <p:spPr>
          <a:xfrm>
            <a:off x="302380" y="633715"/>
            <a:ext cx="3233031" cy="3922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</a:rPr>
              <a:t>Бобові</a:t>
            </a:r>
            <a:r>
              <a:rPr lang="en-US" sz="2800" b="1" i="1" dirty="0"/>
              <a:t> </a:t>
            </a:r>
            <a:r>
              <a:rPr lang="en-US" sz="2800" b="1" i="1" dirty="0" err="1"/>
              <a:t>ростуть</a:t>
            </a:r>
            <a:r>
              <a:rPr lang="en-US" sz="2800" b="1" i="1" dirty="0"/>
              <a:t> </a:t>
            </a:r>
            <a:r>
              <a:rPr lang="en-US" sz="2800" b="1" i="1" dirty="0" err="1"/>
              <a:t>на</a:t>
            </a:r>
            <a:r>
              <a:rPr lang="en-US" sz="2800" b="1" i="1" dirty="0"/>
              <a:t> </a:t>
            </a:r>
            <a:r>
              <a:rPr lang="en-US" sz="2800" b="1" i="1" dirty="0" err="1"/>
              <a:t>луках</a:t>
            </a:r>
            <a:r>
              <a:rPr lang="en-US" sz="2800" b="1" i="1" dirty="0"/>
              <a:t> у </a:t>
            </a:r>
            <a:r>
              <a:rPr lang="en-US" sz="2800" b="1" i="1" dirty="0" err="1"/>
              <a:t>меншій</a:t>
            </a:r>
            <a:r>
              <a:rPr lang="en-US" sz="2800" b="1" i="1" dirty="0"/>
              <a:t> </a:t>
            </a:r>
            <a:r>
              <a:rPr lang="en-US" sz="2800" b="1" i="1" dirty="0" err="1"/>
              <a:t>кількості</a:t>
            </a:r>
            <a:r>
              <a:rPr lang="en-US" sz="2800" b="1" i="1" dirty="0"/>
              <a:t>, </a:t>
            </a:r>
            <a:r>
              <a:rPr lang="en-US" sz="2800" b="1" i="1" dirty="0" err="1"/>
              <a:t>ніж</a:t>
            </a:r>
            <a:r>
              <a:rPr lang="en-US" sz="2800" b="1" i="1" dirty="0"/>
              <a:t> </a:t>
            </a:r>
            <a:r>
              <a:rPr lang="en-US" sz="2800" b="1" i="1" dirty="0" err="1"/>
              <a:t>злаки</a:t>
            </a:r>
            <a:r>
              <a:rPr lang="en-US" sz="2800" b="1" i="1" dirty="0"/>
              <a:t>, </a:t>
            </a:r>
            <a:r>
              <a:rPr lang="en-US" sz="2800" b="1" i="1" dirty="0" err="1"/>
              <a:t>але</a:t>
            </a:r>
            <a:r>
              <a:rPr lang="en-US" sz="2800" b="1" i="1" dirty="0"/>
              <a:t> </a:t>
            </a:r>
            <a:r>
              <a:rPr lang="en-US" sz="2800" b="1" i="1" dirty="0" err="1"/>
              <a:t>вони</a:t>
            </a:r>
            <a:r>
              <a:rPr lang="en-US" sz="2800" b="1" i="1" dirty="0"/>
              <a:t> </a:t>
            </a:r>
            <a:r>
              <a:rPr lang="en-US" sz="2800" b="1" i="1" dirty="0" err="1"/>
              <a:t>дуже</a:t>
            </a:r>
            <a:r>
              <a:rPr lang="en-US" sz="2800" b="1" i="1" dirty="0"/>
              <a:t> </a:t>
            </a:r>
            <a:r>
              <a:rPr lang="en-US" sz="2800" b="1" i="1" dirty="0" err="1"/>
              <a:t>ціняться</a:t>
            </a:r>
            <a:r>
              <a:rPr lang="en-US" sz="2800" b="1" i="1" dirty="0"/>
              <a:t> </a:t>
            </a:r>
            <a:r>
              <a:rPr lang="en-US" sz="2800" b="1" i="1" dirty="0" err="1"/>
              <a:t>через</a:t>
            </a:r>
            <a:r>
              <a:rPr lang="en-US" sz="2800" b="1" i="1" dirty="0"/>
              <a:t> </a:t>
            </a:r>
            <a:r>
              <a:rPr lang="en-US" sz="2800" b="1" i="1" dirty="0" err="1"/>
              <a:t>велику</a:t>
            </a:r>
            <a:r>
              <a:rPr lang="en-US" sz="2800" b="1" i="1" dirty="0"/>
              <a:t> </a:t>
            </a:r>
            <a:r>
              <a:rPr lang="en-US" sz="2800" b="1" i="1" dirty="0" err="1"/>
              <a:t>поживність</a:t>
            </a:r>
            <a:r>
              <a:rPr lang="en-US" sz="2800" b="1" i="1" dirty="0"/>
              <a:t> </a:t>
            </a:r>
            <a:r>
              <a:rPr lang="en-US" sz="2800" b="1" i="1" dirty="0" err="1"/>
              <a:t>для</a:t>
            </a:r>
            <a:r>
              <a:rPr lang="en-US" sz="2800" b="1" i="1" dirty="0"/>
              <a:t> </a:t>
            </a:r>
            <a:r>
              <a:rPr lang="en-US" sz="2800" b="1" i="1" dirty="0" err="1"/>
              <a:t>худоби</a:t>
            </a:r>
            <a:r>
              <a:rPr lang="en-US" sz="2800" b="1" i="1" dirty="0"/>
              <a:t>, а </a:t>
            </a:r>
            <a:r>
              <a:rPr lang="en-US" sz="2800" b="1" i="1" dirty="0" err="1"/>
              <a:t>також</a:t>
            </a:r>
            <a:r>
              <a:rPr lang="en-US" sz="2800" b="1" i="1" dirty="0"/>
              <a:t> </a:t>
            </a:r>
            <a:r>
              <a:rPr lang="en-US" sz="2800" b="1" i="1" dirty="0" err="1"/>
              <a:t>тому</a:t>
            </a:r>
            <a:r>
              <a:rPr lang="en-US" sz="2800" b="1" i="1" dirty="0"/>
              <a:t>, </a:t>
            </a:r>
            <a:r>
              <a:rPr lang="en-US" sz="2800" b="1" i="1" dirty="0" err="1"/>
              <a:t>що</a:t>
            </a:r>
            <a:r>
              <a:rPr lang="en-US" sz="2800" b="1" i="1" dirty="0"/>
              <a:t> </a:t>
            </a:r>
            <a:r>
              <a:rPr lang="en-US" sz="2800" b="1" i="1" dirty="0" err="1"/>
              <a:t>збагачують</a:t>
            </a:r>
            <a:r>
              <a:rPr lang="en-US" sz="2800" b="1" i="1" dirty="0"/>
              <a:t> </a:t>
            </a:r>
            <a:r>
              <a:rPr lang="en-US" sz="2800" b="1" i="1" dirty="0" err="1"/>
              <a:t>ґрунт</a:t>
            </a:r>
            <a:r>
              <a:rPr lang="en-US" sz="2800" b="1" i="1" dirty="0"/>
              <a:t> </a:t>
            </a:r>
            <a:r>
              <a:rPr lang="en-US" sz="2800" b="1" i="1" dirty="0" err="1"/>
              <a:t>азотом</a:t>
            </a:r>
            <a:r>
              <a:rPr lang="en-US" sz="2800" b="1" i="1" dirty="0"/>
              <a:t>. </a:t>
            </a:r>
            <a:r>
              <a:rPr lang="en-US" sz="2800" b="1" i="1" dirty="0" err="1"/>
              <a:t>Найбільш</a:t>
            </a:r>
            <a:r>
              <a:rPr lang="en-US" sz="2800" b="1" i="1" dirty="0"/>
              <a:t> </a:t>
            </a:r>
            <a:r>
              <a:rPr lang="en-US" sz="2800" b="1" i="1" dirty="0" err="1"/>
              <a:t>поширені</a:t>
            </a:r>
            <a:r>
              <a:rPr lang="en-US" sz="2800" b="1" i="1" dirty="0"/>
              <a:t> </a:t>
            </a:r>
            <a:r>
              <a:rPr lang="en-US" sz="2800" b="1" i="1" dirty="0" err="1"/>
              <a:t>бобові</a:t>
            </a:r>
            <a:r>
              <a:rPr lang="en-US" sz="2800" b="1" i="1" dirty="0"/>
              <a:t> – </a:t>
            </a:r>
            <a:r>
              <a:rPr lang="en-US" sz="2800" b="1" i="1" dirty="0" err="1">
                <a:solidFill>
                  <a:srgbClr val="FF0000"/>
                </a:solidFill>
              </a:rPr>
              <a:t>конюшина</a:t>
            </a:r>
            <a:r>
              <a:rPr lang="en-US" sz="2800" b="1" i="1" dirty="0">
                <a:solidFill>
                  <a:srgbClr val="FF0000"/>
                </a:solidFill>
              </a:rPr>
              <a:t> , </a:t>
            </a:r>
            <a:r>
              <a:rPr lang="en-US" sz="2800" b="1" i="1" dirty="0" err="1">
                <a:solidFill>
                  <a:srgbClr val="FF0000"/>
                </a:solidFill>
              </a:rPr>
              <a:t>люцерна</a:t>
            </a:r>
            <a:r>
              <a:rPr lang="en-US" sz="2800" b="1" i="1" dirty="0">
                <a:solidFill>
                  <a:srgbClr val="FF0000"/>
                </a:solidFill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</a:rPr>
              <a:t>мишачий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горошок</a:t>
            </a:r>
            <a:r>
              <a:rPr lang="en-US" sz="2800" b="1" i="1" dirty="0">
                <a:solidFill>
                  <a:srgbClr val="FF0000"/>
                </a:solidFill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</a:rPr>
              <a:t>чина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/>
              <a:t>.</a:t>
            </a:r>
            <a:endParaRPr lang="en-US" sz="2800" b="1" i="1">
              <a:cs typeface="Calibri"/>
            </a:endParaRPr>
          </a:p>
        </p:txBody>
      </p:sp>
      <p:pic>
        <p:nvPicPr>
          <p:cNvPr id="2" name="Рисунок 3" descr="Изображение выглядит как растение, трава, внешний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48EB00A-6430-FFA7-7CEB-B643416A4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" r="5395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43F6DB-46D4-461D-A974-993682995F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3" r="3" b="11345"/>
          <a:stretch/>
        </p:blipFill>
        <p:spPr>
          <a:xfrm>
            <a:off x="12925468" y="1266275"/>
            <a:ext cx="2971800" cy="33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Rectangle 45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8" descr="Изображение выглядит как дерево, трава, расте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01CA535-E665-BCC6-9E66-FAE3CCA3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3" r="17296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2" name="Рисунок 3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54F78A1-8E75-6CE6-A270-6443DD908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9" r="-3" b="15294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4" name="Рисунок 7" descr="Изображение выглядит как трава, внешний, зелены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B8EDE61-15C8-CD10-97F1-926286CA7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9" r="5037" b="4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59" name="Rectangle 47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C7BF5-3FDF-4DD4-BB6C-828323323691}"/>
              </a:ext>
            </a:extLst>
          </p:cNvPr>
          <p:cNvSpPr txBox="1"/>
          <p:nvPr/>
        </p:nvSpPr>
        <p:spPr>
          <a:xfrm>
            <a:off x="4481118" y="4435052"/>
            <a:ext cx="700333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/>
              <a:t>Досить</a:t>
            </a:r>
            <a:r>
              <a:rPr lang="en-US" sz="2800" b="1" i="1" dirty="0"/>
              <a:t> </a:t>
            </a:r>
            <a:r>
              <a:rPr lang="en-US" sz="2800" b="1" i="1" dirty="0" err="1"/>
              <a:t>часто</a:t>
            </a:r>
            <a:r>
              <a:rPr lang="en-US" sz="2800" b="1" i="1" dirty="0"/>
              <a:t> </a:t>
            </a:r>
            <a:r>
              <a:rPr lang="en-US" sz="2800" b="1" i="1" dirty="0" err="1"/>
              <a:t>на</a:t>
            </a:r>
            <a:r>
              <a:rPr lang="en-US" sz="2800" b="1" i="1" dirty="0"/>
              <a:t> </a:t>
            </a:r>
            <a:r>
              <a:rPr lang="en-US" sz="2800" b="1" i="1" dirty="0" err="1"/>
              <a:t>луках</a:t>
            </a:r>
            <a:r>
              <a:rPr lang="en-US" sz="2800" b="1" i="1" dirty="0"/>
              <a:t> </a:t>
            </a:r>
            <a:r>
              <a:rPr lang="en-US" sz="2800" b="1" i="1" dirty="0" err="1"/>
              <a:t>зустрічаються</a:t>
            </a:r>
            <a:r>
              <a:rPr lang="en-US" sz="2800" b="1" i="1" dirty="0"/>
              <a:t> </a:t>
            </a:r>
            <a:r>
              <a:rPr lang="en-US" sz="2800" b="1" i="1" dirty="0" err="1"/>
              <a:t>представники</a:t>
            </a:r>
            <a:r>
              <a:rPr lang="en-US" sz="2800" b="1" i="1" dirty="0"/>
              <a:t> </a:t>
            </a:r>
            <a:r>
              <a:rPr lang="en-US" sz="2800" b="1" i="1" dirty="0" err="1"/>
              <a:t>родини</a:t>
            </a:r>
            <a:r>
              <a:rPr lang="en-US" sz="2800" b="1" i="1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гречкових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i="1" dirty="0"/>
              <a:t>– </a:t>
            </a:r>
            <a:r>
              <a:rPr lang="en-US" sz="2800" b="1" i="1" dirty="0" err="1"/>
              <a:t>щавель</a:t>
            </a:r>
            <a:r>
              <a:rPr lang="en-US" sz="2800" b="1" i="1" dirty="0"/>
              <a:t> </a:t>
            </a:r>
            <a:r>
              <a:rPr lang="en-US" sz="2800" b="1" i="1" dirty="0" err="1"/>
              <a:t>кислий</a:t>
            </a:r>
            <a:r>
              <a:rPr lang="en-US" sz="2800" b="1" i="1" dirty="0"/>
              <a:t>, </a:t>
            </a:r>
            <a:r>
              <a:rPr lang="en-US" sz="2800" b="1" i="1" dirty="0" err="1"/>
              <a:t>щавель</a:t>
            </a:r>
            <a:r>
              <a:rPr lang="en-US" sz="2800" b="1" i="1" dirty="0"/>
              <a:t> </a:t>
            </a:r>
            <a:r>
              <a:rPr lang="en-US" sz="2800" b="1" i="1" dirty="0" err="1"/>
              <a:t>кінський</a:t>
            </a:r>
            <a:r>
              <a:rPr lang="en-US" sz="2800" b="1" i="1" dirty="0"/>
              <a:t>, </a:t>
            </a:r>
            <a:r>
              <a:rPr lang="en-US" sz="2800" b="1" i="1" dirty="0" err="1"/>
              <a:t>гірчак</a:t>
            </a:r>
            <a:r>
              <a:rPr lang="en-US" sz="2800" b="1" i="1" dirty="0"/>
              <a:t> </a:t>
            </a:r>
            <a:r>
              <a:rPr lang="en-US" sz="2800" b="1" i="1" dirty="0" err="1"/>
              <a:t>зміїний</a:t>
            </a:r>
            <a:r>
              <a:rPr lang="en-US" sz="2800" b="1" i="1" dirty="0"/>
              <a:t>.</a:t>
            </a:r>
            <a:endParaRPr lang="en-US" sz="28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52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C602F4D-1AFA-43CE-8D26-AA5A260825AF}"/>
              </a:ext>
            </a:extLst>
          </p:cNvPr>
          <p:cNvSpPr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Inflat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У чому полягає цінність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лісів для природи і людей?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трава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7374A25-F7BF-BCEB-6AA3-0092102DB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2" r="330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4557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рава, рослина, поле&#10;&#10;Автоматично згенерований опис">
            <a:extLst>
              <a:ext uri="{FF2B5EF4-FFF2-40B4-BE49-F238E27FC236}">
                <a16:creationId xmlns:a16="http://schemas.microsoft.com/office/drawing/2014/main" id="{5DE82033-1506-46D2-BC77-7406834C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67"/>
            <a:ext cx="12192000" cy="6863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35672D-ABAF-4FBA-AFC9-4EDDCC34C090}"/>
              </a:ext>
            </a:extLst>
          </p:cNvPr>
          <p:cNvSpPr txBox="1"/>
          <p:nvPr/>
        </p:nvSpPr>
        <p:spPr>
          <a:xfrm>
            <a:off x="-3385" y="-1002"/>
            <a:ext cx="74227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uk-UA" sz="3600" b="1" dirty="0">
                <a:latin typeface="Times New Roman"/>
                <a:cs typeface="Times New Roman"/>
              </a:rPr>
              <a:t>В Україні є різні ліси. Одні – створила природа, інші (рукотворні, штучні) – посадила людина.</a:t>
            </a:r>
            <a:endParaRPr lang="ru-RU" sz="3600" b="1">
              <a:latin typeface="Times New Roman"/>
              <a:cs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D3C6B4-7CE9-447A-A2B8-E22EC365A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14" y="146437"/>
            <a:ext cx="4965386" cy="3142369"/>
          </a:xfrm>
          <a:prstGeom prst="rect">
            <a:avLst/>
          </a:prstGeom>
        </p:spPr>
      </p:pic>
      <p:pic>
        <p:nvPicPr>
          <p:cNvPr id="2" name="Рисунок 2" descr="Изображение выглядит как трава,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F09D3B0-6B60-5608-6507-73CE7290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18" y="2294293"/>
            <a:ext cx="8088405" cy="4230444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A8C9253D-B159-06FC-3897-F2DD56424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223" y="3278842"/>
            <a:ext cx="3516405" cy="3516405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D4B75E8-E8BD-CE04-85C8-42E7947D0853}"/>
              </a:ext>
            </a:extLst>
          </p:cNvPr>
          <p:cNvSpPr/>
          <p:nvPr/>
        </p:nvSpPr>
        <p:spPr>
          <a:xfrm>
            <a:off x="8718176" y="5538507"/>
            <a:ext cx="997323" cy="2017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4" descr="Изображение выглядит как дерево, внешний, поезд, лес&#10;&#10;Автоматически созданное описание">
            <a:extLst>
              <a:ext uri="{FF2B5EF4-FFF2-40B4-BE49-F238E27FC236}">
                <a16:creationId xmlns:a16="http://schemas.microsoft.com/office/drawing/2014/main" id="{EABA3D35-2175-6046-B6BE-B74968761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6FF2E-F7FA-4E15-8D82-FCA22AEEC113}"/>
              </a:ext>
            </a:extLst>
          </p:cNvPr>
          <p:cNvSpPr txBox="1"/>
          <p:nvPr/>
        </p:nvSpPr>
        <p:spPr>
          <a:xfrm>
            <a:off x="7632463" y="92172"/>
            <a:ext cx="4561777" cy="5983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Ліси</a:t>
            </a:r>
            <a:r>
              <a:rPr lang="en-US" sz="2400" b="1" dirty="0"/>
              <a:t> і </a:t>
            </a:r>
            <a:r>
              <a:rPr lang="en-US" sz="2400" b="1" dirty="0" err="1"/>
              <a:t>людство</a:t>
            </a:r>
            <a:r>
              <a:rPr lang="en-US" sz="2400" b="1" dirty="0"/>
              <a:t> </a:t>
            </a:r>
            <a:r>
              <a:rPr lang="en-US" sz="2400" b="1" dirty="0" err="1"/>
              <a:t>пов’язані</a:t>
            </a:r>
            <a:r>
              <a:rPr lang="en-US" sz="2400" b="1" dirty="0"/>
              <a:t> </a:t>
            </a:r>
            <a:r>
              <a:rPr lang="en-US" sz="2400" b="1" dirty="0" err="1"/>
              <a:t>нерозривно</a:t>
            </a:r>
            <a:r>
              <a:rPr lang="en-US" sz="2400" b="1" dirty="0"/>
              <a:t>.</a:t>
            </a:r>
            <a:endParaRPr lang="en-US" sz="2400" b="1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Не</a:t>
            </a:r>
            <a:r>
              <a:rPr lang="en-US" sz="2400" b="1" dirty="0"/>
              <a:t> </a:t>
            </a:r>
            <a:r>
              <a:rPr lang="en-US" sz="2400" b="1" dirty="0" err="1"/>
              <a:t>буде</a:t>
            </a:r>
            <a:r>
              <a:rPr lang="en-US" sz="2400" b="1" dirty="0"/>
              <a:t> </a:t>
            </a:r>
            <a:r>
              <a:rPr lang="en-US" sz="2400" b="1" dirty="0" err="1"/>
              <a:t>перебільшенням</a:t>
            </a:r>
            <a:r>
              <a:rPr lang="en-US" sz="2400" b="1" dirty="0"/>
              <a:t> </a:t>
            </a:r>
            <a:r>
              <a:rPr lang="en-US" sz="2400" b="1" dirty="0" err="1"/>
              <a:t>сказати</a:t>
            </a:r>
            <a:r>
              <a:rPr lang="en-US" sz="2400" b="1" dirty="0"/>
              <a:t>, </a:t>
            </a:r>
            <a:r>
              <a:rPr lang="en-US" sz="2400" b="1" dirty="0" err="1"/>
              <a:t>що</a:t>
            </a:r>
            <a:r>
              <a:rPr lang="en-US" sz="2400" b="1" dirty="0"/>
              <a:t> </a:t>
            </a:r>
            <a:r>
              <a:rPr lang="en-US" sz="2400" b="1" dirty="0" err="1"/>
              <a:t>існування</a:t>
            </a:r>
            <a:r>
              <a:rPr lang="en-US" sz="2400" b="1" dirty="0"/>
              <a:t> </a:t>
            </a:r>
            <a:r>
              <a:rPr lang="en-US" sz="2400" b="1" dirty="0" err="1"/>
              <a:t>людей</a:t>
            </a:r>
            <a:r>
              <a:rPr lang="en-US" sz="2400" b="1" dirty="0"/>
              <a:t> </a:t>
            </a:r>
            <a:r>
              <a:rPr lang="en-US" sz="2400" b="1" dirty="0" err="1"/>
              <a:t>майже</a:t>
            </a:r>
            <a:r>
              <a:rPr lang="en-US" sz="2400" b="1" dirty="0"/>
              <a:t> </a:t>
            </a:r>
            <a:r>
              <a:rPr lang="en-US" sz="2400" b="1" dirty="0" err="1"/>
              <a:t>неможливе</a:t>
            </a:r>
            <a:r>
              <a:rPr lang="en-US" sz="2400" b="1" dirty="0"/>
              <a:t> </a:t>
            </a:r>
            <a:r>
              <a:rPr lang="en-US" sz="2400" b="1" dirty="0" err="1"/>
              <a:t>без</a:t>
            </a:r>
            <a:r>
              <a:rPr lang="en-US" sz="2400" b="1" dirty="0"/>
              <a:t> </a:t>
            </a:r>
            <a:r>
              <a:rPr lang="en-US" sz="2400" b="1" dirty="0" err="1"/>
              <a:t>лісів</a:t>
            </a:r>
            <a:r>
              <a:rPr lang="en-US" sz="2400" b="1" dirty="0"/>
              <a:t>. </a:t>
            </a:r>
            <a:r>
              <a:rPr lang="en-US" sz="2400" b="1" dirty="0" err="1"/>
              <a:t>Вони</a:t>
            </a:r>
            <a:r>
              <a:rPr lang="en-US" sz="2400" b="1" dirty="0"/>
              <a:t> – </a:t>
            </a:r>
            <a:r>
              <a:rPr lang="en-US" sz="2400" b="1" dirty="0" err="1"/>
              <a:t>джерело</a:t>
            </a:r>
            <a:r>
              <a:rPr lang="en-US" sz="2400" b="1" dirty="0"/>
              <a:t> </a:t>
            </a:r>
            <a:r>
              <a:rPr lang="en-US" sz="2400" b="1" dirty="0" err="1"/>
              <a:t>цінних</a:t>
            </a:r>
            <a:r>
              <a:rPr lang="en-US" sz="2400" b="1" dirty="0"/>
              <a:t> </a:t>
            </a:r>
            <a:r>
              <a:rPr lang="en-US" sz="2400" b="1" dirty="0" err="1"/>
              <a:t>ресурсів</a:t>
            </a:r>
            <a:r>
              <a:rPr lang="en-US" sz="2400" b="1" dirty="0"/>
              <a:t>, </a:t>
            </a:r>
            <a:r>
              <a:rPr lang="en-US" sz="2400" b="1" dirty="0" err="1"/>
              <a:t>виділяють</a:t>
            </a:r>
            <a:r>
              <a:rPr lang="en-US" sz="2400" b="1" dirty="0"/>
              <a:t> </a:t>
            </a:r>
            <a:r>
              <a:rPr lang="en-US" sz="2400" b="1" dirty="0" err="1"/>
              <a:t>кисень</a:t>
            </a:r>
            <a:r>
              <a:rPr lang="en-US" sz="2400" b="1" dirty="0"/>
              <a:t> і </a:t>
            </a:r>
            <a:r>
              <a:rPr lang="en-US" sz="2400" b="1" dirty="0" err="1"/>
              <a:t>поглинають</a:t>
            </a:r>
            <a:r>
              <a:rPr lang="en-US" sz="2400" b="1" dirty="0"/>
              <a:t> </a:t>
            </a:r>
            <a:r>
              <a:rPr lang="en-US" sz="2400" b="1" dirty="0" err="1"/>
              <a:t>вуглекислий</a:t>
            </a:r>
            <a:r>
              <a:rPr lang="en-US" sz="2400" b="1" dirty="0"/>
              <a:t> </a:t>
            </a:r>
            <a:r>
              <a:rPr lang="en-US" sz="2400" b="1" dirty="0" err="1"/>
              <a:t>газ</a:t>
            </a:r>
            <a:r>
              <a:rPr lang="en-US" sz="2400" b="1" dirty="0"/>
              <a:t>, </a:t>
            </a:r>
            <a:r>
              <a:rPr lang="en-US" sz="2400" b="1" dirty="0" err="1"/>
              <a:t>домівка</a:t>
            </a:r>
            <a:r>
              <a:rPr lang="en-US" sz="2400" b="1" dirty="0"/>
              <a:t> </a:t>
            </a:r>
            <a:r>
              <a:rPr lang="en-US" sz="2400" b="1" dirty="0" err="1"/>
              <a:t>для</a:t>
            </a:r>
            <a:r>
              <a:rPr lang="en-US" sz="2400" b="1" dirty="0"/>
              <a:t> </a:t>
            </a:r>
            <a:r>
              <a:rPr lang="en-US" sz="2400" b="1" dirty="0" err="1"/>
              <a:t>багатьох</a:t>
            </a:r>
            <a:r>
              <a:rPr lang="en-US" sz="2400" b="1" dirty="0"/>
              <a:t> </a:t>
            </a:r>
            <a:r>
              <a:rPr lang="en-US" sz="2400" b="1" dirty="0" err="1"/>
              <a:t>рідкісних</a:t>
            </a:r>
            <a:r>
              <a:rPr lang="en-US" sz="2400" b="1" dirty="0"/>
              <a:t> </a:t>
            </a:r>
            <a:r>
              <a:rPr lang="en-US" sz="2400" b="1" dirty="0" err="1"/>
              <a:t>видів</a:t>
            </a:r>
            <a:r>
              <a:rPr lang="en-US" sz="2400" b="1" dirty="0"/>
              <a:t> </a:t>
            </a:r>
            <a:r>
              <a:rPr lang="en-US" sz="2400" b="1" dirty="0" err="1"/>
              <a:t>рослин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</a:t>
            </a:r>
            <a:r>
              <a:rPr lang="en-US" sz="2400" b="1" dirty="0" err="1"/>
              <a:t>тварин</a:t>
            </a:r>
            <a:r>
              <a:rPr lang="en-US" sz="2400" b="1" dirty="0"/>
              <a:t>.</a:t>
            </a:r>
            <a:endParaRPr lang="en-US" sz="2400" b="1" dirty="0">
              <a:cs typeface="Calibri"/>
            </a:endParaRPr>
          </a:p>
        </p:txBody>
      </p:sp>
      <p:pic>
        <p:nvPicPr>
          <p:cNvPr id="5" name="Рисунок 5" descr="Изображение выглядит как трава, внешний, млекопитающее, олень&#10;&#10;Автоматически созданное описание">
            <a:extLst>
              <a:ext uri="{FF2B5EF4-FFF2-40B4-BE49-F238E27FC236}">
                <a16:creationId xmlns:a16="http://schemas.microsoft.com/office/drawing/2014/main" id="{CFE7FC92-931D-922C-2594-1E72DF956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871" y="4106539"/>
            <a:ext cx="4110317" cy="27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AF89C-4047-4144-A6D3-CF66CA82BFEE}"/>
              </a:ext>
            </a:extLst>
          </p:cNvPr>
          <p:cNvSpPr txBox="1"/>
          <p:nvPr/>
        </p:nvSpPr>
        <p:spPr>
          <a:xfrm>
            <a:off x="104259" y="2739973"/>
            <a:ext cx="409014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>
                <a:latin typeface="Times New Roman"/>
                <a:cs typeface="Times New Roman"/>
              </a:rPr>
              <a:t>Ліси</a:t>
            </a:r>
            <a:r>
              <a:rPr lang="en-US" sz="4000" b="1" dirty="0"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cs typeface="Times New Roman"/>
              </a:rPr>
              <a:t>запобігають</a:t>
            </a:r>
            <a:r>
              <a:rPr lang="en-US" sz="4000" b="1" dirty="0"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cs typeface="Times New Roman"/>
              </a:rPr>
              <a:t>повеням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pic>
        <p:nvPicPr>
          <p:cNvPr id="2" name="Рисунок 4" descr="Изображение выглядит как земля, дерево, внешний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9C51FFD9-98C0-4A1A-8F95-362314F4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2" y="91328"/>
            <a:ext cx="11976847" cy="676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07B59-48ED-4391-A1F9-72091A954EFD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B3A8E-A0A3-4B13-B6F1-E0AE599C8EB0}"/>
              </a:ext>
            </a:extLst>
          </p:cNvPr>
          <p:cNvSpPr txBox="1"/>
          <p:nvPr/>
        </p:nvSpPr>
        <p:spPr>
          <a:xfrm>
            <a:off x="282922" y="1614944"/>
            <a:ext cx="3192055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uk-UA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По-перше</a:t>
            </a:r>
            <a:r>
              <a:rPr lang="uk-UA" sz="2400" b="1" dirty="0">
                <a:latin typeface="Times New Roman"/>
                <a:cs typeface="Times New Roman"/>
              </a:rPr>
              <a:t>, лісовий ґрунт більш проникний для води, тому вона довше там затримується.</a:t>
            </a:r>
          </a:p>
          <a:p>
            <a:pPr algn="ctr"/>
            <a:endParaRPr lang="uk-UA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solidFill>
                  <a:srgbClr val="00B0F0"/>
                </a:solidFill>
                <a:latin typeface="Times New Roman"/>
                <a:cs typeface="Times New Roman"/>
              </a:rPr>
              <a:t>По-друге</a:t>
            </a:r>
            <a:r>
              <a:rPr lang="uk-UA" sz="2400" b="1" dirty="0">
                <a:latin typeface="Times New Roman"/>
                <a:cs typeface="Times New Roman"/>
              </a:rPr>
              <a:t>, під час дощів краплі води затримуються на величезній площі листя дерев і потім випаровуються, роблячи повітря більш вологим.</a:t>
            </a:r>
          </a:p>
          <a:p>
            <a:pPr algn="ctr"/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43BAA-6D5D-4F62-B23B-7220C5C2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08" y="311565"/>
            <a:ext cx="8331831" cy="1138292"/>
          </a:xfrm>
          <a:prstGeom prst="rect">
            <a:avLst/>
          </a:prstGeom>
        </p:spPr>
      </p:pic>
      <p:pic>
        <p:nvPicPr>
          <p:cNvPr id="2" name="Рисунок 4" descr="Изображение выглядит как внешний, земля, растение, почва&#10;&#10;Автоматически созданное описание">
            <a:extLst>
              <a:ext uri="{FF2B5EF4-FFF2-40B4-BE49-F238E27FC236}">
                <a16:creationId xmlns:a16="http://schemas.microsoft.com/office/drawing/2014/main" id="{6B7494A3-0985-6248-7C79-22B7A37D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077" y="1850006"/>
            <a:ext cx="8413376" cy="486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3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внешний, небо, природа, не замечает&#10;&#10;Автоматически созданное описание">
            <a:extLst>
              <a:ext uri="{FF2B5EF4-FFF2-40B4-BE49-F238E27FC236}">
                <a16:creationId xmlns:a16="http://schemas.microsoft.com/office/drawing/2014/main" id="{D8095D40-E2C8-8178-A26C-4A9EE28B0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64" r="-2" b="222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небо, внешний, долина, каньон&#10;&#10;Автоматически созданное описание">
            <a:extLst>
              <a:ext uri="{FF2B5EF4-FFF2-40B4-BE49-F238E27FC236}">
                <a16:creationId xmlns:a16="http://schemas.microsoft.com/office/drawing/2014/main" id="{EEB8860E-E93C-DC01-FC01-2BD95E8D2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4" r="-2" b="2046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50" name="Freeform: Shape 3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Freeform: Shape 3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C4C36-E2ED-5F36-DE8D-85CA5E5C0A67}"/>
              </a:ext>
            </a:extLst>
          </p:cNvPr>
          <p:cNvSpPr txBox="1"/>
          <p:nvPr/>
        </p:nvSpPr>
        <p:spPr>
          <a:xfrm>
            <a:off x="438912" y="1524659"/>
            <a:ext cx="5019074" cy="27740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latin typeface="+mj-lt"/>
                <a:ea typeface="+mj-ea"/>
                <a:cs typeface="+mj-cs"/>
              </a:rPr>
              <a:t>Ліси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протидіють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ерозіям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 і 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зсувам</a:t>
            </a:r>
            <a:r>
              <a:rPr lang="en-US" sz="5400" b="1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5400" b="1" kern="1200" dirty="0" err="1">
                <a:latin typeface="+mj-lt"/>
                <a:ea typeface="+mj-ea"/>
                <a:cs typeface="+mj-cs"/>
              </a:rPr>
              <a:t>ґрунту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​</a:t>
            </a:r>
            <a:endParaRPr lang="ru-RU" dirty="0">
              <a:ea typeface="+mj-ea"/>
              <a:cs typeface="+mj-cs"/>
            </a:endParaRPr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24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A41429-C6D2-25B0-2421-B688C2795E3C}"/>
              </a:ext>
            </a:extLst>
          </p:cNvPr>
          <p:cNvSpPr txBox="1"/>
          <p:nvPr/>
        </p:nvSpPr>
        <p:spPr>
          <a:xfrm>
            <a:off x="6859496" y="1761547"/>
            <a:ext cx="5107041" cy="28891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 err="1">
                <a:latin typeface="+mj-lt"/>
                <a:ea typeface="+mj-ea"/>
                <a:cs typeface="+mj-cs"/>
              </a:rPr>
              <a:t>Ліси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очищують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повітря</a:t>
            </a:r>
            <a:r>
              <a:rPr lang="en-US" sz="3800" b="1" dirty="0">
                <a:latin typeface="+mj-lt"/>
                <a:ea typeface="+mj-ea"/>
                <a:cs typeface="+mj-cs"/>
              </a:rPr>
              <a:t> і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допомагають</a:t>
            </a:r>
            <a:r>
              <a:rPr lang="en-US" sz="3800" b="1" dirty="0">
                <a:latin typeface="+mj-lt"/>
                <a:ea typeface="+mj-ea"/>
                <a:cs typeface="+mj-cs"/>
              </a:rPr>
              <a:t> у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боротьбі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зі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збудниками</a:t>
            </a:r>
            <a:r>
              <a:rPr lang="en-US" sz="3800" b="1" dirty="0">
                <a:latin typeface="+mj-lt"/>
                <a:ea typeface="+mj-ea"/>
                <a:cs typeface="+mj-cs"/>
              </a:rPr>
              <a:t> </a:t>
            </a:r>
            <a:r>
              <a:rPr lang="en-US" sz="3800" b="1" dirty="0" err="1">
                <a:latin typeface="+mj-lt"/>
                <a:ea typeface="+mj-ea"/>
                <a:cs typeface="+mj-cs"/>
              </a:rPr>
              <a:t>хвороб</a:t>
            </a:r>
            <a:r>
              <a:rPr lang="en-US" sz="3800" dirty="0">
                <a:latin typeface="+mj-lt"/>
                <a:ea typeface="+mj-ea"/>
                <a:cs typeface="+mj-cs"/>
              </a:rPr>
              <a:t>​</a:t>
            </a:r>
            <a:endParaRPr lang="ru-RU" dirty="0"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дерево, внешний, расте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44893238-78D1-1FF0-7D4A-B3E17C8D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5" r="1864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6508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3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3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, млекопитающее, ко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EE93A99-2870-3722-887E-046314E0D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412" y="643467"/>
            <a:ext cx="63851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3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582E16-B2E1-4EB0-88CC-0A641276F433}"/>
              </a:ext>
            </a:extLst>
          </p:cNvPr>
          <p:cNvSpPr txBox="1"/>
          <p:nvPr/>
        </p:nvSpPr>
        <p:spPr>
          <a:xfrm>
            <a:off x="204832" y="1374938"/>
            <a:ext cx="3934542" cy="3272324"/>
          </a:xfrm>
          <a:prstGeom prst="round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Різняться</a:t>
            </a:r>
            <a:r>
              <a:rPr lang="en-US" sz="3200" dirty="0"/>
              <a:t> </a:t>
            </a:r>
            <a:r>
              <a:rPr lang="en-US" sz="3200" dirty="0" err="1"/>
              <a:t>вони</a:t>
            </a:r>
            <a:r>
              <a:rPr lang="en-US" sz="3200" dirty="0"/>
              <a:t> </a:t>
            </a:r>
            <a:r>
              <a:rPr lang="en-US" sz="3200" dirty="0" err="1"/>
              <a:t>за</a:t>
            </a:r>
            <a:r>
              <a:rPr lang="en-US" sz="3200" dirty="0"/>
              <a:t> </a:t>
            </a:r>
            <a:r>
              <a:rPr lang="en-US" sz="3200" dirty="0" err="1"/>
              <a:t>породами</a:t>
            </a:r>
            <a:r>
              <a:rPr lang="en-US" sz="3200" dirty="0"/>
              <a:t> </a:t>
            </a:r>
            <a:r>
              <a:rPr lang="en-US" sz="3200" dirty="0" err="1"/>
              <a:t>дерев</a:t>
            </a:r>
            <a:r>
              <a:rPr lang="en-US" sz="3200" dirty="0"/>
              <a:t> </a:t>
            </a:r>
            <a:r>
              <a:rPr lang="en-US" sz="3200" dirty="0" err="1"/>
              <a:t>та</a:t>
            </a:r>
            <a:r>
              <a:rPr lang="en-US" sz="3200" dirty="0"/>
              <a:t> </a:t>
            </a:r>
            <a:r>
              <a:rPr lang="en-US" sz="3200" dirty="0" err="1"/>
              <a:t>інших</a:t>
            </a:r>
            <a:r>
              <a:rPr lang="en-US" sz="3200" dirty="0"/>
              <a:t> </a:t>
            </a:r>
            <a:r>
              <a:rPr lang="en-US" sz="3200" dirty="0" err="1"/>
              <a:t>рослин</a:t>
            </a:r>
            <a:r>
              <a:rPr lang="en-US" sz="3200" dirty="0"/>
              <a:t>, </a:t>
            </a:r>
            <a:r>
              <a:rPr lang="en-US" sz="3200" dirty="0" err="1"/>
              <a:t>які</a:t>
            </a:r>
            <a:r>
              <a:rPr lang="en-US" sz="3200" dirty="0"/>
              <a:t> </a:t>
            </a:r>
            <a:r>
              <a:rPr lang="en-US" sz="3200" dirty="0" err="1"/>
              <a:t>разом</a:t>
            </a:r>
            <a:r>
              <a:rPr lang="en-US" sz="3200" dirty="0"/>
              <a:t> </a:t>
            </a:r>
            <a:r>
              <a:rPr lang="en-US" sz="3200" dirty="0" err="1"/>
              <a:t>утворюють</a:t>
            </a:r>
            <a:r>
              <a:rPr lang="en-US" sz="3200" dirty="0"/>
              <a:t> </a:t>
            </a:r>
            <a:r>
              <a:rPr lang="en-US" sz="3200" b="1" dirty="0" err="1"/>
              <a:t>рослинне</a:t>
            </a:r>
            <a:r>
              <a:rPr lang="en-US" sz="3200" b="1" dirty="0"/>
              <a:t> </a:t>
            </a:r>
            <a:r>
              <a:rPr lang="en-US" sz="3200" b="1" dirty="0" err="1"/>
              <a:t>угруповання</a:t>
            </a:r>
            <a:r>
              <a:rPr lang="en-US" sz="3200" b="1" dirty="0"/>
              <a:t>.</a:t>
            </a:r>
            <a:endParaRPr lang="ru-RU" sz="3200" dirty="0">
              <a:cs typeface="Calibri"/>
            </a:endParaRPr>
          </a:p>
        </p:txBody>
      </p:sp>
      <p:pic>
        <p:nvPicPr>
          <p:cNvPr id="10" name="Рисунок 10" descr="Изображение выглядит как трава, зеленый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02FE44B-0A7D-B96C-8C83-CE9DB921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6" r="3" b="3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9" name="Рисунок 9" descr="Изображение выглядит как дерево, трава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C39C65F-8C9D-9FBB-3817-EAF79BE3B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3" r="8552" b="4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2" name="Рисунок 7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3109E714-B213-A52D-1E63-780B15961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8" r="883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8" name="Рисунок 8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6E12CB81-F214-8C26-5885-4B31BD2CD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56" r="16316" b="-4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993B1F72-7A49-4EDE-934F-74C9F1E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12" y="473560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548FCBD-C4C7-4D5B-87DA-7C21E07BC51A}"/>
              </a:ext>
            </a:extLst>
          </p:cNvPr>
          <p:cNvSpPr/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Inflat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Вивчаємо й розуміємо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2A88A-CA4A-4518-83B2-4B284FC14F06}"/>
              </a:ext>
            </a:extLst>
          </p:cNvPr>
          <p:cNvSpPr txBox="1"/>
          <p:nvPr/>
        </p:nvSpPr>
        <p:spPr>
          <a:xfrm>
            <a:off x="8772778" y="636168"/>
            <a:ext cx="3421461" cy="425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err="1"/>
              <a:t>Рослинне</a:t>
            </a:r>
            <a:r>
              <a:rPr lang="en-US" sz="2800" b="1" dirty="0"/>
              <a:t> </a:t>
            </a:r>
            <a:r>
              <a:rPr lang="en-US" sz="2800" b="1" err="1"/>
              <a:t>угруповання</a:t>
            </a:r>
            <a:r>
              <a:rPr lang="en-US" sz="2800" b="1" dirty="0"/>
              <a:t>  </a:t>
            </a:r>
            <a:r>
              <a:rPr lang="en-US" sz="2800" dirty="0"/>
              <a:t>- </a:t>
            </a:r>
            <a:r>
              <a:rPr lang="en-US" sz="2800" err="1"/>
              <a:t>це</a:t>
            </a:r>
            <a:r>
              <a:rPr lang="en-US" sz="2800" dirty="0"/>
              <a:t> </a:t>
            </a:r>
            <a:r>
              <a:rPr lang="en-US" sz="2800" err="1"/>
              <a:t>сукупність</a:t>
            </a:r>
            <a:r>
              <a:rPr lang="en-US" sz="2800" dirty="0"/>
              <a:t> </a:t>
            </a:r>
            <a:r>
              <a:rPr lang="en-US" sz="2800" err="1"/>
              <a:t>живих</a:t>
            </a:r>
            <a:r>
              <a:rPr lang="en-US" sz="2800" dirty="0"/>
              <a:t> </a:t>
            </a:r>
            <a:r>
              <a:rPr lang="en-US" sz="2800" err="1"/>
              <a:t>організмів</a:t>
            </a:r>
            <a:r>
              <a:rPr lang="en-US" sz="2800" dirty="0"/>
              <a:t>, </a:t>
            </a:r>
            <a:r>
              <a:rPr lang="en-US" sz="2800" err="1"/>
              <a:t>які</a:t>
            </a:r>
            <a:r>
              <a:rPr lang="en-US" sz="2800" dirty="0"/>
              <a:t> </a:t>
            </a:r>
            <a:r>
              <a:rPr lang="en-US" sz="2800" err="1"/>
              <a:t>пристосувалися</a:t>
            </a:r>
            <a:r>
              <a:rPr lang="en-US" sz="2800" dirty="0"/>
              <a:t> </a:t>
            </a:r>
            <a:r>
              <a:rPr lang="en-US" sz="2800" err="1"/>
              <a:t>до</a:t>
            </a:r>
            <a:r>
              <a:rPr lang="en-US" sz="2800" dirty="0"/>
              <a:t> </a:t>
            </a:r>
            <a:r>
              <a:rPr lang="en-US" sz="2800" err="1"/>
              <a:t>спільного</a:t>
            </a:r>
            <a:r>
              <a:rPr lang="en-US" sz="2800" dirty="0"/>
              <a:t> </a:t>
            </a:r>
            <a:r>
              <a:rPr lang="en-US" sz="2800" err="1"/>
              <a:t>життя</a:t>
            </a:r>
            <a:r>
              <a:rPr lang="en-US" sz="2800" dirty="0"/>
              <a:t> в </a:t>
            </a:r>
            <a:r>
              <a:rPr lang="en-US" sz="2800" err="1"/>
              <a:t>певному</a:t>
            </a:r>
            <a:r>
              <a:rPr lang="en-US" sz="2800" dirty="0"/>
              <a:t> </a:t>
            </a:r>
            <a:r>
              <a:rPr lang="en-US" sz="2800" err="1"/>
              <a:t>середовищі</a:t>
            </a:r>
            <a:r>
              <a:rPr lang="en-US" sz="2800" dirty="0"/>
              <a:t> </a:t>
            </a:r>
            <a:r>
              <a:rPr lang="en-US" sz="2800" err="1"/>
              <a:t>існування</a:t>
            </a:r>
            <a:r>
              <a:rPr lang="en-US" sz="2800" dirty="0"/>
              <a:t>.</a:t>
            </a:r>
            <a:endParaRPr lang="en-US" sz="2800">
              <a:cs typeface="Calibri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567459EB-9C48-CDFE-C621-D37C08B3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451" y="4482"/>
            <a:ext cx="3746156" cy="67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D5E082C-5512-1D73-F0C1-8CBA37FC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-1833946"/>
            <a:ext cx="12200964" cy="868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A353C-CB08-8B88-24D1-85EB2B128265}"/>
              </a:ext>
            </a:extLst>
          </p:cNvPr>
          <p:cNvSpPr txBox="1"/>
          <p:nvPr/>
        </p:nvSpPr>
        <p:spPr>
          <a:xfrm>
            <a:off x="4040842" y="1329018"/>
            <a:ext cx="463699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6000" b="1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Природні 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​</a:t>
            </a:r>
          </a:p>
          <a:p>
            <a:pPr algn="ctr"/>
            <a:r>
              <a:rPr lang="uk-UA" sz="6000" b="1" dirty="0">
                <a:solidFill>
                  <a:schemeClr val="accent6">
                    <a:lumMod val="50000"/>
                  </a:schemeClr>
                </a:solidFill>
                <a:cs typeface="Segoe UI"/>
              </a:rPr>
              <a:t>угруповання:​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3E4C1-914D-6164-5B5B-731A4CD85776}"/>
              </a:ext>
            </a:extLst>
          </p:cNvPr>
          <p:cNvSpPr txBox="1"/>
          <p:nvPr/>
        </p:nvSpPr>
        <p:spPr>
          <a:xfrm>
            <a:off x="1441076" y="24204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highlight>
                  <a:srgbClr val="C0C0C0"/>
                </a:highlight>
                <a:cs typeface="Calibri"/>
              </a:rPr>
              <a:t>  </a:t>
            </a:r>
            <a:r>
              <a:rPr lang="en-US" sz="8000" b="1" dirty="0" err="1">
                <a:solidFill>
                  <a:srgbClr val="7030A0"/>
                </a:solidFill>
                <a:highlight>
                  <a:srgbClr val="C0C0C0"/>
                </a:highlight>
                <a:cs typeface="Calibri"/>
              </a:rPr>
              <a:t>ліс</a:t>
            </a:r>
            <a:r>
              <a:rPr lang="en-US" sz="8000" b="1" dirty="0">
                <a:solidFill>
                  <a:srgbClr val="7030A0"/>
                </a:solidFill>
                <a:highlight>
                  <a:srgbClr val="C0C0C0"/>
                </a:highlight>
                <a:cs typeface="Calibri"/>
              </a:rPr>
              <a:t>   </a:t>
            </a:r>
            <a:endParaRPr lang="en-US" sz="8000" dirty="0">
              <a:solidFill>
                <a:srgbClr val="7030A0"/>
              </a:solidFill>
              <a:highlight>
                <a:srgbClr val="C0C0C0"/>
              </a:highlight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EF7DF-2FAF-1D31-20AA-2F557ECA74FF}"/>
              </a:ext>
            </a:extLst>
          </p:cNvPr>
          <p:cNvSpPr txBox="1"/>
          <p:nvPr/>
        </p:nvSpPr>
        <p:spPr>
          <a:xfrm>
            <a:off x="1955426" y="3647515"/>
            <a:ext cx="2442883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0" b="1" dirty="0">
                <a:solidFill>
                  <a:srgbClr val="7030A0"/>
                </a:solidFill>
                <a:cs typeface="Calibri"/>
              </a:rPr>
              <a:t>лука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DAD02-EB7C-06C7-A25C-5E27B6BB0F1F}"/>
              </a:ext>
            </a:extLst>
          </p:cNvPr>
          <p:cNvSpPr txBox="1"/>
          <p:nvPr/>
        </p:nvSpPr>
        <p:spPr>
          <a:xfrm>
            <a:off x="4336676" y="4157382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A7DFD-6613-EEF1-3278-1C50D8374911}"/>
              </a:ext>
            </a:extLst>
          </p:cNvPr>
          <p:cNvSpPr txBox="1"/>
          <p:nvPr/>
        </p:nvSpPr>
        <p:spPr>
          <a:xfrm>
            <a:off x="8533279" y="3636308"/>
            <a:ext cx="2540934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0" b="1" dirty="0">
                <a:solidFill>
                  <a:srgbClr val="7030A0"/>
                </a:solidFill>
                <a:cs typeface="Calibri"/>
              </a:rPr>
              <a:t>поле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0A975-442A-E37A-E34B-3AB422063B39}"/>
              </a:ext>
            </a:extLst>
          </p:cNvPr>
          <p:cNvSpPr txBox="1"/>
          <p:nvPr/>
        </p:nvSpPr>
        <p:spPr>
          <a:xfrm>
            <a:off x="8586507" y="154080"/>
            <a:ext cx="2641786" cy="1323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0" b="1" dirty="0" err="1">
                <a:solidFill>
                  <a:srgbClr val="7030A0"/>
                </a:solidFill>
                <a:cs typeface="Calibri"/>
              </a:rPr>
              <a:t>річка</a:t>
            </a:r>
            <a:endParaRPr lang="ru-RU" sz="8000" b="1">
              <a:solidFill>
                <a:srgbClr val="7030A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8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рава, рослина, поле&#10;&#10;Автоматично згенерований опис">
            <a:extLst>
              <a:ext uri="{FF2B5EF4-FFF2-40B4-BE49-F238E27FC236}">
                <a16:creationId xmlns:a16="http://schemas.microsoft.com/office/drawing/2014/main" id="{5DE82033-1506-46D2-BC77-7406834C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" y="0"/>
            <a:ext cx="12192000" cy="686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A85BA-0161-455A-A8CB-AB87F8A871A9}"/>
              </a:ext>
            </a:extLst>
          </p:cNvPr>
          <p:cNvSpPr txBox="1"/>
          <p:nvPr/>
        </p:nvSpPr>
        <p:spPr>
          <a:xfrm>
            <a:off x="3009508" y="2466449"/>
            <a:ext cx="616984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DEB326B-DCE3-44E4-AE3D-4A196C66BD0B}"/>
              </a:ext>
            </a:extLst>
          </p:cNvPr>
          <p:cNvSpPr/>
          <p:nvPr/>
        </p:nvSpPr>
        <p:spPr>
          <a:xfrm>
            <a:off x="713961" y="212912"/>
            <a:ext cx="2642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  <a:endParaRPr lang="ru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F53DE52-C30E-473F-B5A8-8F0691BA6956}"/>
              </a:ext>
            </a:extLst>
          </p:cNvPr>
          <p:cNvSpPr/>
          <p:nvPr/>
        </p:nvSpPr>
        <p:spPr>
          <a:xfrm>
            <a:off x="7073372" y="2223"/>
            <a:ext cx="1645002" cy="144655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uk-UA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Ліс</a:t>
            </a:r>
            <a:endParaRPr lang="uk-UA" sz="8800" b="1" cap="none" spc="0">
              <a:ln w="9525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cs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E1CF56-D3D4-4AC5-811D-AB44FF4B0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206" y="1318092"/>
            <a:ext cx="7620000" cy="5095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534EE3-9D93-0064-CA8D-B28B1B63067A}"/>
              </a:ext>
            </a:extLst>
          </p:cNvPr>
          <p:cNvSpPr txBox="1"/>
          <p:nvPr/>
        </p:nvSpPr>
        <p:spPr>
          <a:xfrm>
            <a:off x="6723" y="1945341"/>
            <a:ext cx="381896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err="1">
                <a:latin typeface="Times New Roman"/>
                <a:cs typeface="Segoe UI"/>
              </a:rPr>
              <a:t>Навесні</a:t>
            </a:r>
            <a:r>
              <a:rPr lang="ru-RU" sz="2800" b="1" dirty="0">
                <a:latin typeface="Times New Roman"/>
                <a:cs typeface="Segoe UI"/>
              </a:rPr>
              <a:t> веселить,</a:t>
            </a:r>
            <a:r>
              <a:rPr lang="en-US" sz="2800" b="1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2800" b="1" err="1">
                <a:latin typeface="Times New Roman"/>
                <a:cs typeface="Segoe UI"/>
              </a:rPr>
              <a:t>Влітку</a:t>
            </a:r>
            <a:r>
              <a:rPr lang="ru-RU" sz="2800" b="1" dirty="0">
                <a:latin typeface="Times New Roman"/>
                <a:cs typeface="Segoe UI"/>
              </a:rPr>
              <a:t> холодить,</a:t>
            </a:r>
            <a:r>
              <a:rPr lang="en-US" sz="2800" b="1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2800" b="1" dirty="0">
                <a:latin typeface="Times New Roman"/>
                <a:cs typeface="Segoe UI"/>
              </a:rPr>
              <a:t>Грибами, ягодами </a:t>
            </a:r>
            <a:r>
              <a:rPr lang="ru-RU" sz="2800" b="1" err="1">
                <a:latin typeface="Times New Roman"/>
                <a:cs typeface="Segoe UI"/>
              </a:rPr>
              <a:t>обдаровує</a:t>
            </a:r>
            <a:r>
              <a:rPr lang="ru-RU" sz="2800" b="1" dirty="0">
                <a:latin typeface="Times New Roman"/>
                <a:cs typeface="Segoe UI"/>
              </a:rPr>
              <a:t>,</a:t>
            </a:r>
            <a:r>
              <a:rPr lang="en-US" sz="2800" b="1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2800" b="1" err="1">
                <a:latin typeface="Times New Roman"/>
                <a:cs typeface="Segoe UI"/>
              </a:rPr>
              <a:t>Восени</a:t>
            </a:r>
            <a:r>
              <a:rPr lang="ru-RU" sz="2800" b="1" dirty="0">
                <a:latin typeface="Times New Roman"/>
                <a:cs typeface="Segoe UI"/>
              </a:rPr>
              <a:t> </a:t>
            </a:r>
            <a:r>
              <a:rPr lang="ru-RU" sz="2800" b="1" err="1">
                <a:latin typeface="Times New Roman"/>
                <a:cs typeface="Segoe UI"/>
              </a:rPr>
              <a:t>засинає</a:t>
            </a:r>
            <a:r>
              <a:rPr lang="ru-RU" sz="2800" b="1" dirty="0">
                <a:latin typeface="Times New Roman"/>
                <a:cs typeface="Segoe UI"/>
              </a:rPr>
              <a:t>,</a:t>
            </a:r>
            <a:r>
              <a:rPr lang="en-US" sz="2800" b="1" dirty="0">
                <a:latin typeface="Times New Roman"/>
                <a:cs typeface="Segoe UI"/>
              </a:rPr>
              <a:t>​</a:t>
            </a:r>
          </a:p>
          <a:p>
            <a:pPr algn="ctr"/>
            <a:r>
              <a:rPr lang="ru-RU" sz="2800" b="1" err="1">
                <a:latin typeface="Times New Roman"/>
                <a:cs typeface="Segoe UI"/>
              </a:rPr>
              <a:t>Навесні</a:t>
            </a:r>
            <a:r>
              <a:rPr lang="ru-RU" sz="2800" b="1" dirty="0">
                <a:latin typeface="Times New Roman"/>
                <a:cs typeface="Segoe UI"/>
              </a:rPr>
              <a:t> </a:t>
            </a:r>
            <a:r>
              <a:rPr lang="ru-RU" sz="2800" b="1" err="1">
                <a:latin typeface="Times New Roman"/>
                <a:cs typeface="Segoe UI"/>
              </a:rPr>
              <a:t>знову</a:t>
            </a:r>
            <a:r>
              <a:rPr lang="ru-RU" sz="2800" b="1" dirty="0">
                <a:latin typeface="Times New Roman"/>
                <a:cs typeface="Segoe UI"/>
              </a:rPr>
              <a:t> </a:t>
            </a:r>
            <a:r>
              <a:rPr lang="ru-RU" sz="2800" b="1" err="1">
                <a:latin typeface="Times New Roman"/>
                <a:cs typeface="Segoe UI"/>
              </a:rPr>
              <a:t>оживає</a:t>
            </a:r>
            <a:r>
              <a:rPr lang="ru-RU" sz="2800" b="1" dirty="0">
                <a:latin typeface="Times New Roman"/>
                <a:cs typeface="Segoe UI"/>
              </a:rPr>
              <a:t>.</a:t>
            </a:r>
            <a:r>
              <a:rPr lang="en-US" sz="2800" b="1" dirty="0">
                <a:latin typeface="Times New Roman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755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Рисунок 3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D40C2F88-97B9-93D0-C3C6-D78F6817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165" y="448266"/>
            <a:ext cx="3830169" cy="5389967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EE57E6-B922-7BA7-4B84-0ECE7C643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4381"/>
            <a:ext cx="9063317" cy="68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2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6829B17-C92F-7BF1-D399-AB9BFA76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3" y="-257103"/>
            <a:ext cx="10273552" cy="7753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84DD18-DFAA-A616-3686-B4CF06A25B5F}"/>
              </a:ext>
            </a:extLst>
          </p:cNvPr>
          <p:cNvSpPr txBox="1"/>
          <p:nvPr/>
        </p:nvSpPr>
        <p:spPr>
          <a:xfrm>
            <a:off x="7149352" y="627529"/>
            <a:ext cx="289111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Великі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 дерева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1F9AF2-3387-C6FF-A598-E54708C28230}"/>
              </a:ext>
            </a:extLst>
          </p:cNvPr>
          <p:cNvSpPr/>
          <p:nvPr/>
        </p:nvSpPr>
        <p:spPr>
          <a:xfrm>
            <a:off x="6392956" y="-179293"/>
            <a:ext cx="3462616" cy="840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8DDF2-59F5-7ACE-B7E1-D0F768D75F0D}"/>
              </a:ext>
            </a:extLst>
          </p:cNvPr>
          <p:cNvSpPr txBox="1"/>
          <p:nvPr/>
        </p:nvSpPr>
        <p:spPr>
          <a:xfrm>
            <a:off x="6530227" y="-95249"/>
            <a:ext cx="285749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err="1">
                <a:solidFill>
                  <a:srgbClr val="7030A0"/>
                </a:solidFill>
                <a:cs typeface="Calibri"/>
              </a:rPr>
              <a:t>Яруси</a:t>
            </a:r>
            <a:r>
              <a:rPr lang="ru-RU" sz="4400" b="1" dirty="0">
                <a:solidFill>
                  <a:srgbClr val="7030A0"/>
                </a:solidFill>
                <a:cs typeface="Calibri"/>
              </a:rPr>
              <a:t> </a:t>
            </a:r>
            <a:r>
              <a:rPr lang="ru-RU" sz="4400" b="1" err="1">
                <a:solidFill>
                  <a:srgbClr val="7030A0"/>
                </a:solidFill>
                <a:cs typeface="Calibri"/>
              </a:rPr>
              <a:t>лісу</a:t>
            </a:r>
            <a:endParaRPr lang="ru-RU" sz="4400" b="1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24EF1-973E-D784-B59A-E5F9BBEA450B}"/>
              </a:ext>
            </a:extLst>
          </p:cNvPr>
          <p:cNvSpPr txBox="1"/>
          <p:nvPr/>
        </p:nvSpPr>
        <p:spPr>
          <a:xfrm>
            <a:off x="7914154" y="2445684"/>
            <a:ext cx="1512794" cy="9805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958DA-AD9D-31FF-0876-5E125E6E5217}"/>
              </a:ext>
            </a:extLst>
          </p:cNvPr>
          <p:cNvSpPr txBox="1"/>
          <p:nvPr/>
        </p:nvSpPr>
        <p:spPr>
          <a:xfrm>
            <a:off x="6902823" y="2703419"/>
            <a:ext cx="1905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Малі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 дерева</a:t>
            </a: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D1A88-DCAD-888C-9CE8-52674D58EAD4}"/>
              </a:ext>
            </a:extLst>
          </p:cNvPr>
          <p:cNvSpPr txBox="1"/>
          <p:nvPr/>
        </p:nvSpPr>
        <p:spPr>
          <a:xfrm>
            <a:off x="7132542" y="4871757"/>
            <a:ext cx="242047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Чагарники</a:t>
            </a:r>
            <a:endParaRPr lang="ru-RU" sz="3600" b="1">
              <a:solidFill>
                <a:schemeClr val="accent6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E449E-8744-CA8D-7C3A-841FCAAFB683}"/>
              </a:ext>
            </a:extLst>
          </p:cNvPr>
          <p:cNvSpPr txBox="1"/>
          <p:nvPr/>
        </p:nvSpPr>
        <p:spPr>
          <a:xfrm>
            <a:off x="7093323" y="5650566"/>
            <a:ext cx="27622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Трави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8A73B-9C98-46BE-5F88-061356095126}"/>
              </a:ext>
            </a:extLst>
          </p:cNvPr>
          <p:cNvSpPr txBox="1"/>
          <p:nvPr/>
        </p:nvSpPr>
        <p:spPr>
          <a:xfrm>
            <a:off x="7026087" y="6224868"/>
            <a:ext cx="402851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Мохи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 і лишайники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EF76-2B74-1CAF-3807-B67BEF898D16}"/>
              </a:ext>
            </a:extLst>
          </p:cNvPr>
          <p:cNvSpPr txBox="1"/>
          <p:nvPr/>
        </p:nvSpPr>
        <p:spPr>
          <a:xfrm>
            <a:off x="3984812" y="-4482"/>
            <a:ext cx="18131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13" name="Выноска: стрелка влево 12">
            <a:extLst>
              <a:ext uri="{FF2B5EF4-FFF2-40B4-BE49-F238E27FC236}">
                <a16:creationId xmlns:a16="http://schemas.microsoft.com/office/drawing/2014/main" id="{AE3BC3CA-A11A-8428-1CE9-CCCA44381104}"/>
              </a:ext>
            </a:extLst>
          </p:cNvPr>
          <p:cNvSpPr/>
          <p:nvPr/>
        </p:nvSpPr>
        <p:spPr>
          <a:xfrm>
            <a:off x="8875061" y="787213"/>
            <a:ext cx="3316936" cy="5300381"/>
          </a:xfrm>
          <a:prstGeom prst="lef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/>
              </a:rPr>
              <a:t>Ярусність</a:t>
            </a:r>
            <a:r>
              <a:rPr lang="uk-UA" sz="2400" dirty="0">
                <a:solidFill>
                  <a:srgbClr val="FFFFFF"/>
                </a:solidFill>
                <a:latin typeface="Times New Roman"/>
              </a:rPr>
              <a:t> </a:t>
            </a:r>
            <a:r>
              <a:rPr lang="uk-UA" sz="2400" dirty="0">
                <a:latin typeface="Times New Roman"/>
              </a:rPr>
              <a:t>-це </a:t>
            </a:r>
            <a:r>
              <a:rPr lang="uk-UA" sz="2400" dirty="0" err="1">
                <a:latin typeface="Times New Roman"/>
              </a:rPr>
              <a:t>пристосу</a:t>
            </a:r>
            <a:r>
              <a:rPr lang="uk-UA" sz="2400" dirty="0">
                <a:latin typeface="Times New Roman"/>
              </a:rPr>
              <a:t>-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 err="1">
                <a:latin typeface="Times New Roman"/>
              </a:rPr>
              <a:t>вання</a:t>
            </a:r>
            <a:r>
              <a:rPr lang="uk-UA" sz="2400" dirty="0">
                <a:latin typeface="Times New Roman"/>
              </a:rPr>
              <a:t> 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>
                <a:latin typeface="Times New Roman"/>
              </a:rPr>
              <a:t>рослин лісу до 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>
                <a:latin typeface="Times New Roman"/>
              </a:rPr>
              <a:t>мирного 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>
                <a:latin typeface="Times New Roman"/>
              </a:rPr>
              <a:t>співіснування в умовах 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>
                <a:latin typeface="Times New Roman"/>
              </a:rPr>
              <a:t>різного освіт-</a:t>
            </a:r>
            <a:endParaRPr lang="ru-RU" sz="2400" dirty="0">
              <a:solidFill>
                <a:srgbClr val="538135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uk-UA" sz="2400" dirty="0" err="1">
                <a:latin typeface="Times New Roman"/>
              </a:rPr>
              <a:t>лення</a:t>
            </a:r>
            <a:r>
              <a:rPr lang="uk-UA" sz="2400" dirty="0">
                <a:latin typeface="Times New Roman"/>
              </a:rPr>
              <a:t>.​</a:t>
            </a:r>
            <a:r>
              <a:rPr lang="uk-UA" sz="2400" dirty="0">
                <a:latin typeface="Times New Roman"/>
                <a:ea typeface="Times New Roman"/>
                <a:cs typeface="Times New Roman"/>
              </a:rPr>
              <a:t>​</a:t>
            </a:r>
            <a:endParaRPr lang="ru-RU" sz="2400" dirty="0">
              <a:solidFill>
                <a:srgbClr val="538135"/>
              </a:solidFill>
              <a:cs typeface="Calibri" panose="020F0502020204030204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9AD71B3-A135-B3B9-6B72-F2CC4910B45B}"/>
              </a:ext>
            </a:extLst>
          </p:cNvPr>
          <p:cNvSpPr/>
          <p:nvPr/>
        </p:nvSpPr>
        <p:spPr>
          <a:xfrm>
            <a:off x="3980889" y="7112933"/>
            <a:ext cx="616323" cy="2353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227E34-0685-19D2-EA34-B0C0E2655A2D}"/>
              </a:ext>
            </a:extLst>
          </p:cNvPr>
          <p:cNvSpPr/>
          <p:nvPr/>
        </p:nvSpPr>
        <p:spPr>
          <a:xfrm>
            <a:off x="6835588" y="6863603"/>
            <a:ext cx="3036794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7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5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8B588BBA-9E35-43DC-B71B-1ADEFF10C39A}"/>
              </a:ext>
            </a:extLst>
          </p:cNvPr>
          <p:cNvSpPr/>
          <p:nvPr/>
        </p:nvSpPr>
        <p:spPr>
          <a:xfrm>
            <a:off x="145987" y="1463213"/>
            <a:ext cx="6607177" cy="435653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prstTxWarp prst="textInflat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трава, дерево, внешний, лес&#10;&#10;Автоматически созданное описание">
            <a:extLst>
              <a:ext uri="{FF2B5EF4-FFF2-40B4-BE49-F238E27FC236}">
                <a16:creationId xmlns:a16="http://schemas.microsoft.com/office/drawing/2014/main" id="{FEEFB515-6497-E509-AA6B-9430D3696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38" y="244515"/>
            <a:ext cx="9589477" cy="6419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8649D-45C4-6BE8-037F-5CE6BDE8374D}"/>
              </a:ext>
            </a:extLst>
          </p:cNvPr>
          <p:cNvSpPr txBox="1"/>
          <p:nvPr/>
        </p:nvSpPr>
        <p:spPr>
          <a:xfrm>
            <a:off x="-82924" y="2505635"/>
            <a:ext cx="2743200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solidFill>
                  <a:srgbClr val="FF0000"/>
                </a:solidFill>
                <a:latin typeface="Calibri Light"/>
                <a:cs typeface="Segoe UI"/>
              </a:rPr>
              <a:t>Бори</a:t>
            </a:r>
            <a:r>
              <a:rPr lang="en-US" sz="3200" b="1" dirty="0">
                <a:solidFill>
                  <a:srgbClr val="FFFFFF"/>
                </a:solidFill>
                <a:latin typeface="Calibri Light"/>
                <a:cs typeface="Segoe UI"/>
              </a:rPr>
              <a:t> – </a:t>
            </a:r>
            <a:r>
              <a:rPr lang="en-US" sz="3200" b="1" err="1">
                <a:solidFill>
                  <a:srgbClr val="FFFFFF"/>
                </a:solidFill>
                <a:latin typeface="Calibri Light"/>
                <a:cs typeface="Segoe UI"/>
              </a:rPr>
              <a:t>хвойні</a:t>
            </a:r>
            <a:r>
              <a:rPr lang="en-US" sz="3200" b="1" dirty="0">
                <a:solidFill>
                  <a:srgbClr val="FFFFFF"/>
                </a:solidFill>
                <a:latin typeface="Calibri Light"/>
                <a:cs typeface="Segoe UI"/>
              </a:rPr>
              <a:t> </a:t>
            </a:r>
            <a:r>
              <a:rPr lang="en-US" sz="3200" b="1" err="1">
                <a:solidFill>
                  <a:srgbClr val="FFFFFF"/>
                </a:solidFill>
                <a:latin typeface="Calibri Light"/>
                <a:cs typeface="Segoe UI"/>
              </a:rPr>
              <a:t>соснові</a:t>
            </a:r>
            <a:r>
              <a:rPr lang="en-US" sz="3200" b="1" dirty="0">
                <a:solidFill>
                  <a:srgbClr val="FFFFFF"/>
                </a:solidFill>
                <a:latin typeface="Calibri Light"/>
                <a:cs typeface="Segoe UI"/>
              </a:rPr>
              <a:t> </a:t>
            </a:r>
            <a:r>
              <a:rPr lang="en-US" sz="3200" b="1" err="1">
                <a:solidFill>
                  <a:srgbClr val="FFFFFF"/>
                </a:solidFill>
                <a:latin typeface="Calibri Light"/>
                <a:cs typeface="Segoe UI"/>
              </a:rPr>
              <a:t>ліси</a:t>
            </a:r>
            <a:r>
              <a:rPr lang="en-US" sz="3200" b="1" dirty="0">
                <a:solidFill>
                  <a:srgbClr val="FFFFFF"/>
                </a:solidFill>
                <a:latin typeface="Calibri Light"/>
                <a:cs typeface="Segoe UI"/>
              </a:rPr>
              <a:t>, </a:t>
            </a:r>
            <a:r>
              <a:rPr lang="en-US" sz="3200" dirty="0">
                <a:latin typeface="Calibri Light"/>
                <a:cs typeface="Segoe UI"/>
              </a:rPr>
              <a:t>​</a:t>
            </a:r>
          </a:p>
          <a:p>
            <a:pPr algn="ctr"/>
            <a:r>
              <a:rPr lang="en-US" sz="3200" b="1" err="1">
                <a:solidFill>
                  <a:srgbClr val="00B0F0"/>
                </a:solidFill>
                <a:latin typeface="Calibri Light"/>
                <a:cs typeface="Segoe UI"/>
              </a:rPr>
              <a:t>одноярусні</a:t>
            </a:r>
            <a:r>
              <a:rPr lang="en-US" sz="3200" b="1" dirty="0">
                <a:solidFill>
                  <a:srgbClr val="FFFFFF"/>
                </a:solidFill>
                <a:latin typeface="Calibri Light"/>
                <a:cs typeface="Segoe UI"/>
              </a:rPr>
              <a:t>.</a:t>
            </a:r>
            <a:r>
              <a:rPr lang="en-US" sz="3200" dirty="0">
                <a:latin typeface="Calibri Light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649031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429</Words>
  <Application>Microsoft Office PowerPoint</Application>
  <PresentationFormat>Широкоэкранный</PresentationFormat>
  <Paragraphs>67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Comfy User</dc:creator>
  <cp:lastModifiedBy>Comfy User</cp:lastModifiedBy>
  <cp:revision>743</cp:revision>
  <dcterms:created xsi:type="dcterms:W3CDTF">2022-01-24T06:46:43Z</dcterms:created>
  <dcterms:modified xsi:type="dcterms:W3CDTF">2023-02-26T19:49:56Z</dcterms:modified>
</cp:coreProperties>
</file>