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887" r:id="rId3"/>
    <p:sldId id="896" r:id="rId4"/>
    <p:sldId id="286" r:id="rId5"/>
    <p:sldId id="828" r:id="rId6"/>
    <p:sldId id="872" r:id="rId7"/>
    <p:sldId id="897" r:id="rId8"/>
    <p:sldId id="898" r:id="rId9"/>
    <p:sldId id="899" r:id="rId10"/>
    <p:sldId id="890" r:id="rId11"/>
    <p:sldId id="900" r:id="rId12"/>
    <p:sldId id="889" r:id="rId13"/>
    <p:sldId id="313" r:id="rId14"/>
    <p:sldId id="895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Задача на знаходження чисел за двома сумами 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на непряме зменшення числа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Перевірка результатів віднімання двома способами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</a:t>
          </a:r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3187" custLinFactX="404001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3357" custLinFactX="-141671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0464" custLinFactNeighborX="-80328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7156" custLinFactX="-282166" custLinFactNeighborX="-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84876" y="836604"/>
          <a:ext cx="4273486" cy="260027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</a:t>
          </a: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21481" y="854696"/>
        <a:ext cx="260027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35060" y="835060"/>
          <a:ext cx="4273486" cy="260336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Перевірка результатів віднімання двома способами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0336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09124" y="861329"/>
          <a:ext cx="4273486" cy="255082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Задача на знаходження чисел за двома сумами 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70453" y="854697"/>
        <a:ext cx="255082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833584" y="800565"/>
          <a:ext cx="4273486" cy="267235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на непряме зменшення числа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634150" y="854696"/>
        <a:ext cx="267235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981522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Перевірка </a:t>
            </a:r>
            <a:r>
              <a:rPr lang="uk-UA" sz="4000" b="1" dirty="0">
                <a:solidFill>
                  <a:srgbClr val="7030A0"/>
                </a:solidFill>
              </a:rPr>
              <a:t>результатів віднімання двома способами. Складання і розв’язування рівнянь.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98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54371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1" y="1269554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1118892" y="1303774"/>
            <a:ext cx="963652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/>
              <a:t>Маса</a:t>
            </a:r>
            <a:r>
              <a:rPr lang="ru-RU" sz="3200" b="1" dirty="0"/>
              <a:t> </a:t>
            </a:r>
            <a:r>
              <a:rPr lang="ru-RU" sz="3200" b="1" dirty="0" err="1"/>
              <a:t>яблук</a:t>
            </a:r>
            <a:r>
              <a:rPr lang="ru-RU" sz="3200" b="1" dirty="0"/>
              <a:t> у </a:t>
            </a:r>
            <a:r>
              <a:rPr lang="ru-RU" sz="3200" b="1" dirty="0" err="1"/>
              <a:t>продовольчій</a:t>
            </a:r>
            <a:r>
              <a:rPr lang="ru-RU" sz="3200" b="1" dirty="0"/>
              <a:t> </a:t>
            </a:r>
            <a:r>
              <a:rPr lang="ru-RU" sz="3200" b="1" dirty="0" err="1"/>
              <a:t>ятці</a:t>
            </a:r>
            <a:r>
              <a:rPr lang="ru-RU" sz="3200" b="1" dirty="0"/>
              <a:t> становить </a:t>
            </a:r>
            <a:r>
              <a:rPr lang="ru-RU" sz="3200" b="1" dirty="0" smtClean="0"/>
              <a:t>247кг</a:t>
            </a:r>
            <a:r>
              <a:rPr lang="ru-RU" sz="3200" b="1" dirty="0"/>
              <a:t>. Це на </a:t>
            </a:r>
            <a:r>
              <a:rPr lang="ru-RU" sz="3200" b="1" dirty="0" smtClean="0"/>
              <a:t>125кг </a:t>
            </a:r>
            <a:r>
              <a:rPr lang="ru-RU" sz="3200" b="1" dirty="0"/>
              <a:t>більше, </a:t>
            </a:r>
            <a:r>
              <a:rPr lang="ru-RU" sz="3200" b="1" dirty="0" err="1"/>
              <a:t>ніж</a:t>
            </a:r>
            <a:r>
              <a:rPr lang="ru-RU" sz="3200" b="1" dirty="0"/>
              <a:t> </a:t>
            </a:r>
            <a:r>
              <a:rPr lang="ru-RU" sz="3200" b="1" dirty="0" err="1"/>
              <a:t>маса</a:t>
            </a:r>
            <a:r>
              <a:rPr lang="ru-RU" sz="3200" b="1" dirty="0"/>
              <a:t> груш. Яка </a:t>
            </a:r>
            <a:r>
              <a:rPr lang="ru-RU" sz="3200" b="1" dirty="0" err="1"/>
              <a:t>маса</a:t>
            </a:r>
            <a:r>
              <a:rPr lang="ru-RU" sz="3200" b="1" dirty="0"/>
              <a:t> груш у </a:t>
            </a:r>
            <a:r>
              <a:rPr lang="ru-RU" sz="3200" b="1" dirty="0" err="1"/>
              <a:t>продовольчій</a:t>
            </a:r>
            <a:r>
              <a:rPr lang="ru-RU" sz="3200" b="1" dirty="0"/>
              <a:t> </a:t>
            </a:r>
            <a:r>
              <a:rPr lang="ru-RU" sz="3200" b="1" dirty="0" err="1"/>
              <a:t>ятці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5"/>
            <a:ext cx="10335018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44502" y="4379943"/>
            <a:ext cx="243327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77779" y="4367161"/>
            <a:ext cx="324035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122кг груш у </a:t>
            </a:r>
            <a:r>
              <a:rPr lang="ru-RU" sz="2800" b="1" dirty="0" err="1" smtClean="0"/>
              <a:t>ятці</a:t>
            </a:r>
            <a:r>
              <a:rPr lang="ru-RU" sz="2800" b="1" dirty="0" smtClean="0"/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6421" y="3757905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54789" y="3403456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64817" y="3065145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71551" y="386184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83263" y="3401513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80176" y="3753723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79399" y="3748190"/>
            <a:ext cx="50837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106421" y="3065145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30729" y="3359988"/>
            <a:ext cx="302667" cy="27294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29731" y="3784120"/>
            <a:ext cx="408252" cy="50977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6421" y="3403456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97084" y="-739542"/>
            <a:ext cx="454720" cy="567792"/>
          </a:xfrm>
          <a:prstGeom prst="rect">
            <a:avLst/>
          </a:prstGeom>
        </p:spPr>
      </p:pic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846961" y="3789834"/>
            <a:ext cx="724790" cy="47647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кг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54789" y="3762282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40097" y="3065900"/>
            <a:ext cx="420547" cy="53472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092247" y="1845618"/>
            <a:ext cx="663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Ціни на фрукти, овочі та м'ясо на одеському Новому базарі | Новини.liv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38" y="4266312"/>
            <a:ext cx="4278175" cy="239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5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9" grpId="0"/>
      <p:bldP spid="40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1" y="1269554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836012" y="477464"/>
            <a:ext cx="10570639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Складіть</a:t>
            </a:r>
            <a:r>
              <a:rPr lang="ru-RU" sz="3200" b="1" dirty="0" smtClean="0"/>
              <a:t> </a:t>
            </a:r>
            <a:r>
              <a:rPr lang="ru-RU" sz="3200" b="1" dirty="0"/>
              <a:t>задачу за коротким </a:t>
            </a:r>
            <a:r>
              <a:rPr lang="ru-RU" sz="3200" b="1" dirty="0" err="1"/>
              <a:t>записом</a:t>
            </a:r>
            <a:r>
              <a:rPr lang="ru-RU" sz="3200" b="1" dirty="0"/>
              <a:t>. </a:t>
            </a:r>
            <a:r>
              <a:rPr lang="ru-RU" sz="3200" b="1" dirty="0" err="1" smtClean="0"/>
              <a:t>Розв’яжіть</a:t>
            </a:r>
            <a:r>
              <a:rPr lang="ru-RU" sz="3200" b="1" dirty="0" smtClean="0"/>
              <a:t> </a:t>
            </a:r>
            <a:r>
              <a:rPr lang="ru-RU" sz="3200" b="1" dirty="0"/>
              <a:t>задачу.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001479" y="3328901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55690" y="3105808"/>
            <a:ext cx="279789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1) 960 – 440 =</a:t>
            </a: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623978" y="3105807"/>
            <a:ext cx="204647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- </a:t>
            </a:r>
            <a:r>
              <a:rPr lang="ru-RU" sz="3200" b="1" dirty="0" err="1" smtClean="0"/>
              <a:t>малини</a:t>
            </a:r>
            <a:r>
              <a:rPr lang="ru-RU" sz="3200" b="1" dirty="0" smtClean="0"/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2268" y="-736193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96118" y="-760196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836497" y="-704958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30539" y="-694175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51063" y="-719268"/>
            <a:ext cx="254188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843559" y="-612775"/>
            <a:ext cx="302667" cy="27294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54636" y="-843240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460183" y="-669081"/>
            <a:ext cx="420547" cy="534723"/>
          </a:xfrm>
          <a:prstGeom prst="rect">
            <a:avLst/>
          </a:prstGeom>
        </p:spPr>
      </p:pic>
      <p:pic>
        <p:nvPicPr>
          <p:cNvPr id="3074" name="Picture 2" descr="D:\3 клас\03 МАТЕМ\1 Листопад\6 Письм додавання і віднімання в межах 1000\2026-01-31_0046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74" y="1413569"/>
            <a:ext cx="9233806" cy="1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55690" y="5755244"/>
            <a:ext cx="243327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Перевірка: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52947" y="3752954"/>
            <a:ext cx="279789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2) 960 – 660 =</a:t>
            </a:r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55690" y="4354398"/>
            <a:ext cx="279789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3) 440 – 300 =</a:t>
            </a:r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124606" y="3114574"/>
            <a:ext cx="146336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520 </a:t>
            </a:r>
            <a:r>
              <a:rPr lang="ru-RU" sz="2800" b="1" dirty="0" smtClean="0">
                <a:solidFill>
                  <a:schemeClr val="bg1"/>
                </a:solidFill>
              </a:rPr>
              <a:t>(к.) </a:t>
            </a:r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623977" y="3711832"/>
            <a:ext cx="2667240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- </a:t>
            </a:r>
            <a:r>
              <a:rPr lang="ru-RU" sz="3200" b="1" dirty="0" err="1" smtClean="0"/>
              <a:t>смородини</a:t>
            </a:r>
            <a:r>
              <a:rPr lang="ru-RU" sz="3200" b="1" dirty="0" smtClean="0"/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124605" y="3720599"/>
            <a:ext cx="146336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300 </a:t>
            </a:r>
            <a:r>
              <a:rPr lang="ru-RU" sz="2800" b="1" dirty="0" smtClean="0">
                <a:solidFill>
                  <a:schemeClr val="bg1"/>
                </a:solidFill>
              </a:rPr>
              <a:t>(к.)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5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650210" y="4364841"/>
            <a:ext cx="204647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- </a:t>
            </a:r>
            <a:r>
              <a:rPr lang="ru-RU" sz="3200" b="1" dirty="0" err="1" smtClean="0"/>
              <a:t>порічки</a:t>
            </a:r>
            <a:r>
              <a:rPr lang="ru-RU" sz="3200" b="1" dirty="0" smtClean="0"/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150838" y="4373608"/>
            <a:ext cx="146336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140 </a:t>
            </a:r>
            <a:r>
              <a:rPr lang="ru-RU" sz="2800" b="1" dirty="0" smtClean="0">
                <a:solidFill>
                  <a:schemeClr val="bg1"/>
                </a:solidFill>
              </a:rPr>
              <a:t>(к.) </a:t>
            </a:r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60605" y="5047319"/>
            <a:ext cx="340299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або 3) 660 – 520 =</a:t>
            </a:r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763596" y="5053600"/>
            <a:ext cx="146336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140 </a:t>
            </a:r>
            <a:r>
              <a:rPr lang="ru-RU" sz="2800" b="1" dirty="0" smtClean="0">
                <a:solidFill>
                  <a:schemeClr val="bg1"/>
                </a:solidFill>
              </a:rPr>
              <a:t>(к.) </a:t>
            </a:r>
          </a:p>
        </p:txBody>
      </p:sp>
      <p:sp>
        <p:nvSpPr>
          <p:cNvPr id="5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93688" y="5755244"/>
            <a:ext cx="330645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520 + 300 + 140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100143" y="5742599"/>
            <a:ext cx="146336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960 </a:t>
            </a:r>
            <a:r>
              <a:rPr lang="ru-RU" sz="2800" b="1" dirty="0" smtClean="0">
                <a:solidFill>
                  <a:schemeClr val="bg1"/>
                </a:solidFill>
              </a:rPr>
              <a:t>(к.) </a:t>
            </a:r>
          </a:p>
        </p:txBody>
      </p:sp>
    </p:spTree>
    <p:extLst>
      <p:ext uri="{BB962C8B-B14F-4D97-AF65-F5344CB8AC3E}">
        <p14:creationId xmlns:p14="http://schemas.microsoft.com/office/powerpoint/2010/main" val="1891552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349065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Ст.33 </a:t>
            </a:r>
          </a:p>
        </p:txBody>
      </p:sp>
      <p:pic>
        <p:nvPicPr>
          <p:cNvPr id="1026" name="Picture 2" descr="D:\3 клас\03 МАТЕМ\1 Листопад\6 Письм додавання і віднімання в межах 1000\2026-01-31_000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85" y="1447240"/>
            <a:ext cx="9800556" cy="30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89" y="4293890"/>
            <a:ext cx="1485037" cy="20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40" y="1657266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34502" y="1721122"/>
            <a:ext cx="5273537" cy="98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</a:t>
            </a:r>
            <a:r>
              <a:rPr lang="ru-RU" sz="3200" b="1" dirty="0" err="1" smtClean="0"/>
              <a:t>перевірити</a:t>
            </a:r>
            <a:r>
              <a:rPr lang="ru-RU" sz="3200" b="1" dirty="0" smtClean="0"/>
              <a:t> результат  </a:t>
            </a:r>
            <a:r>
              <a:rPr lang="ru-RU" sz="3200" b="1" dirty="0" err="1" smtClean="0"/>
              <a:t>віднімання</a:t>
            </a:r>
            <a:r>
              <a:rPr lang="ru-RU" sz="3200" b="1" dirty="0" smtClean="0"/>
              <a:t> чисел?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99" y="3070907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634502" y="3070908"/>
            <a:ext cx="5354073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розв’язувати задачі на непряме зменшення числа?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40" y="4725937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634502" y="4725936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найважчим?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742246" cy="24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2082111"/>
            <a:ext cx="2319872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3" y="2070328"/>
            <a:ext cx="2016325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69" y="2070327"/>
            <a:ext cx="2201129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2048388"/>
            <a:ext cx="2033670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61856" y="4625314"/>
            <a:ext cx="171987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85959" y="4633904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Можу</a:t>
            </a:r>
            <a:r>
              <a:rPr lang="ru-RU" sz="2800" b="1" dirty="0" smtClean="0">
                <a:solidFill>
                  <a:schemeClr val="bg1"/>
                </a:solidFill>
              </a:rPr>
              <a:t> краще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8055" y="4668475"/>
            <a:ext cx="2247579" cy="95410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втому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633904"/>
            <a:ext cx="195450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00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2556565"/>
            <a:ext cx="2567157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508294"/>
            <a:ext cx="2063378" cy="29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2507437"/>
            <a:ext cx="2508349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2490559"/>
            <a:ext cx="2088232" cy="29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Ст.31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50" y="4079071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3 клас\03 МАТЕМ\1 Листопад\6 Письм додавання і віднімання в межах 1000\2026-01-30_235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9" y="1485578"/>
            <a:ext cx="1002351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99035527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15377" y="-704242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17395" y="1346150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56346" y="-757065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211066" y="-712700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03187" y="-746245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68360" y="-1222689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7407" y="-11230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61" y="-1261067"/>
            <a:ext cx="2031342" cy="86764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9422" y="-641473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02958" y="-683909"/>
            <a:ext cx="420547" cy="534723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42769" y="-732081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85469" y="-67731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76782" y="-641744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12761" y="-716978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56018" y="-703831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27459" y="-757065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89692" y="-697696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523505" y="-732081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15409" y="-67731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74389" y="-723469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55240" y="-677319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991026" y="-782568"/>
            <a:ext cx="454720" cy="567792"/>
          </a:xfrm>
          <a:prstGeom prst="rect">
            <a:avLst/>
          </a:prstGeom>
        </p:spPr>
      </p:pic>
      <p:sp>
        <p:nvSpPr>
          <p:cNvPr id="1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4260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2357" y="4293890"/>
            <a:ext cx="914110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Різниця</a:t>
            </a:r>
            <a:r>
              <a:rPr lang="ru-RU" sz="3200" b="1" dirty="0" smtClean="0">
                <a:solidFill>
                  <a:schemeClr val="bg1"/>
                </a:solidFill>
              </a:rPr>
              <a:t> числа 120 і </a:t>
            </a:r>
            <a:r>
              <a:rPr lang="ru-RU" sz="3200" b="1" dirty="0" err="1" smtClean="0">
                <a:solidFill>
                  <a:schemeClr val="bg1"/>
                </a:solidFill>
              </a:rPr>
              <a:t>добутку</a:t>
            </a:r>
            <a:r>
              <a:rPr lang="ru-RU" sz="3200" b="1" dirty="0" smtClean="0">
                <a:solidFill>
                  <a:schemeClr val="bg1"/>
                </a:solidFill>
              </a:rPr>
              <a:t> чисел 5 і 6.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Число 764 зменште на добуток чисел 7 і 6.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Зменшуване 780, від’ємник – добуток чисел 6 і 10.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376091" y="2853730"/>
            <a:ext cx="23393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120 </a:t>
            </a:r>
            <a:r>
              <a:rPr lang="ru-RU" sz="3200" b="1" dirty="0"/>
              <a:t>– 5 ∙ </a:t>
            </a:r>
            <a:r>
              <a:rPr lang="ru-RU" sz="3200" b="1" dirty="0" smtClean="0"/>
              <a:t>6 =             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723553" y="2853730"/>
            <a:ext cx="92076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90</a:t>
            </a:r>
            <a:endParaRPr lang="ru-RU" sz="32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9034458" y="2767367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722</a:t>
            </a:r>
            <a:endParaRPr lang="ru-RU" sz="32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6146664" y="3547303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720</a:t>
            </a:r>
            <a:endParaRPr lang="ru-RU" sz="3200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540065" y="3560950"/>
            <a:ext cx="26093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780 </a:t>
            </a:r>
            <a:r>
              <a:rPr lang="ru-RU" sz="3200" b="1" dirty="0"/>
              <a:t>– 6 ∙ </a:t>
            </a:r>
            <a:r>
              <a:rPr lang="ru-RU" sz="3200" b="1" dirty="0" smtClean="0"/>
              <a:t>10 = </a:t>
            </a:r>
            <a:endParaRPr lang="ru-RU" sz="3200" b="1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6428271" y="2781014"/>
            <a:ext cx="26093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764 </a:t>
            </a:r>
            <a:r>
              <a:rPr lang="ru-RU" sz="3200" b="1" dirty="0"/>
              <a:t>– 7 ∙ </a:t>
            </a:r>
            <a:r>
              <a:rPr lang="ru-RU" sz="3200" b="1" dirty="0" smtClean="0"/>
              <a:t>6 =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2" grpId="0" animBg="1"/>
      <p:bldP spid="93" grpId="0" animBg="1"/>
      <p:bldP spid="97" grpId="0" animBg="1"/>
      <p:bldP spid="98" grpId="0" animBg="1"/>
      <p:bldP spid="107" grpId="0" animBg="1"/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6 Письм додавання і віднімання в межах 1000\2026-01-31_000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39" y="1552164"/>
            <a:ext cx="7873828" cy="2986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64677" y="590644"/>
            <a:ext cx="10367914" cy="7509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Складіть</a:t>
            </a:r>
            <a:r>
              <a:rPr lang="ru-RU" sz="3200" b="1" dirty="0" smtClean="0"/>
              <a:t> </a:t>
            </a:r>
            <a:r>
              <a:rPr lang="ru-RU" sz="3200" b="1" dirty="0" err="1"/>
              <a:t>суми</a:t>
            </a:r>
            <a:r>
              <a:rPr lang="ru-RU" sz="3200" b="1" dirty="0"/>
              <a:t> і </a:t>
            </a:r>
            <a:r>
              <a:rPr lang="ru-RU" sz="3200" b="1" dirty="0" err="1"/>
              <a:t>різниці</a:t>
            </a:r>
            <a:r>
              <a:rPr lang="ru-RU" sz="3200" b="1" dirty="0"/>
              <a:t> за схемами. </a:t>
            </a:r>
            <a:r>
              <a:rPr lang="ru-RU" sz="3200" b="1" dirty="0" err="1" smtClean="0"/>
              <a:t>Обчислі</a:t>
            </a:r>
            <a:r>
              <a:rPr lang="ru-RU" sz="3200" b="1" dirty="0" smtClean="0"/>
              <a:t> </a:t>
            </a:r>
            <a:r>
              <a:rPr lang="ru-RU" sz="3200" b="1" dirty="0"/>
              <a:t>їх </a:t>
            </a:r>
            <a:r>
              <a:rPr lang="ru-RU" sz="3200" b="1" dirty="0" err="1"/>
              <a:t>письмово</a:t>
            </a:r>
            <a:r>
              <a:rPr lang="ru-RU" sz="3200" b="1" dirty="0"/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84355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812592" y="1771070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958</a:t>
            </a:r>
            <a:endParaRPr lang="ru-RU" sz="36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884586" y="2419142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746</a:t>
            </a:r>
            <a:endParaRPr lang="ru-RU" sz="36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902486" y="3139222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473</a:t>
            </a:r>
            <a:endParaRPr lang="ru-RU" sz="36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936387" y="3889420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649</a:t>
            </a:r>
            <a:endParaRPr lang="ru-RU" sz="3600" b="1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717387" y="4267467"/>
            <a:ext cx="2466676" cy="2404228"/>
          </a:xfrm>
          <a:prstGeom prst="rect">
            <a:avLst/>
          </a:prstGeom>
        </p:spPr>
      </p:pic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91958" y="1771070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732</a:t>
            </a:r>
            <a:endParaRPr lang="ru-RU" sz="36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70691" y="2419142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517</a:t>
            </a:r>
            <a:endParaRPr lang="ru-RU" sz="36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69156" y="3131168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354</a:t>
            </a:r>
            <a:endParaRPr lang="ru-RU" sz="3600" b="1" dirty="0"/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253657" y="3768100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811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118" y="592484"/>
            <a:ext cx="10137076" cy="7323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Обчисліть</a:t>
            </a:r>
            <a:r>
              <a:rPr lang="ru-RU" sz="3600" b="1" dirty="0" smtClean="0"/>
              <a:t>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№164-165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021" y="1432666"/>
            <a:ext cx="995047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Перевірте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двома</a:t>
            </a:r>
            <a:r>
              <a:rPr lang="ru-RU" sz="2800" b="1" dirty="0">
                <a:solidFill>
                  <a:srgbClr val="7030A0"/>
                </a:solidFill>
              </a:rPr>
              <a:t> способами: </a:t>
            </a:r>
            <a:r>
              <a:rPr lang="ru-RU" sz="2800" b="1" dirty="0" err="1" smtClean="0">
                <a:solidFill>
                  <a:srgbClr val="7030A0"/>
                </a:solidFill>
              </a:rPr>
              <a:t>додаванням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і </a:t>
            </a:r>
            <a:r>
              <a:rPr lang="ru-RU" sz="2800" b="1" dirty="0" err="1">
                <a:solidFill>
                  <a:srgbClr val="7030A0"/>
                </a:solidFill>
              </a:rPr>
              <a:t>відніманням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59650" y="3196724"/>
            <a:ext cx="92674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142</a:t>
            </a:r>
            <a:endParaRPr lang="ru-RU" sz="3200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69" y="3895163"/>
            <a:ext cx="3129490" cy="26812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9378" y="2101234"/>
            <a:ext cx="9370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459</a:t>
            </a:r>
          </a:p>
          <a:p>
            <a:pPr algn="ctr"/>
            <a:r>
              <a:rPr lang="ru-RU" sz="3200" b="1" u="sng" dirty="0" smtClean="0"/>
              <a:t>317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21552" y="4029286"/>
            <a:ext cx="9484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974</a:t>
            </a:r>
          </a:p>
          <a:p>
            <a:pPr algn="ctr"/>
            <a:r>
              <a:rPr lang="ru-RU" sz="3200" b="1" u="sng" dirty="0" smtClean="0"/>
              <a:t>651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847888" y="2176852"/>
            <a:ext cx="9869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888</a:t>
            </a:r>
          </a:p>
          <a:p>
            <a:pPr algn="ctr"/>
            <a:r>
              <a:rPr lang="ru-RU" sz="3200" b="1" u="sng" dirty="0" smtClean="0"/>
              <a:t>765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049228" y="5116586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323</a:t>
            </a:r>
            <a:endParaRPr lang="ru-RU" sz="3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867135" y="3254070"/>
            <a:ext cx="96772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123</a:t>
            </a:r>
            <a:endParaRPr lang="ru-RU" sz="3200" b="1" dirty="0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121507" y="2448468"/>
            <a:ext cx="302667" cy="272949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2969990" y="3164178"/>
            <a:ext cx="92674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459</a:t>
            </a:r>
            <a:endParaRPr lang="ru-RU" sz="32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47313" y="2087546"/>
            <a:ext cx="9370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142</a:t>
            </a:r>
          </a:p>
          <a:p>
            <a:pPr algn="ctr"/>
            <a:r>
              <a:rPr lang="ru-RU" sz="3200" b="1" u="sng" dirty="0" smtClean="0"/>
              <a:t>317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924044" y="2501560"/>
            <a:ext cx="420932" cy="276565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736671" y="3201308"/>
            <a:ext cx="92674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317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723879" y="2105818"/>
            <a:ext cx="9370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459</a:t>
            </a:r>
          </a:p>
          <a:p>
            <a:pPr algn="ctr"/>
            <a:r>
              <a:rPr lang="ru-RU" sz="3200" b="1" u="sng" dirty="0" smtClean="0"/>
              <a:t>142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4736671" y="2453052"/>
            <a:ext cx="302667" cy="27294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847888" y="2578987"/>
            <a:ext cx="302667" cy="272949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8575921" y="2173797"/>
            <a:ext cx="9869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123</a:t>
            </a:r>
          </a:p>
          <a:p>
            <a:pPr algn="ctr"/>
            <a:r>
              <a:rPr lang="ru-RU" sz="3200" b="1" u="sng" dirty="0" smtClean="0"/>
              <a:t>765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595168" y="3251015"/>
            <a:ext cx="96772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888</a:t>
            </a:r>
            <a:endParaRPr lang="ru-RU" sz="3200" b="1" dirty="0"/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21552" y="4427316"/>
            <a:ext cx="302667" cy="272949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0112622" y="2147854"/>
            <a:ext cx="9869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888</a:t>
            </a:r>
          </a:p>
          <a:p>
            <a:pPr algn="ctr"/>
            <a:r>
              <a:rPr lang="ru-RU" sz="3200" b="1" u="sng" dirty="0" smtClean="0"/>
              <a:t>123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131869" y="3225072"/>
            <a:ext cx="96772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765</a:t>
            </a:r>
            <a:endParaRPr lang="ru-RU" sz="3200" b="1" dirty="0"/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0112622" y="2549989"/>
            <a:ext cx="302667" cy="27294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450607" y="2625089"/>
            <a:ext cx="420932" cy="276565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3766351" y="4063606"/>
            <a:ext cx="9484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323</a:t>
            </a:r>
          </a:p>
          <a:p>
            <a:pPr algn="ctr"/>
            <a:r>
              <a:rPr lang="ru-RU" sz="3200" b="1" u="sng" dirty="0" smtClean="0"/>
              <a:t>651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794027" y="5150906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974</a:t>
            </a:r>
            <a:endParaRPr lang="ru-RU" sz="32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604934" y="4063606"/>
            <a:ext cx="9484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974</a:t>
            </a:r>
          </a:p>
          <a:p>
            <a:pPr algn="ctr"/>
            <a:r>
              <a:rPr lang="ru-RU" sz="3200" b="1" u="sng" dirty="0" smtClean="0"/>
              <a:t>323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632610" y="5150906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651</a:t>
            </a:r>
            <a:endParaRPr lang="ru-RU" sz="3200" b="1" dirty="0"/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604934" y="4461636"/>
            <a:ext cx="302667" cy="27294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619896" y="4521381"/>
            <a:ext cx="420932" cy="2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6" grpId="0" animBg="1"/>
      <p:bldP spid="47" grpId="0" animBg="1"/>
      <p:bldP spid="50" grpId="0" animBg="1"/>
      <p:bldP spid="51" grpId="0" animBg="1"/>
      <p:bldP spid="54" grpId="0" animBg="1"/>
      <p:bldP spid="55" grpId="0" animBg="1"/>
      <p:bldP spid="57" grpId="0" animBg="1"/>
      <p:bldP spid="58" grpId="0" animBg="1"/>
      <p:bldP spid="62" grpId="0" animBg="1"/>
      <p:bldP spid="63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118" y="592484"/>
            <a:ext cx="10137076" cy="7323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Знайди значення </a:t>
            </a:r>
            <a:r>
              <a:rPr lang="ru-RU" sz="3600" b="1" dirty="0" err="1"/>
              <a:t>виразу</a:t>
            </a:r>
            <a:r>
              <a:rPr lang="ru-RU" sz="3600" b="1" dirty="0"/>
              <a:t> с – </a:t>
            </a:r>
            <a:r>
              <a:rPr lang="ru-RU" sz="3600" b="1" dirty="0" smtClean="0"/>
              <a:t>453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№166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84823" y="1487835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315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4461" y="1501482"/>
            <a:ext cx="46418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якщо</a:t>
            </a:r>
            <a:r>
              <a:rPr lang="ru-RU" sz="3200" b="1" dirty="0"/>
              <a:t> с = 768</a:t>
            </a:r>
            <a:r>
              <a:rPr lang="ru-RU" sz="3200" b="1" dirty="0" smtClean="0"/>
              <a:t>, то</a:t>
            </a:r>
            <a:r>
              <a:rPr lang="ru-RU" sz="3200" b="1" dirty="0"/>
              <a:t> с – </a:t>
            </a:r>
            <a:r>
              <a:rPr lang="ru-RU" sz="3200" b="1" dirty="0" smtClean="0"/>
              <a:t>453 =  </a:t>
            </a:r>
            <a:endParaRPr lang="ru-RU" sz="3200" b="1" u="sng" dirty="0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5641817" y="1501482"/>
            <a:ext cx="2159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768 </a:t>
            </a:r>
            <a:r>
              <a:rPr lang="ru-RU" sz="3200" b="1" dirty="0"/>
              <a:t>– </a:t>
            </a:r>
            <a:r>
              <a:rPr lang="ru-RU" sz="3200" b="1" dirty="0" smtClean="0"/>
              <a:t>453 =      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784823" y="2484979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522</a:t>
            </a:r>
            <a:endParaRPr lang="ru-RU" sz="3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771710" y="3545476"/>
            <a:ext cx="92076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406</a:t>
            </a:r>
            <a:endParaRPr lang="ru-RU" sz="32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09118" y="2484979"/>
            <a:ext cx="46367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ru-RU" sz="3200" b="1" dirty="0" smtClean="0"/>
              <a:t>с </a:t>
            </a:r>
            <a:r>
              <a:rPr lang="ru-RU" sz="3200" b="1" dirty="0"/>
              <a:t>= 975, то с – </a:t>
            </a:r>
            <a:r>
              <a:rPr lang="ru-RU" sz="3200" b="1" dirty="0" smtClean="0"/>
              <a:t>453 = </a:t>
            </a:r>
            <a:endParaRPr lang="ru-RU" sz="3200" b="1" u="sng" dirty="0" smtClean="0"/>
          </a:p>
        </p:txBody>
      </p:sp>
      <p:sp>
        <p:nvSpPr>
          <p:cNvPr id="46" name="Прямоугольник 45"/>
          <p:cNvSpPr/>
          <p:nvPr/>
        </p:nvSpPr>
        <p:spPr>
          <a:xfrm>
            <a:off x="951459" y="3573810"/>
            <a:ext cx="46150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ru-RU" sz="3200" b="1" dirty="0" smtClean="0"/>
              <a:t>с </a:t>
            </a:r>
            <a:r>
              <a:rPr lang="ru-RU" sz="3200" b="1" dirty="0"/>
              <a:t>= </a:t>
            </a:r>
            <a:r>
              <a:rPr lang="ru-RU" sz="3200" b="1" dirty="0" smtClean="0"/>
              <a:t>859,</a:t>
            </a:r>
            <a:r>
              <a:rPr lang="ru-RU" sz="3200" b="1" dirty="0"/>
              <a:t> то с – </a:t>
            </a:r>
            <a:r>
              <a:rPr lang="ru-RU" sz="3200" b="1" dirty="0" smtClean="0"/>
              <a:t>453 = </a:t>
            </a:r>
            <a:endParaRPr lang="ru-RU" sz="3200" b="1" u="sng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5645888" y="2484979"/>
            <a:ext cx="2159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975 </a:t>
            </a:r>
            <a:r>
              <a:rPr lang="ru-RU" sz="3200" b="1" dirty="0"/>
              <a:t>– </a:t>
            </a:r>
            <a:r>
              <a:rPr lang="ru-RU" sz="3200" b="1" dirty="0" smtClean="0"/>
              <a:t>453 =       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566484" y="3573809"/>
            <a:ext cx="2159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859 </a:t>
            </a:r>
            <a:r>
              <a:rPr lang="ru-RU" sz="3200" b="1" dirty="0"/>
              <a:t>– </a:t>
            </a:r>
            <a:r>
              <a:rPr lang="ru-RU" sz="3200" b="1" dirty="0" smtClean="0"/>
              <a:t>453 =             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68234" y="5461388"/>
            <a:ext cx="92674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315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55442" y="4365898"/>
            <a:ext cx="9370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768</a:t>
            </a:r>
          </a:p>
          <a:p>
            <a:pPr algn="ctr"/>
            <a:r>
              <a:rPr lang="ru-RU" sz="3200" b="1" u="sng" dirty="0" smtClean="0"/>
              <a:t>453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668234" y="4713132"/>
            <a:ext cx="302667" cy="272949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5548798" y="5461388"/>
            <a:ext cx="92674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522</a:t>
            </a:r>
            <a:endParaRPr lang="ru-RU" sz="3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536006" y="4365898"/>
            <a:ext cx="9370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975</a:t>
            </a:r>
          </a:p>
          <a:p>
            <a:pPr algn="ctr"/>
            <a:r>
              <a:rPr lang="ru-RU" sz="3200" b="1" u="sng" dirty="0" smtClean="0"/>
              <a:t>453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548798" y="4713132"/>
            <a:ext cx="302667" cy="27294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7353095" y="5461388"/>
            <a:ext cx="926740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406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340303" y="4365898"/>
            <a:ext cx="9370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859</a:t>
            </a:r>
          </a:p>
          <a:p>
            <a:pPr algn="ctr"/>
            <a:r>
              <a:rPr lang="ru-RU" sz="3200" b="1" u="sng" dirty="0" smtClean="0"/>
              <a:t>453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53095" y="4713132"/>
            <a:ext cx="302667" cy="27294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45" y="3800035"/>
            <a:ext cx="2712637" cy="26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65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0" grpId="0" animBg="1"/>
      <p:bldP spid="47" grpId="0" animBg="1"/>
      <p:bldP spid="49" grpId="0" animBg="1"/>
      <p:bldP spid="37" grpId="0" animBg="1"/>
      <p:bldP spid="38" grpId="0" animBg="1"/>
      <p:bldP spid="42" grpId="0" animBg="1"/>
      <p:bldP spid="43" grpId="0" animBg="1"/>
      <p:bldP spid="48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677" y="592484"/>
            <a:ext cx="10511930" cy="7323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Складіть</a:t>
            </a:r>
            <a:r>
              <a:rPr lang="ru-RU" sz="3200" b="1" dirty="0" smtClean="0"/>
              <a:t> </a:t>
            </a:r>
            <a:r>
              <a:rPr lang="ru-RU" sz="3200" b="1" dirty="0"/>
              <a:t>рівняння за твердженнями. </a:t>
            </a:r>
            <a:r>
              <a:rPr lang="ru-RU" sz="3200" b="1" dirty="0" err="1" smtClean="0"/>
              <a:t>Розв’яжіть</a:t>
            </a:r>
            <a:r>
              <a:rPr lang="ru-RU" sz="3200" b="1" dirty="0" smtClean="0"/>
              <a:t> </a:t>
            </a:r>
            <a:r>
              <a:rPr lang="ru-RU" sz="3200" b="1" dirty="0"/>
              <a:t>рівняння.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337" y="1461647"/>
            <a:ext cx="1003461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до невідомого числа </a:t>
            </a:r>
            <a:r>
              <a:rPr lang="ru-RU" sz="3200" b="1" dirty="0" err="1"/>
              <a:t>додати</a:t>
            </a:r>
            <a:r>
              <a:rPr lang="ru-RU" sz="3200" b="1" dirty="0"/>
              <a:t> 127, то буде 579. </a:t>
            </a:r>
            <a:endParaRPr lang="ru-RU" sz="3200" b="1" dirty="0" smtClean="0"/>
          </a:p>
          <a:p>
            <a:pPr marL="514350" indent="-514350">
              <a:buAutoNum type="arabicParenR"/>
            </a:pPr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від числа 757 </a:t>
            </a:r>
            <a:r>
              <a:rPr lang="ru-RU" sz="3200" b="1" dirty="0" err="1"/>
              <a:t>відняти</a:t>
            </a:r>
            <a:r>
              <a:rPr lang="ru-RU" sz="3200" b="1" dirty="0"/>
              <a:t> </a:t>
            </a:r>
            <a:r>
              <a:rPr lang="ru-RU" sz="3200" b="1" dirty="0" err="1"/>
              <a:t>невідоме</a:t>
            </a:r>
            <a:r>
              <a:rPr lang="ru-RU" sz="3200" b="1" dirty="0"/>
              <a:t> число, то буде 136.</a:t>
            </a:r>
            <a:endParaRPr lang="ru-RU" sz="3200" b="1" u="sng" dirty="0" smtClean="0"/>
          </a:p>
        </p:txBody>
      </p:sp>
      <p:sp>
        <p:nvSpPr>
          <p:cNvPr id="40" name="Прямоугольник 39"/>
          <p:cNvSpPr/>
          <p:nvPr/>
        </p:nvSpPr>
        <p:spPr>
          <a:xfrm>
            <a:off x="1867506" y="4941962"/>
            <a:ext cx="1543381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 = 452</a:t>
            </a:r>
            <a:endParaRPr lang="ru-RU" sz="32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620518" y="3357786"/>
            <a:ext cx="26683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757 – с = 136</a:t>
            </a:r>
            <a:endParaRPr lang="ru-RU" sz="3200" b="1" u="sng" dirty="0" smtClean="0"/>
          </a:p>
        </p:txBody>
      </p:sp>
      <p:sp>
        <p:nvSpPr>
          <p:cNvPr id="46" name="Прямоугольник 45"/>
          <p:cNvSpPr/>
          <p:nvPr/>
        </p:nvSpPr>
        <p:spPr>
          <a:xfrm>
            <a:off x="1709356" y="3357785"/>
            <a:ext cx="24594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а + 127 = 579</a:t>
            </a:r>
            <a:endParaRPr lang="ru-RU" sz="3200" b="1" u="sng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1705947" y="4157544"/>
            <a:ext cx="24628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а = 579 – 127             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98868" y="4157543"/>
            <a:ext cx="24628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а = 757 – 136             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76782" y="4983629"/>
            <a:ext cx="17492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а = 621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7020" y="3501802"/>
            <a:ext cx="2600927" cy="2663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4062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6" grpId="0" animBg="1"/>
      <p:bldP spid="49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10232</TotalTime>
  <Words>487</Words>
  <Application>Microsoft Office PowerPoint</Application>
  <PresentationFormat>Произвольный</PresentationFormat>
  <Paragraphs>166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901</cp:revision>
  <dcterms:created xsi:type="dcterms:W3CDTF">2025-08-27T14:01:18Z</dcterms:created>
  <dcterms:modified xsi:type="dcterms:W3CDTF">2026-02-04T09:40:53Z</dcterms:modified>
</cp:coreProperties>
</file>