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7" r:id="rId3"/>
    <p:sldId id="896" r:id="rId4"/>
    <p:sldId id="286" r:id="rId5"/>
    <p:sldId id="828" r:id="rId6"/>
    <p:sldId id="872" r:id="rId7"/>
    <p:sldId id="902" r:id="rId8"/>
    <p:sldId id="904" r:id="rId9"/>
    <p:sldId id="897" r:id="rId10"/>
    <p:sldId id="901" r:id="rId11"/>
    <p:sldId id="903" r:id="rId12"/>
    <p:sldId id="889" r:id="rId13"/>
    <p:sldId id="313" r:id="rId14"/>
    <p:sldId id="895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Задача на знаходження суми трьох доданків 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значень виразів на три дії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Письмове додавання </a:t>
          </a:r>
          <a:r>
            <a:rPr lang="uk-UA" sz="3200" b="1" dirty="0" err="1" smtClean="0"/>
            <a:t>трицифро-вих</a:t>
          </a:r>
          <a:r>
            <a:rPr lang="uk-UA" sz="3200" b="1" dirty="0" smtClean="0"/>
            <a:t> чисел виду </a:t>
          </a:r>
        </a:p>
        <a:p>
          <a:r>
            <a:rPr lang="uk-UA" sz="3200" b="1" i="1" dirty="0" smtClean="0"/>
            <a:t>137 + 256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Самостійна робота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930" custLinFactX="277997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3357" custLinFactX="2216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X="133618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7156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647673" y="908624"/>
          <a:ext cx="4273486" cy="245623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Самостійна робота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56297" y="854697"/>
        <a:ext cx="245623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965869" y="812290"/>
          <a:ext cx="4273486" cy="264890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Письмове додавання </a:t>
          </a:r>
          <a:r>
            <a:rPr lang="uk-UA" sz="3200" b="1" kern="1200" dirty="0" err="1" smtClean="0"/>
            <a:t>трицифро-вих</a:t>
          </a:r>
          <a:r>
            <a:rPr lang="uk-UA" sz="3200" b="1" kern="1200" dirty="0" smtClean="0"/>
            <a:t> чисел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/>
            <a:t>137 + 256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78160" y="854696"/>
        <a:ext cx="264890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93214" y="839018"/>
          <a:ext cx="4273486" cy="259544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Задача на знаходження суми трьох доданків 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32233" y="854696"/>
        <a:ext cx="259544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77192" y="777192"/>
          <a:ext cx="4273486" cy="271910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значень виразів на три дії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1910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5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1197546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Письмове додавання трицифрових чисел виду </a:t>
            </a:r>
            <a:r>
              <a:rPr lang="uk-UA" sz="4000" b="1" i="1" dirty="0">
                <a:solidFill>
                  <a:srgbClr val="7030A0"/>
                </a:solidFill>
              </a:rPr>
              <a:t>137 + 256.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54371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36012" y="477464"/>
            <a:ext cx="10570639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/>
              <a:t>ціни</a:t>
            </a:r>
            <a:r>
              <a:rPr lang="ru-RU" sz="4000" b="1" dirty="0"/>
              <a:t> на </a:t>
            </a:r>
            <a:r>
              <a:rPr lang="ru-RU" sz="4000" b="1" dirty="0" err="1"/>
              <a:t>спортивні</a:t>
            </a:r>
            <a:r>
              <a:rPr lang="ru-RU" sz="4000" b="1" dirty="0"/>
              <a:t> </a:t>
            </a:r>
            <a:r>
              <a:rPr lang="ru-RU" sz="4000" b="1" dirty="0" err="1" smtClean="0"/>
              <a:t>товари</a:t>
            </a:r>
            <a:endParaRPr lang="ru-RU" sz="4000" b="1" dirty="0"/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6272" y="1269554"/>
            <a:ext cx="962037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Мирон </a:t>
            </a:r>
            <a:r>
              <a:rPr lang="ru-RU" sz="2800" b="1" dirty="0" err="1">
                <a:solidFill>
                  <a:srgbClr val="7030A0"/>
                </a:solidFill>
              </a:rPr>
              <a:t>хоче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купити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захисний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шолом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гантелі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м’яч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Допоможи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йому </a:t>
            </a:r>
            <a:r>
              <a:rPr lang="ru-RU" sz="2800" b="1" dirty="0" err="1">
                <a:solidFill>
                  <a:srgbClr val="7030A0"/>
                </a:solidFill>
              </a:rPr>
              <a:t>визначити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вартість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запланованої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покупки.</a:t>
            </a:r>
          </a:p>
        </p:txBody>
      </p:sp>
      <p:pic>
        <p:nvPicPr>
          <p:cNvPr id="3076" name="Picture 4" descr="D:\3 клас\03 МАТЕМ\1 Листопад\6 Письм додавання і віднімання в межах 1000\2026-02-03_1448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71" y="2223662"/>
            <a:ext cx="9620379" cy="29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419623" y="2277108"/>
            <a:ext cx="3312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229 + 210 + 135 =</a:t>
            </a:r>
            <a:endParaRPr lang="ru-RU" sz="3200" b="1" u="sng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249610" y="2421682"/>
            <a:ext cx="201160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229</a:t>
            </a:r>
          </a:p>
          <a:p>
            <a:r>
              <a:rPr lang="ru-RU" sz="3200" b="1" dirty="0" smtClean="0"/>
              <a:t>   210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135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0588" y="3119961"/>
            <a:ext cx="420932" cy="27656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95303" y="3760168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4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8964" y="3760168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75407" y="3745920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11220" y="2017638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95487" y="3771557"/>
            <a:ext cx="96122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(грн)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731991" y="2277108"/>
            <a:ext cx="17994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574 (</a:t>
            </a:r>
            <a:r>
              <a:rPr lang="ru-RU" sz="3200" b="1" dirty="0" err="1" smtClean="0"/>
              <a:t>грн</a:t>
            </a:r>
            <a:r>
              <a:rPr lang="ru-RU" sz="3200" b="1" dirty="0" smtClean="0"/>
              <a:t>)</a:t>
            </a:r>
            <a:endParaRPr lang="ru-RU" sz="3200" b="1" u="sng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780004" y="5188432"/>
            <a:ext cx="24458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r>
              <a:rPr lang="uk-UA" sz="3200" b="1" dirty="0" smtClean="0"/>
              <a:t>Відповідь: </a:t>
            </a:r>
            <a:endParaRPr lang="ru-RU" sz="3200" b="1" u="sng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4208487" y="5188432"/>
            <a:ext cx="71981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вартість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запланованої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покупки 574грн.</a:t>
            </a:r>
            <a:endParaRPr lang="ru-RU" sz="32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8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3" grpId="0"/>
      <p:bldP spid="39" grpId="0"/>
      <p:bldP spid="40" grpId="0"/>
      <p:bldP spid="42" grpId="0"/>
      <p:bldP spid="46" grpId="0" animBg="1"/>
      <p:bldP spid="27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6 Письм додавання і віднімання в межах 1000\2026-02-03_144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2" y="1989634"/>
            <a:ext cx="7443541" cy="26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836012" y="477464"/>
            <a:ext cx="10570639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Визначте</a:t>
            </a:r>
            <a:r>
              <a:rPr lang="ru-RU" sz="4000" b="1" dirty="0" smtClean="0"/>
              <a:t> </a:t>
            </a:r>
            <a:r>
              <a:rPr lang="ru-RU" sz="4000" b="1" dirty="0" err="1"/>
              <a:t>масу</a:t>
            </a:r>
            <a:r>
              <a:rPr lang="ru-RU" sz="4000" b="1" dirty="0"/>
              <a:t> кожного </a:t>
            </a:r>
            <a:r>
              <a:rPr lang="ru-RU" sz="4000" b="1" dirty="0" smtClean="0"/>
              <a:t>фрукта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4140" y="1269554"/>
            <a:ext cx="1054251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На </a:t>
            </a:r>
            <a:r>
              <a:rPr lang="ru-RU" sz="3200" b="1" dirty="0" err="1">
                <a:solidFill>
                  <a:srgbClr val="7030A0"/>
                </a:solidFill>
              </a:rPr>
              <a:t>малюнку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вказано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еталоном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якої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маси</a:t>
            </a:r>
            <a:r>
              <a:rPr lang="ru-RU" sz="3200" b="1" dirty="0">
                <a:solidFill>
                  <a:srgbClr val="7030A0"/>
                </a:solidFill>
              </a:rPr>
              <a:t> є </a:t>
            </a:r>
            <a:r>
              <a:rPr lang="ru-RU" sz="3200" b="1" dirty="0" err="1">
                <a:solidFill>
                  <a:srgbClr val="7030A0"/>
                </a:solidFill>
              </a:rPr>
              <a:t>кожна</a:t>
            </a:r>
            <a:r>
              <a:rPr lang="ru-RU" sz="3200" b="1" dirty="0">
                <a:solidFill>
                  <a:srgbClr val="7030A0"/>
                </a:solidFill>
              </a:rPr>
              <a:t> гиря. </a:t>
            </a:r>
          </a:p>
        </p:txBody>
      </p:sp>
      <p:pic>
        <p:nvPicPr>
          <p:cNvPr id="3075" name="Picture 3" descr="D:\3 клас\03 МАТЕМ\1 Листопад\6 Письм додавання і віднімання в межах 1000\2026-02-03_1445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4" y="3213770"/>
            <a:ext cx="39072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37793" y="2133650"/>
            <a:ext cx="420932" cy="2765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260236" y="2133649"/>
            <a:ext cx="420932" cy="2765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08541" y="2133650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070614" y="2133650"/>
            <a:ext cx="420932" cy="2765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32110" y="3308828"/>
            <a:ext cx="420932" cy="2765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124479" y="3308828"/>
            <a:ext cx="420932" cy="27656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10983" y="4448781"/>
            <a:ext cx="12711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700 г</a:t>
            </a:r>
            <a:endParaRPr lang="ru-RU" sz="3200" b="1" u="sng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5918" y="4628022"/>
            <a:ext cx="12982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155 г</a:t>
            </a:r>
            <a:endParaRPr lang="ru-RU" sz="3200" b="1" u="sng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9896310" y="4797442"/>
            <a:ext cx="12982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205 г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76" y="3792100"/>
            <a:ext cx="1845077" cy="257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6 Письм додавання і віднімання в межах 1000\2026-02-03_144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" y="1488702"/>
            <a:ext cx="10185003" cy="22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631309" y="1980347"/>
            <a:ext cx="663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485578"/>
            <a:ext cx="5752112" cy="1585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бути, </a:t>
            </a:r>
            <a:r>
              <a:rPr lang="ru-RU" sz="3200" b="1" dirty="0" err="1" smtClean="0">
                <a:solidFill>
                  <a:schemeClr val="bg1"/>
                </a:solidFill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</a:rPr>
              <a:t> сума </a:t>
            </a:r>
            <a:r>
              <a:rPr lang="ru-RU" sz="3200" b="1" dirty="0" err="1">
                <a:solidFill>
                  <a:schemeClr val="bg1"/>
                </a:solidFill>
              </a:rPr>
              <a:t>одиниць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певного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розряду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дорівнює</a:t>
            </a:r>
            <a:r>
              <a:rPr lang="ru-RU" sz="3200" b="1" dirty="0">
                <a:solidFill>
                  <a:schemeClr val="bg1"/>
                </a:solidFill>
              </a:rPr>
              <a:t> 10 або </a:t>
            </a:r>
            <a:r>
              <a:rPr lang="ru-RU" sz="3200" b="1" dirty="0" err="1">
                <a:solidFill>
                  <a:schemeClr val="bg1"/>
                </a:solidFill>
              </a:rPr>
              <a:t>більшому</a:t>
            </a:r>
            <a:r>
              <a:rPr lang="ru-RU" sz="3200" b="1" dirty="0">
                <a:solidFill>
                  <a:schemeClr val="bg1"/>
                </a:solidFill>
              </a:rPr>
              <a:t> числу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3412645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55928" y="3285778"/>
            <a:ext cx="5214185" cy="14401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</a:rPr>
              <a:t>визначити вартість всієї покупки?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4941962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55928" y="492379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742246" cy="24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082111"/>
            <a:ext cx="2319872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3" y="2070328"/>
            <a:ext cx="2016325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69" y="2070327"/>
            <a:ext cx="2201129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48388"/>
            <a:ext cx="2033670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61856" y="4625314"/>
            <a:ext cx="17198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85959" y="4633904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Можу</a:t>
            </a:r>
            <a:r>
              <a:rPr lang="ru-RU" sz="2800" b="1" dirty="0" smtClean="0">
                <a:solidFill>
                  <a:schemeClr val="bg1"/>
                </a:solidFill>
              </a:rPr>
              <a:t> краще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8055" y="4668475"/>
            <a:ext cx="2247579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0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556565"/>
            <a:ext cx="2567157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508294"/>
            <a:ext cx="2063378" cy="29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507437"/>
            <a:ext cx="2508349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2490559"/>
            <a:ext cx="2088232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3 МАТЕМ\1 Листопад\6 Письм додавання і віднімання в межах 1000\2026-01-31_000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5" y="1447240"/>
            <a:ext cx="9641109" cy="30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Ст.33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42" y="4149874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13956842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15377" y="-704242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11066" y="-712700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61" y="-1261067"/>
            <a:ext cx="2031342" cy="86764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02958" y="-683909"/>
            <a:ext cx="420547" cy="534723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85469" y="-67731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76782" y="-641744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34887" y="1346150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56018" y="-703831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8187" y="-73594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89692" y="-697696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523505" y="-732081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15409" y="-67731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74389" y="-72346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55240" y="-677319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91026" y="-782568"/>
            <a:ext cx="454720" cy="567792"/>
          </a:xfrm>
          <a:prstGeom prst="rect">
            <a:avLst/>
          </a:prstGeom>
        </p:spPr>
      </p:pic>
      <p:sp>
        <p:nvSpPr>
          <p:cNvPr id="1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6604" y="4854018"/>
            <a:ext cx="1006341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Сума </a:t>
            </a:r>
            <a:r>
              <a:rPr lang="ru-RU" sz="2800" b="1" dirty="0" err="1" smtClean="0">
                <a:solidFill>
                  <a:schemeClr val="bg1"/>
                </a:solidFill>
              </a:rPr>
              <a:t>добутків</a:t>
            </a:r>
            <a:r>
              <a:rPr lang="ru-RU" sz="2800" b="1" dirty="0" smtClean="0">
                <a:solidFill>
                  <a:schemeClr val="bg1"/>
                </a:solidFill>
              </a:rPr>
              <a:t> 8 і 9 та чисел 7 і 8.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До добутку 5 і 8 додайте добуток чисел 9 і 9.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І доданок – добуток чисел 7і 9, ІІ доданок – добуток чисел 6 і 8.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376091" y="3132265"/>
            <a:ext cx="23393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 </a:t>
            </a:r>
            <a:r>
              <a:rPr lang="ru-RU" sz="3200" b="1" dirty="0"/>
              <a:t>∙ </a:t>
            </a:r>
            <a:r>
              <a:rPr lang="ru-RU" sz="3200" b="1" dirty="0" smtClean="0"/>
              <a:t>9 </a:t>
            </a:r>
            <a:r>
              <a:rPr lang="ru-RU" sz="3200" b="1" dirty="0"/>
              <a:t>+ </a:t>
            </a:r>
            <a:r>
              <a:rPr lang="ru-RU" sz="3200" b="1" dirty="0" smtClean="0"/>
              <a:t>7 </a:t>
            </a:r>
            <a:r>
              <a:rPr lang="ru-RU" sz="3200" b="1" dirty="0"/>
              <a:t>∙ </a:t>
            </a:r>
            <a:r>
              <a:rPr lang="ru-RU" sz="3200" b="1" dirty="0" smtClean="0"/>
              <a:t>8 =             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723553" y="3132265"/>
            <a:ext cx="92076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128</a:t>
            </a:r>
            <a:endParaRPr lang="ru-RU" sz="32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8775960" y="3071476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121</a:t>
            </a:r>
            <a:endParaRPr lang="ru-RU" sz="32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6655631" y="4023974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111</a:t>
            </a:r>
            <a:endParaRPr lang="ru-RU" sz="3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555303" y="2562311"/>
            <a:ext cx="57628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72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584649" y="2556201"/>
            <a:ext cx="64695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56</a:t>
            </a:r>
            <a:endParaRPr lang="ru-RU" sz="28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428271" y="3073195"/>
            <a:ext cx="23393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 </a:t>
            </a:r>
            <a:r>
              <a:rPr lang="ru-RU" sz="3200" b="1" dirty="0"/>
              <a:t>∙ </a:t>
            </a:r>
            <a:r>
              <a:rPr lang="ru-RU" sz="3200" b="1" dirty="0" smtClean="0"/>
              <a:t>8 </a:t>
            </a:r>
            <a:r>
              <a:rPr lang="ru-RU" sz="3200" b="1" dirty="0"/>
              <a:t>+ </a:t>
            </a:r>
            <a:r>
              <a:rPr lang="ru-RU" sz="3200" b="1" dirty="0" smtClean="0"/>
              <a:t>9 </a:t>
            </a:r>
            <a:r>
              <a:rPr lang="ru-RU" sz="3200" b="1" dirty="0"/>
              <a:t>∙ </a:t>
            </a:r>
            <a:r>
              <a:rPr lang="ru-RU" sz="3200" b="1" dirty="0" smtClean="0"/>
              <a:t>9 =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594847" y="2488420"/>
            <a:ext cx="57628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660228" y="2508044"/>
            <a:ext cx="64695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81</a:t>
            </a:r>
            <a:endParaRPr lang="ru-RU" sz="28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316297" y="4023974"/>
            <a:ext cx="23393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 </a:t>
            </a:r>
            <a:r>
              <a:rPr lang="ru-RU" sz="3200" b="1" dirty="0"/>
              <a:t>∙ </a:t>
            </a:r>
            <a:r>
              <a:rPr lang="ru-RU" sz="3200" b="1" dirty="0" smtClean="0"/>
              <a:t>9 </a:t>
            </a:r>
            <a:r>
              <a:rPr lang="ru-RU" sz="3200" b="1" dirty="0"/>
              <a:t>+ </a:t>
            </a:r>
            <a:r>
              <a:rPr lang="ru-RU" sz="3200" b="1" dirty="0" smtClean="0"/>
              <a:t>6 </a:t>
            </a:r>
            <a:r>
              <a:rPr lang="ru-RU" sz="3200" b="1" dirty="0"/>
              <a:t>∙ </a:t>
            </a:r>
            <a:r>
              <a:rPr lang="ru-RU" sz="3200" b="1" dirty="0" smtClean="0"/>
              <a:t>8 =     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482873" y="3439199"/>
            <a:ext cx="57628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63</a:t>
            </a:r>
            <a:endParaRPr lang="ru-RU" sz="28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548254" y="3458823"/>
            <a:ext cx="64695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" grpId="0" animBg="1"/>
      <p:bldP spid="93" grpId="0" animBg="1"/>
      <p:bldP spid="97" grpId="0" animBg="1"/>
      <p:bldP spid="98" grpId="0" animBg="1"/>
      <p:bldP spid="59" grpId="0" animBg="1"/>
      <p:bldP spid="61" grpId="0" animBg="1"/>
      <p:bldP spid="62" grpId="0" animBg="1"/>
      <p:bldP spid="65" grpId="0" animBg="1"/>
      <p:bldP spid="71" grpId="0" animBg="1"/>
      <p:bldP spid="74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590644"/>
            <a:ext cx="10367914" cy="7509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Додайте </a:t>
            </a:r>
            <a:r>
              <a:rPr lang="ru-RU" sz="3600" b="1" dirty="0"/>
              <a:t>до </a:t>
            </a:r>
            <a:r>
              <a:rPr lang="ru-RU" sz="3600" b="1" dirty="0" err="1"/>
              <a:t>одиниць</a:t>
            </a:r>
            <a:r>
              <a:rPr lang="ru-RU" sz="3600" b="1" dirty="0"/>
              <a:t> кожного числа ще 6 </a:t>
            </a:r>
            <a:r>
              <a:rPr lang="ru-RU" sz="3600" b="1" dirty="0" err="1" smtClean="0"/>
              <a:t>одиниць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0141" y="1485578"/>
            <a:ext cx="5713229" cy="6008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отримали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нове</a:t>
            </a:r>
            <a:r>
              <a:rPr lang="ru-RU" sz="2800" b="1" dirty="0">
                <a:solidFill>
                  <a:srgbClr val="7030A0"/>
                </a:solidFill>
              </a:rPr>
              <a:t> число. 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6782" y="2247548"/>
            <a:ext cx="5106013" cy="650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</a:rPr>
              <a:t>445, </a:t>
            </a:r>
            <a:r>
              <a:rPr lang="ru-RU" sz="3600" b="1" dirty="0" smtClean="0">
                <a:solidFill>
                  <a:schemeClr val="bg1"/>
                </a:solidFill>
              </a:rPr>
              <a:t>  238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smtClean="0">
                <a:solidFill>
                  <a:schemeClr val="bg1"/>
                </a:solidFill>
              </a:rPr>
              <a:t>  714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smtClean="0">
                <a:solidFill>
                  <a:schemeClr val="bg1"/>
                </a:solidFill>
              </a:rPr>
              <a:t>  98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7793" y="3021513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451</a:t>
            </a:r>
            <a:endParaRPr lang="ru-RU" sz="36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480031" y="3025324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244</a:t>
            </a:r>
            <a:endParaRPr lang="ru-RU" sz="36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230308" y="1785988"/>
            <a:ext cx="4066601" cy="3963648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41319" y="2994929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720</a:t>
            </a:r>
            <a:endParaRPr lang="ru-RU" sz="36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691208" y="3025047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104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6978" y="3671947"/>
            <a:ext cx="5149878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Міркуйте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так: 445 = </a:t>
            </a:r>
            <a:r>
              <a:rPr lang="ru-RU" sz="3200" b="1" dirty="0" smtClean="0">
                <a:solidFill>
                  <a:srgbClr val="7030A0"/>
                </a:solidFill>
              </a:rPr>
              <a:t>400+45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45 </a:t>
            </a:r>
            <a:r>
              <a:rPr lang="ru-RU" sz="3200" b="1" dirty="0">
                <a:solidFill>
                  <a:srgbClr val="7030A0"/>
                </a:solidFill>
              </a:rPr>
              <a:t>+ 6 = 51,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400 </a:t>
            </a:r>
            <a:r>
              <a:rPr lang="ru-RU" sz="3200" b="1" dirty="0">
                <a:solidFill>
                  <a:srgbClr val="7030A0"/>
                </a:solidFill>
              </a:rPr>
              <a:t>+ 51 = 451.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err="1" smtClean="0">
                <a:solidFill>
                  <a:srgbClr val="7030A0"/>
                </a:solidFill>
              </a:rPr>
              <a:t>Отже</a:t>
            </a:r>
            <a:r>
              <a:rPr lang="ru-RU" sz="3200" b="1" dirty="0">
                <a:solidFill>
                  <a:srgbClr val="7030A0"/>
                </a:solidFill>
              </a:rPr>
              <a:t>, 445 + 6 = 451.</a:t>
            </a:r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6 Письм додавання і віднімання в межах 1000\2026-02-03_143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4" y="2637706"/>
            <a:ext cx="6893814" cy="26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3637" y="477466"/>
            <a:ext cx="8568954" cy="7203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пояснення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1150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586817" y="1413570"/>
            <a:ext cx="4666669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 err="1">
                <a:solidFill>
                  <a:srgbClr val="7030A0"/>
                </a:solidFill>
              </a:rPr>
              <a:t>зразок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міркування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і </a:t>
            </a:r>
            <a:r>
              <a:rPr lang="ru-RU" sz="2800" b="1" dirty="0" err="1">
                <a:solidFill>
                  <a:srgbClr val="7030A0"/>
                </a:solidFill>
              </a:rPr>
              <a:t>зразок</a:t>
            </a:r>
            <a:r>
              <a:rPr lang="ru-RU" sz="2800" b="1" dirty="0">
                <a:solidFill>
                  <a:srgbClr val="7030A0"/>
                </a:solidFill>
              </a:rPr>
              <a:t> запису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0177" y="1261998"/>
            <a:ext cx="4302157" cy="48320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за </a:t>
            </a:r>
            <a:r>
              <a:rPr lang="ru-RU" sz="2800" b="1" dirty="0" err="1">
                <a:solidFill>
                  <a:srgbClr val="7030A0"/>
                </a:solidFill>
              </a:rPr>
              <a:t>письмового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додавання</a:t>
            </a:r>
            <a:r>
              <a:rPr lang="ru-RU" sz="2800" b="1" dirty="0">
                <a:solidFill>
                  <a:srgbClr val="7030A0"/>
                </a:solidFill>
              </a:rPr>
              <a:t> сума </a:t>
            </a:r>
            <a:r>
              <a:rPr lang="ru-RU" sz="2800" b="1" dirty="0" err="1">
                <a:solidFill>
                  <a:srgbClr val="7030A0"/>
                </a:solidFill>
              </a:rPr>
              <a:t>одиниць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певного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розряду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дорівнює</a:t>
            </a:r>
            <a:r>
              <a:rPr lang="ru-RU" sz="2800" b="1" dirty="0">
                <a:solidFill>
                  <a:srgbClr val="7030A0"/>
                </a:solidFill>
              </a:rPr>
              <a:t> 10 або </a:t>
            </a:r>
            <a:r>
              <a:rPr lang="ru-RU" sz="2800" b="1" dirty="0" err="1">
                <a:solidFill>
                  <a:srgbClr val="7030A0"/>
                </a:solidFill>
              </a:rPr>
              <a:t>більшому</a:t>
            </a:r>
            <a:r>
              <a:rPr lang="ru-RU" sz="2800" b="1" dirty="0">
                <a:solidFill>
                  <a:srgbClr val="7030A0"/>
                </a:solidFill>
              </a:rPr>
              <a:t> числу, то цей десяток </a:t>
            </a:r>
            <a:r>
              <a:rPr lang="ru-RU" sz="2800" b="1" dirty="0" err="1">
                <a:solidFill>
                  <a:srgbClr val="7030A0"/>
                </a:solidFill>
              </a:rPr>
              <a:t>додаємо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вищий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розряд</a:t>
            </a:r>
            <a:r>
              <a:rPr lang="ru-RU" sz="2800" b="1" dirty="0">
                <a:solidFill>
                  <a:srgbClr val="7030A0"/>
                </a:solidFill>
              </a:rPr>
              <a:t> (</a:t>
            </a:r>
            <a:r>
              <a:rPr lang="ru-RU" sz="2800" b="1" dirty="0" err="1">
                <a:solidFill>
                  <a:srgbClr val="7030A0"/>
                </a:solidFill>
              </a:rPr>
              <a:t>робимо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позначку</a:t>
            </a:r>
            <a:r>
              <a:rPr lang="ru-RU" sz="2800" b="1" dirty="0">
                <a:solidFill>
                  <a:srgbClr val="7030A0"/>
                </a:solidFill>
              </a:rPr>
              <a:t> над </a:t>
            </a:r>
            <a:r>
              <a:rPr lang="ru-RU" sz="2800" b="1" dirty="0" err="1">
                <a:solidFill>
                  <a:srgbClr val="7030A0"/>
                </a:solidFill>
              </a:rPr>
              <a:t>стовпчиком</a:t>
            </a:r>
            <a:r>
              <a:rPr lang="ru-RU" sz="2800" b="1" dirty="0">
                <a:solidFill>
                  <a:srgbClr val="7030A0"/>
                </a:solidFill>
              </a:rPr>
              <a:t>). Не </a:t>
            </a:r>
            <a:r>
              <a:rPr lang="ru-RU" sz="2800" b="1" dirty="0" err="1">
                <a:solidFill>
                  <a:srgbClr val="7030A0"/>
                </a:solidFill>
              </a:rPr>
              <a:t>забуваймо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додавати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цю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одиницю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відповідному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розряді</a:t>
            </a:r>
            <a:r>
              <a:rPr lang="ru-RU" sz="2800" b="1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773" y="507970"/>
            <a:ext cx="2153359" cy="20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02" y="617682"/>
            <a:ext cx="10367914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Поясніть</a:t>
            </a:r>
            <a:r>
              <a:rPr lang="ru-RU" sz="4000" b="1" dirty="0" smtClean="0"/>
              <a:t>, </a:t>
            </a:r>
            <a:r>
              <a:rPr lang="ru-RU" sz="4000" b="1" dirty="0"/>
              <a:t>як </a:t>
            </a:r>
            <a:r>
              <a:rPr lang="ru-RU" sz="4000" b="1" dirty="0" err="1"/>
              <a:t>знаходили</a:t>
            </a:r>
            <a:r>
              <a:rPr lang="ru-RU" sz="4000" b="1" dirty="0"/>
              <a:t> </a:t>
            </a:r>
            <a:r>
              <a:rPr lang="ru-RU" sz="4000" b="1" dirty="0" err="1"/>
              <a:t>кожну</a:t>
            </a:r>
            <a:r>
              <a:rPr lang="ru-RU" sz="4000" b="1" dirty="0"/>
              <a:t> суму.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82600" y="-647683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91556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№175-176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6 Письм додавання і віднімання в межах 1000\2026-02-03_1451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4" y="1626539"/>
            <a:ext cx="7870715" cy="15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876" y="3394915"/>
            <a:ext cx="677995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письмове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додавання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D:\3 клас\03 МАТЕМ\1 Листопад\6 Письм додавання і віднімання в межах 1000\2026-02-03_1453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8" y="4132648"/>
            <a:ext cx="10270398" cy="16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2945" y="1558120"/>
            <a:ext cx="2249380" cy="23037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832223" y="5108587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30569" y="3950934"/>
            <a:ext cx="329014" cy="4108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560779" y="515458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55240" y="-677319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86535" y="5151530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35418" y="5124953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11556" y="3927234"/>
            <a:ext cx="329014" cy="4108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782656" y="5151530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456836" y="515458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08055" y="5160862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989393" y="5149710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26226" y="3950934"/>
            <a:ext cx="329014" cy="41082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44561" y="5191353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12139" y="5124953"/>
            <a:ext cx="454720" cy="5677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08827" y="5124953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093879" y="3921747"/>
            <a:ext cx="329014" cy="41082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995887" y="5157986"/>
            <a:ext cx="420547" cy="5347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764490" y="5160862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412511" y="5149710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310857" y="3927234"/>
            <a:ext cx="329014" cy="41082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134365" y="514145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02"/>
          <p:cNvSpPr/>
          <p:nvPr/>
        </p:nvSpPr>
        <p:spPr>
          <a:xfrm>
            <a:off x="5370732" y="4788907"/>
            <a:ext cx="9869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744</a:t>
            </a:r>
          </a:p>
          <a:p>
            <a:pPr algn="ctr"/>
            <a:r>
              <a:rPr lang="ru-RU" sz="3200" b="1" u="sng" dirty="0" smtClean="0"/>
              <a:t>195</a:t>
            </a:r>
          </a:p>
          <a:p>
            <a:pPr algn="ctr"/>
            <a:endParaRPr lang="ru-RU" sz="3200" b="1" u="sng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2851671" y="2875338"/>
            <a:ext cx="106565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382</a:t>
            </a:r>
          </a:p>
          <a:p>
            <a:pPr algn="ctr"/>
            <a:r>
              <a:rPr lang="ru-RU" sz="3200" b="1" u="sng" dirty="0" smtClean="0"/>
              <a:t>335</a:t>
            </a:r>
          </a:p>
          <a:p>
            <a:pPr algn="ctr"/>
            <a:endParaRPr lang="ru-RU" sz="3200" b="1" u="sng" dirty="0" smtClean="0"/>
          </a:p>
        </p:txBody>
      </p:sp>
      <p:sp>
        <p:nvSpPr>
          <p:cNvPr id="51" name="Прямоугольник 50"/>
          <p:cNvSpPr/>
          <p:nvPr/>
        </p:nvSpPr>
        <p:spPr>
          <a:xfrm>
            <a:off x="4610570" y="2893610"/>
            <a:ext cx="108332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436</a:t>
            </a:r>
          </a:p>
          <a:p>
            <a:pPr algn="ctr"/>
            <a:r>
              <a:rPr lang="ru-RU" sz="3200" b="1" u="sng" dirty="0"/>
              <a:t> </a:t>
            </a:r>
            <a:r>
              <a:rPr lang="ru-RU" sz="3200" b="1" u="sng" dirty="0" smtClean="0"/>
              <a:t> 47</a:t>
            </a:r>
          </a:p>
          <a:p>
            <a:pPr algn="ctr"/>
            <a:endParaRPr lang="ru-RU" sz="3200" b="1" u="sng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82378" y="2889026"/>
            <a:ext cx="9370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513</a:t>
            </a:r>
          </a:p>
          <a:p>
            <a:pPr algn="ctr"/>
            <a:r>
              <a:rPr lang="ru-RU" sz="3200" b="1" u="sng" dirty="0" smtClean="0"/>
              <a:t>258</a:t>
            </a:r>
          </a:p>
          <a:p>
            <a:pPr algn="ctr"/>
            <a:endParaRPr lang="ru-RU" sz="32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09118" y="592484"/>
            <a:ext cx="10137076" cy="7323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Виконайте</a:t>
            </a:r>
            <a:r>
              <a:rPr lang="ru-RU" sz="3600" b="1" dirty="0" smtClean="0"/>
              <a:t> </a:t>
            </a:r>
            <a:r>
              <a:rPr lang="ru-RU" sz="3600" b="1" dirty="0" err="1"/>
              <a:t>письмове</a:t>
            </a:r>
            <a:r>
              <a:rPr lang="ru-RU" sz="3600" b="1" dirty="0"/>
              <a:t> </a:t>
            </a:r>
            <a:r>
              <a:rPr lang="ru-RU" sz="3600" b="1" dirty="0" err="1" smtClean="0"/>
              <a:t>додавання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самостійно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4716" y="5708723"/>
            <a:ext cx="143889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91" y="2961457"/>
            <a:ext cx="2950774" cy="252809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452071" y="2853730"/>
            <a:ext cx="105848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173</a:t>
            </a:r>
          </a:p>
          <a:p>
            <a:pPr algn="ctr"/>
            <a:r>
              <a:rPr lang="ru-RU" sz="3200" b="1" u="sng" dirty="0" smtClean="0"/>
              <a:t>  19</a:t>
            </a:r>
          </a:p>
          <a:p>
            <a:pPr algn="ctr"/>
            <a:endParaRPr lang="ru-RU" sz="3200" b="1" u="sng" dirty="0" smtClean="0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932945" y="-534205"/>
            <a:ext cx="302667" cy="2729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52170" y="3303468"/>
            <a:ext cx="420932" cy="27656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854603" y="4797946"/>
            <a:ext cx="9869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730</a:t>
            </a:r>
          </a:p>
          <a:p>
            <a:pPr algn="ctr"/>
            <a:r>
              <a:rPr lang="ru-RU" sz="3200" b="1" u="sng" dirty="0" smtClean="0"/>
              <a:t>179</a:t>
            </a:r>
          </a:p>
          <a:p>
            <a:pPr algn="ctr"/>
            <a:endParaRPr lang="ru-RU" sz="3200" b="1" u="sng" dirty="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3611039" y="4797946"/>
            <a:ext cx="9869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604</a:t>
            </a:r>
          </a:p>
          <a:p>
            <a:pPr algn="ctr"/>
            <a:r>
              <a:rPr lang="ru-RU" sz="3200" b="1" u="sng" dirty="0" smtClean="0"/>
              <a:t>137</a:t>
            </a:r>
          </a:p>
          <a:p>
            <a:pPr algn="ctr"/>
            <a:endParaRPr lang="ru-RU" sz="3200" b="1" u="sng" dirty="0" smtClean="0"/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29289" y="5249238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47597" y="3316958"/>
            <a:ext cx="420932" cy="276565"/>
          </a:xfrm>
          <a:prstGeom prst="rect">
            <a:avLst/>
          </a:prstGeom>
        </p:spPr>
      </p:pic>
      <p:pic>
        <p:nvPicPr>
          <p:cNvPr id="5122" name="Picture 2" descr="D:\3 клас\03 МАТЕМ\1 Листопад\6 Письм додавання і віднімання в межах 1000\2026-02-03_14564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41" y="1413569"/>
            <a:ext cx="10091429" cy="10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40795" y="3303469"/>
            <a:ext cx="420932" cy="276565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391233" y="2396574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50884" y="386086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310641" y="384661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30988" y="384661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416877" y="379599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149537" y="3808292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964365" y="235257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920545" y="2430060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17852" y="379599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152230" y="379599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907362" y="379599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626558" y="3795996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52071" y="3362969"/>
            <a:ext cx="420932" cy="276565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6954972" y="3787783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723287" y="2421682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892409" y="4311825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712823" y="3787783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6452071" y="3787783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2378202" y="5682975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099259" y="5680947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839956" y="5682975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499743" y="5249238"/>
            <a:ext cx="420932" cy="276565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1867574" y="436841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90043" y="575553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3849400" y="575553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604746" y="575553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424654" y="4365898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194668" y="5241461"/>
            <a:ext cx="420932" cy="276565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5904864" y="5694621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673179" y="5708723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405134" y="5697305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7249986" y="4751131"/>
            <a:ext cx="9869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125</a:t>
            </a:r>
          </a:p>
          <a:p>
            <a:pPr algn="ctr"/>
            <a:r>
              <a:rPr lang="ru-RU" sz="3200" b="1" u="sng" dirty="0" smtClean="0"/>
              <a:t>138</a:t>
            </a:r>
          </a:p>
          <a:p>
            <a:pPr algn="ctr"/>
            <a:endParaRPr lang="ru-RU" sz="3200" b="1" u="sng" dirty="0" smtClean="0"/>
          </a:p>
        </p:txBody>
      </p:sp>
      <p:sp>
        <p:nvSpPr>
          <p:cNvPr id="105" name="Прямоугольник 104"/>
          <p:cNvSpPr/>
          <p:nvPr/>
        </p:nvSpPr>
        <p:spPr>
          <a:xfrm>
            <a:off x="7552433" y="4311825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073922" y="5203685"/>
            <a:ext cx="420932" cy="276565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7784118" y="5656845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7552433" y="5670947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7284388" y="5659529"/>
            <a:ext cx="46337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8349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47" grpId="0" animBg="1"/>
      <p:bldP spid="51" grpId="0" animBg="1"/>
      <p:bldP spid="7" grpId="0" animBg="1"/>
      <p:bldP spid="38" grpId="0" animBg="1"/>
      <p:bldP spid="54" grpId="0" animBg="1"/>
      <p:bldP spid="57" grpId="0" animBg="1"/>
      <p:bldP spid="69" grpId="0"/>
      <p:bldP spid="34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5" grpId="0"/>
      <p:bldP spid="86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100" grpId="0"/>
      <p:bldP spid="101" grpId="0"/>
      <p:bldP spid="102" grpId="0"/>
      <p:bldP spid="104" grpId="0" animBg="1"/>
      <p:bldP spid="105" grpId="0"/>
      <p:bldP spid="107" grpId="0"/>
      <p:bldP spid="108" grpId="0"/>
      <p:bldP spid="1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10464</TotalTime>
  <Words>468</Words>
  <Application>Microsoft Office PowerPoint</Application>
  <PresentationFormat>Произвольный</PresentationFormat>
  <Paragraphs>168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918</cp:revision>
  <dcterms:created xsi:type="dcterms:W3CDTF">2025-08-27T14:01:18Z</dcterms:created>
  <dcterms:modified xsi:type="dcterms:W3CDTF">2026-02-05T10:00:57Z</dcterms:modified>
</cp:coreProperties>
</file>