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887" r:id="rId3"/>
    <p:sldId id="896" r:id="rId4"/>
    <p:sldId id="286" r:id="rId5"/>
    <p:sldId id="905" r:id="rId6"/>
    <p:sldId id="828" r:id="rId7"/>
    <p:sldId id="902" r:id="rId8"/>
    <p:sldId id="901" r:id="rId9"/>
    <p:sldId id="903" r:id="rId10"/>
    <p:sldId id="889" r:id="rId11"/>
    <p:sldId id="313" r:id="rId12"/>
    <p:sldId id="895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Задача на </a:t>
          </a:r>
          <a:r>
            <a:rPr lang="uk-UA" sz="3200" b="1" dirty="0" err="1" smtClean="0"/>
            <a:t>знаходже-ння</a:t>
          </a:r>
          <a:r>
            <a:rPr lang="uk-UA" sz="3200" b="1" dirty="0" smtClean="0"/>
            <a:t> суми трьох доданків 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значень 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Письмове додавання трьох доданків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Робота з </a:t>
          </a:r>
          <a:r>
            <a:rPr lang="uk-UA" sz="3200" b="1" dirty="0" err="1" smtClean="0">
              <a:solidFill>
                <a:schemeClr val="bg1"/>
              </a:solidFill>
            </a:rPr>
            <a:t>геомет-ричним</a:t>
          </a:r>
          <a:r>
            <a:rPr lang="uk-UA" sz="3200" b="1" dirty="0" smtClean="0">
              <a:solidFill>
                <a:schemeClr val="bg1"/>
              </a:solidFill>
            </a:rPr>
            <a:t> </a:t>
          </a:r>
          <a:r>
            <a:rPr lang="uk-UA" sz="3200" b="1" dirty="0" err="1" smtClean="0">
              <a:solidFill>
                <a:schemeClr val="bg1"/>
              </a:solidFill>
            </a:rPr>
            <a:t>матеріа</a:t>
          </a:r>
          <a:r>
            <a:rPr lang="uk-UA" sz="3200" b="1" dirty="0" smtClean="0">
              <a:solidFill>
                <a:schemeClr val="bg1"/>
              </a:solidFill>
            </a:rPr>
            <a:t>-лом 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2930" custLinFactX="276405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3357" custLinFactX="2216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0464" custLinFactX="133618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7157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618247" y="908624"/>
          <a:ext cx="4273486" cy="2456237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Робота з </a:t>
          </a:r>
          <a:r>
            <a:rPr lang="uk-UA" sz="3200" b="1" kern="1200" dirty="0" err="1" smtClean="0">
              <a:solidFill>
                <a:schemeClr val="bg1"/>
              </a:solidFill>
            </a:rPr>
            <a:t>геомет-ричним</a:t>
          </a:r>
          <a:r>
            <a:rPr lang="uk-UA" sz="3200" b="1" kern="1200" dirty="0" smtClean="0">
              <a:solidFill>
                <a:schemeClr val="bg1"/>
              </a:solidFill>
            </a:rPr>
            <a:t> </a:t>
          </a:r>
          <a:r>
            <a:rPr lang="uk-UA" sz="3200" b="1" kern="1200" dirty="0" err="1" smtClean="0">
              <a:solidFill>
                <a:schemeClr val="bg1"/>
              </a:solidFill>
            </a:rPr>
            <a:t>матеріа</a:t>
          </a:r>
          <a:r>
            <a:rPr lang="uk-UA" sz="3200" b="1" kern="1200" dirty="0" smtClean="0">
              <a:solidFill>
                <a:schemeClr val="bg1"/>
              </a:solidFill>
            </a:rPr>
            <a:t>-лом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26871" y="854697"/>
        <a:ext cx="2456237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965860" y="812290"/>
          <a:ext cx="4273486" cy="2648904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Письмове додавання трьох доданків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78151" y="854696"/>
        <a:ext cx="2648904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293205" y="839018"/>
          <a:ext cx="4273486" cy="259544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Задача на </a:t>
          </a:r>
          <a:r>
            <a:rPr lang="uk-UA" sz="3200" b="1" kern="1200" dirty="0" err="1" smtClean="0"/>
            <a:t>знаходже-ння</a:t>
          </a:r>
          <a:r>
            <a:rPr lang="uk-UA" sz="3200" b="1" kern="1200" dirty="0" smtClean="0"/>
            <a:t> суми трьох доданків 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32224" y="854696"/>
        <a:ext cx="259544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77183" y="777183"/>
          <a:ext cx="4273486" cy="2719119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значень 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719119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764" y="1197546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Письмове додавання трьох доданків. Робота з геометрич­ним матеріалом.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387885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smtClean="0">
                <a:solidFill>
                  <a:srgbClr val="7030A0"/>
                </a:solidFill>
              </a:rPr>
              <a:t>Письмове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100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5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Ст.36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400" y="3376601"/>
            <a:ext cx="2142476" cy="298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3 клас\03 МАТЕМ\1 Листопад\6 Письм додавання і віднімання в межах 1000\2026-02-04_213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4" y="1413570"/>
            <a:ext cx="11219887" cy="18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43459" y="3376602"/>
            <a:ext cx="33123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186 + (186 – 35) =</a:t>
            </a:r>
            <a:endParaRPr lang="ru-RU" sz="3200" b="1" u="sng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267495" y="4221882"/>
            <a:ext cx="26642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3200" b="1" dirty="0" smtClean="0"/>
              <a:t>_ 186</a:t>
            </a:r>
          </a:p>
          <a:p>
            <a:r>
              <a:rPr lang="uk-UA" sz="3200" b="1" dirty="0" smtClean="0"/>
              <a:t>       </a:t>
            </a:r>
            <a:r>
              <a:rPr lang="uk-UA" sz="3200" b="1" u="sng" dirty="0" smtClean="0"/>
              <a:t>    35</a:t>
            </a:r>
          </a:p>
          <a:p>
            <a:r>
              <a:rPr lang="uk-UA" sz="3200" b="1" dirty="0" smtClean="0"/>
              <a:t>         151 (грн)</a:t>
            </a:r>
            <a:endParaRPr lang="ru-RU" sz="32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096112" y="4221882"/>
            <a:ext cx="26642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2)   186</a:t>
            </a:r>
          </a:p>
          <a:p>
            <a:r>
              <a:rPr lang="uk-UA" sz="3200" b="1" dirty="0" smtClean="0"/>
              <a:t>       </a:t>
            </a:r>
            <a:r>
              <a:rPr lang="uk-UA" sz="3200" b="1" u="sng" dirty="0" smtClean="0"/>
              <a:t>151</a:t>
            </a:r>
          </a:p>
          <a:p>
            <a:r>
              <a:rPr lang="uk-UA" sz="3200" b="1" dirty="0" smtClean="0"/>
              <a:t>       337(грн)</a:t>
            </a:r>
            <a:endParaRPr lang="ru-RU" sz="3200" b="1" dirty="0" smtClean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435847" y="4653930"/>
            <a:ext cx="420932" cy="2765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16256" y="3861842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70826" y="3373986"/>
            <a:ext cx="17491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/>
              <a:t> 337(грн)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85552" y="5878066"/>
            <a:ext cx="23582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Відповідь</a:t>
            </a:r>
            <a:r>
              <a:rPr lang="ru-RU" sz="3200" b="1" dirty="0" smtClean="0"/>
              <a:t>:</a:t>
            </a:r>
            <a:endParaRPr lang="ru-RU" sz="3200" b="1" u="sng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3683049" y="5878066"/>
            <a:ext cx="50012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/>
              <a:t> </a:t>
            </a:r>
            <a:r>
              <a:rPr lang="uk-UA" sz="3200" b="1" dirty="0" smtClean="0"/>
              <a:t>вартість покупки 337 грн.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00468" y="1798112"/>
            <a:ext cx="8146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 8</a:t>
            </a:r>
            <a:r>
              <a:rPr lang="uk-UA" sz="2800" b="1" dirty="0" smtClean="0"/>
              <a:t>94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54550" y="1798550"/>
            <a:ext cx="8146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 </a:t>
            </a:r>
            <a:r>
              <a:rPr lang="uk-UA" sz="2800" b="1" dirty="0" smtClean="0"/>
              <a:t>839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596266" y="1839543"/>
            <a:ext cx="8146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 </a:t>
            </a:r>
            <a:r>
              <a:rPr lang="uk-UA" sz="2800" b="1" dirty="0" smtClean="0"/>
              <a:t>513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217014" y="1798112"/>
            <a:ext cx="8146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 </a:t>
            </a:r>
            <a:r>
              <a:rPr lang="uk-UA" sz="2800" b="1" dirty="0" smtClean="0"/>
              <a:t>134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752112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периметр </a:t>
            </a:r>
            <a:r>
              <a:rPr lang="ru-RU" sz="3200" b="1" dirty="0" err="1" smtClean="0">
                <a:solidFill>
                  <a:schemeClr val="bg1"/>
                </a:solidFill>
              </a:rPr>
              <a:t>фігури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47" y="3213771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55927" y="3213770"/>
            <a:ext cx="6264696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розв’язувати задачі на знаходження суми трьох чисел?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47" y="4941962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55928" y="4923796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4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5" y="2082111"/>
            <a:ext cx="2319872" cy="2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3" y="2070328"/>
            <a:ext cx="2016325" cy="23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69" y="2070327"/>
            <a:ext cx="2201129" cy="23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2048388"/>
            <a:ext cx="2033670" cy="24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61856" y="4625314"/>
            <a:ext cx="171987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85959" y="4633904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Можу</a:t>
            </a:r>
            <a:r>
              <a:rPr lang="ru-RU" sz="2800" b="1" dirty="0" smtClean="0">
                <a:solidFill>
                  <a:schemeClr val="bg1"/>
                </a:solidFill>
              </a:rPr>
              <a:t> краще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8055" y="4668475"/>
            <a:ext cx="2247579" cy="95410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втому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633904"/>
            <a:ext cx="195450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0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00" name="Picture 4" descr="D:\Картинки до тестів\Емоції Овочі фрукти\Ли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7" y="2556565"/>
            <a:ext cx="2567157" cy="2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508294"/>
            <a:ext cx="2063378" cy="294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Картинки до тестів\Емоції Овочі фрукти\Яблук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2507437"/>
            <a:ext cx="2508349" cy="28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Картинки до тестів\Емоції Овочі фрукти\Виногра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2490559"/>
            <a:ext cx="2088232" cy="29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Ст.35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42" y="4149874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6 Письм додавання і віднімання в межах 1000\2026-02-03_144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54" y="1488702"/>
            <a:ext cx="10185003" cy="22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7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97291469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65246"/>
            <a:ext cx="9649072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Усна 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14033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4408098" y="1890952"/>
            <a:ext cx="792088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15</a:t>
            </a:r>
            <a:endParaRPr lang="ru-RU" sz="3200" b="1" dirty="0"/>
          </a:p>
        </p:txBody>
      </p:sp>
      <p:sp>
        <p:nvSpPr>
          <p:cNvPr id="38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5244393" y="1882593"/>
            <a:ext cx="854258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45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0338" y="1269552"/>
            <a:ext cx="300747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Збільште </a:t>
            </a:r>
            <a:r>
              <a:rPr lang="ru-RU" sz="2800" b="1" dirty="0">
                <a:solidFill>
                  <a:srgbClr val="7030A0"/>
                </a:solidFill>
              </a:rPr>
              <a:t>на 8 кожне число.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67930" y="1269551"/>
            <a:ext cx="63849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7, </a:t>
            </a:r>
            <a:r>
              <a:rPr lang="ru-RU" sz="3200" b="1" dirty="0" smtClean="0"/>
              <a:t>    37</a:t>
            </a:r>
            <a:r>
              <a:rPr lang="ru-RU" sz="3200" b="1" dirty="0"/>
              <a:t>, </a:t>
            </a:r>
            <a:r>
              <a:rPr lang="ru-RU" sz="3200" b="1" dirty="0" smtClean="0"/>
              <a:t>    137</a:t>
            </a:r>
            <a:r>
              <a:rPr lang="ru-RU" sz="3200" b="1" dirty="0"/>
              <a:t>, </a:t>
            </a:r>
            <a:r>
              <a:rPr lang="ru-RU" sz="3200" b="1" dirty="0" smtClean="0"/>
              <a:t>    337</a:t>
            </a:r>
            <a:r>
              <a:rPr lang="ru-RU" sz="3200" b="1" dirty="0"/>
              <a:t>, </a:t>
            </a:r>
            <a:r>
              <a:rPr lang="ru-RU" sz="3200" b="1" dirty="0" smtClean="0"/>
              <a:t>    737</a:t>
            </a:r>
            <a:r>
              <a:rPr lang="ru-RU" sz="3200" b="1" dirty="0"/>
              <a:t>, </a:t>
            </a:r>
            <a:r>
              <a:rPr lang="ru-RU" sz="3200" b="1" dirty="0" smtClean="0"/>
              <a:t>    937</a:t>
            </a:r>
            <a:r>
              <a:rPr lang="ru-RU" sz="3200" b="1" dirty="0"/>
              <a:t>.</a:t>
            </a:r>
          </a:p>
        </p:txBody>
      </p:sp>
      <p:sp>
        <p:nvSpPr>
          <p:cNvPr id="34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6303460" y="1863602"/>
            <a:ext cx="866658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145</a:t>
            </a:r>
            <a:endParaRPr lang="ru-RU" sz="3200" b="1" dirty="0"/>
          </a:p>
        </p:txBody>
      </p:sp>
      <p:sp>
        <p:nvSpPr>
          <p:cNvPr id="35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7385555" y="1902276"/>
            <a:ext cx="938724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345</a:t>
            </a:r>
            <a:endParaRPr lang="ru-RU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8557254" y="1902276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745</a:t>
            </a:r>
            <a:endParaRPr lang="ru-RU" sz="3200" b="1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344560" y="3455627"/>
            <a:ext cx="3176769" cy="3096344"/>
          </a:xfrm>
          <a:prstGeom prst="rect">
            <a:avLst/>
          </a:prstGeom>
        </p:spPr>
      </p:pic>
      <p:sp>
        <p:nvSpPr>
          <p:cNvPr id="53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9788459" y="1902276"/>
            <a:ext cx="971532" cy="476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945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18785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4" grpId="0" animBg="1"/>
      <p:bldP spid="35" grpId="0" animBg="1"/>
      <p:bldP spid="37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849118" y="3133042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15377" y="-704242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28271" y="-720421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56346" y="-757065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789439" y="2781014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420708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23541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 err="1"/>
              <a:t>обчислення</a:t>
            </a:r>
            <a:r>
              <a:rPr lang="ru-RU" sz="4000" b="1" dirty="0"/>
              <a:t> </a:t>
            </a:r>
            <a:r>
              <a:rPr lang="ru-RU" sz="4000" b="1" dirty="0" err="1" smtClean="0"/>
              <a:t>письмово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10268495" y="-836768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9727" y="-899523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94851" y="2781014"/>
            <a:ext cx="454720" cy="56779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468360" y="-1222689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432110" y="-821837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36063" y="-63154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584741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197407" y="-112309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61" y="-1261067"/>
            <a:ext cx="2031342" cy="86764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326957" y="-77133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231680" y="-816674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05795" y="3133042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79067" y="2781014"/>
            <a:ext cx="420547" cy="534723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42769" y="-732081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82991" y="3147878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76782" y="-641744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9109" y="-716978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9067" y="3141762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58187" y="-735944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10351" y="3125711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523505" y="-732081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515409" y="-67731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20708" y="3160558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964663" y="2764479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44188" y="2781014"/>
            <a:ext cx="454720" cy="567792"/>
          </a:xfrm>
          <a:prstGeom prst="rect">
            <a:avLst/>
          </a:prstGeom>
        </p:spPr>
      </p:pic>
      <p:sp>
        <p:nvSpPr>
          <p:cNvPr id="12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3" y="5728654"/>
            <a:ext cx="14260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84759" y="3573810"/>
            <a:ext cx="11906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70050" y="2753498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584963" y="2781014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3133042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62520" y="3136929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60657" y="3133042"/>
            <a:ext cx="454720" cy="567792"/>
          </a:xfrm>
          <a:prstGeom prst="rect">
            <a:avLst/>
          </a:prstGeom>
        </p:spPr>
      </p:pic>
      <p:cxnSp>
        <p:nvCxnSpPr>
          <p:cNvPr id="86" name="Прямая соединительная линия 85"/>
          <p:cNvCxnSpPr/>
          <p:nvPr/>
        </p:nvCxnSpPr>
        <p:spPr>
          <a:xfrm>
            <a:off x="4262520" y="3589257"/>
            <a:ext cx="10802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47485" y="3098033"/>
            <a:ext cx="420932" cy="276565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202609" y="2764479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76558" y="2781014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528986" y="3141762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85313" y="2720197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311572" y="2790128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099883" y="2753498"/>
            <a:ext cx="454720" cy="567792"/>
          </a:xfrm>
          <a:prstGeom prst="rect">
            <a:avLst/>
          </a:prstGeom>
        </p:spPr>
      </p:pic>
      <p:cxnSp>
        <p:nvCxnSpPr>
          <p:cNvPr id="110" name="Прямая соединительная линия 109"/>
          <p:cNvCxnSpPr/>
          <p:nvPr/>
        </p:nvCxnSpPr>
        <p:spPr>
          <a:xfrm>
            <a:off x="6844388" y="3584889"/>
            <a:ext cx="10802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9323205" y="3573810"/>
            <a:ext cx="10802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79645" y="3103875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365221" y="3125711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041135" y="3127053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08664" y="1346150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426090" y="3071026"/>
            <a:ext cx="302667" cy="27294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428271" y="3080455"/>
            <a:ext cx="302667" cy="27294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468360" y="3476383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50930" y="3474869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26008" y="3474869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49935" y="3501206"/>
            <a:ext cx="420547" cy="534723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015056" y="3501206"/>
            <a:ext cx="454720" cy="56779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236063" y="3474869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202609" y="3486914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579587" y="3501206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44094" y="3468641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099883" y="3486914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45163" y="3468137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323205" y="3495178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7" y="477466"/>
            <a:ext cx="10143606" cy="7203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/>
              <a:t>суму </a:t>
            </a:r>
            <a:r>
              <a:rPr lang="ru-RU" sz="3600" b="1" dirty="0" err="1"/>
              <a:t>трьох</a:t>
            </a:r>
            <a:r>
              <a:rPr lang="ru-RU" sz="3600" b="1" dirty="0"/>
              <a:t> </a:t>
            </a:r>
            <a:r>
              <a:rPr lang="ru-RU" sz="3600" b="1" dirty="0" err="1"/>
              <a:t>послідовних</a:t>
            </a:r>
            <a:r>
              <a:rPr lang="ru-RU" sz="3600" b="1" dirty="0"/>
              <a:t> </a:t>
            </a:r>
            <a:r>
              <a:rPr lang="ru-RU" sz="3600" b="1" dirty="0" smtClean="0"/>
              <a:t>чисел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98757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№186-187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:a16="http://schemas.microsoft.com/office/drawing/2014/main" xmlns="" id="{7BE113B6-F534-4DDE-B52F-FA451595F34D}"/>
              </a:ext>
            </a:extLst>
          </p:cNvPr>
          <p:cNvSpPr/>
          <p:nvPr/>
        </p:nvSpPr>
        <p:spPr>
          <a:xfrm>
            <a:off x="3183231" y="1614115"/>
            <a:ext cx="6042888" cy="100811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Зверніть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увагу на те, як правильно </a:t>
            </a:r>
            <a:r>
              <a:rPr lang="ru-RU" sz="2800" b="1" dirty="0" err="1">
                <a:solidFill>
                  <a:srgbClr val="7030A0"/>
                </a:solidFill>
              </a:rPr>
              <a:t>записувати</a:t>
            </a:r>
            <a:r>
              <a:rPr lang="ru-RU" sz="2800" b="1" dirty="0">
                <a:solidFill>
                  <a:srgbClr val="7030A0"/>
                </a:solidFill>
              </a:rPr>
              <a:t> три </a:t>
            </a:r>
            <a:r>
              <a:rPr lang="ru-RU" sz="2800" b="1" dirty="0" err="1">
                <a:solidFill>
                  <a:srgbClr val="7030A0"/>
                </a:solidFill>
              </a:rPr>
              <a:t>доданки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стовпчик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50" y="1457086"/>
            <a:ext cx="2081938" cy="2057728"/>
          </a:xfrm>
          <a:prstGeom prst="rect">
            <a:avLst/>
          </a:prstGeom>
        </p:spPr>
      </p:pic>
      <p:pic>
        <p:nvPicPr>
          <p:cNvPr id="4" name="Picture 2" descr="D:\3 клас\03 МАТЕМ\1 Листопад\6 Письм додавання і віднімання в межах 1000\2026-02-04_21093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54" y="1470100"/>
            <a:ext cx="1554773" cy="17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362051" y="2688959"/>
            <a:ext cx="420299" cy="52481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01340" y="1269554"/>
            <a:ext cx="387968" cy="48444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987574" y="2659980"/>
            <a:ext cx="435543" cy="5537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680288" y="2645979"/>
            <a:ext cx="454720" cy="5677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6977" y="3242709"/>
            <a:ext cx="10071597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Визнач, хто з дівчаток правильно записав у </a:t>
            </a:r>
            <a:r>
              <a:rPr lang="ru-RU" sz="2800" b="1" dirty="0" err="1" smtClean="0">
                <a:solidFill>
                  <a:srgbClr val="7030A0"/>
                </a:solidFill>
              </a:rPr>
              <a:t>стовпчик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доданки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обчислюючи</a:t>
            </a:r>
            <a:r>
              <a:rPr lang="ru-RU" sz="2800" b="1" dirty="0">
                <a:solidFill>
                  <a:srgbClr val="7030A0"/>
                </a:solidFill>
              </a:rPr>
              <a:t> суму 412 + 63 + 124. Обчисли </a:t>
            </a:r>
            <a:r>
              <a:rPr lang="ru-RU" sz="2800" b="1" dirty="0" err="1">
                <a:solidFill>
                  <a:srgbClr val="7030A0"/>
                </a:solidFill>
              </a:rPr>
              <a:t>цю</a:t>
            </a:r>
            <a:r>
              <a:rPr lang="ru-RU" sz="2800" b="1" dirty="0">
                <a:solidFill>
                  <a:srgbClr val="7030A0"/>
                </a:solidFill>
              </a:rPr>
              <a:t> суму.</a:t>
            </a:r>
          </a:p>
        </p:txBody>
      </p:sp>
      <p:pic>
        <p:nvPicPr>
          <p:cNvPr id="1027" name="Picture 3" descr="D:\3 клас\03 МАТЕМ\1 Листопад\6 Письм додавання і віднімання в межах 1000\2026-02-04_21152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324" y="4212809"/>
            <a:ext cx="8680899" cy="20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5095786" y="4852127"/>
            <a:ext cx="1148633" cy="10027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7051711" y="4807831"/>
            <a:ext cx="1148633" cy="10027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9335886" y="4852127"/>
            <a:ext cx="1148633" cy="10027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34416" y="5701544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33491" y="5701544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939071" y="5701544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3" y="477464"/>
            <a:ext cx="10225136" cy="7439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</a:t>
            </a:r>
            <a:r>
              <a:rPr lang="ru-RU" sz="4000" b="1" dirty="0" err="1"/>
              <a:t>ціни</a:t>
            </a:r>
            <a:r>
              <a:rPr lang="ru-RU" sz="4000" b="1" dirty="0"/>
              <a:t> на </a:t>
            </a:r>
            <a:r>
              <a:rPr lang="ru-RU" sz="4000" b="1" dirty="0" err="1"/>
              <a:t>дитячі</a:t>
            </a:r>
            <a:r>
              <a:rPr lang="ru-RU" sz="4000" b="1" dirty="0"/>
              <a:t> </a:t>
            </a:r>
            <a:r>
              <a:rPr lang="ru-RU" sz="4000" b="1" dirty="0" err="1" smtClean="0"/>
              <a:t>іграшки</a:t>
            </a:r>
            <a:endParaRPr lang="ru-RU" sz="4000" b="1" dirty="0"/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8343" y="1323559"/>
            <a:ext cx="1016625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Марійка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хоче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купити</a:t>
            </a:r>
            <a:r>
              <a:rPr lang="ru-RU" sz="2800" b="1" dirty="0">
                <a:solidFill>
                  <a:srgbClr val="7030A0"/>
                </a:solidFill>
              </a:rPr>
              <a:t> для своєї ляльки </a:t>
            </a:r>
            <a:r>
              <a:rPr lang="ru-RU" sz="2800" b="1" dirty="0">
                <a:solidFill>
                  <a:srgbClr val="FF0000"/>
                </a:solidFill>
              </a:rPr>
              <a:t>мопед, </a:t>
            </a:r>
            <a:r>
              <a:rPr lang="ru-RU" sz="2800" b="1" dirty="0" err="1">
                <a:solidFill>
                  <a:srgbClr val="FF0000"/>
                </a:solidFill>
              </a:rPr>
              <a:t>плаття</a:t>
            </a:r>
            <a:r>
              <a:rPr lang="ru-RU" sz="2800" b="1" dirty="0">
                <a:solidFill>
                  <a:srgbClr val="FF0000"/>
                </a:solidFill>
              </a:rPr>
              <a:t> й диван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Допоможіть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їй </a:t>
            </a:r>
            <a:r>
              <a:rPr lang="ru-RU" sz="2800" b="1" dirty="0" err="1">
                <a:solidFill>
                  <a:srgbClr val="7030A0"/>
                </a:solidFill>
              </a:rPr>
              <a:t>визначити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вартість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запланованої</a:t>
            </a:r>
            <a:r>
              <a:rPr lang="ru-RU" sz="2800" b="1" dirty="0">
                <a:solidFill>
                  <a:srgbClr val="7030A0"/>
                </a:solidFill>
              </a:rPr>
              <a:t> покупки.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43991" y="5013970"/>
            <a:ext cx="33123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237 + 183 + 107 =</a:t>
            </a:r>
            <a:endParaRPr lang="ru-RU" sz="3200" b="1" u="sng" dirty="0" smtClean="0"/>
          </a:p>
        </p:txBody>
      </p:sp>
      <p:sp>
        <p:nvSpPr>
          <p:cNvPr id="29" name="Прямоугольник 28"/>
          <p:cNvSpPr/>
          <p:nvPr/>
        </p:nvSpPr>
        <p:spPr>
          <a:xfrm>
            <a:off x="9424429" y="2808785"/>
            <a:ext cx="185952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237</a:t>
            </a:r>
          </a:p>
          <a:p>
            <a:r>
              <a:rPr lang="ru-RU" sz="3200" b="1" dirty="0" smtClean="0"/>
              <a:t>   183</a:t>
            </a:r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107</a:t>
            </a:r>
            <a:endParaRPr lang="ru-RU" sz="3200" b="1" u="sng" dirty="0" smtClean="0"/>
          </a:p>
          <a:p>
            <a:pPr algn="ctr"/>
            <a:endParaRPr lang="ru-RU" sz="3200" b="1" u="sng" dirty="0" smtClean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392786" y="3500763"/>
            <a:ext cx="420932" cy="276565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0162051" y="4147271"/>
            <a:ext cx="32135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925712" y="4147271"/>
            <a:ext cx="3260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665873" y="4158660"/>
            <a:ext cx="42284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960433" y="2457686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322727" y="4158660"/>
            <a:ext cx="96122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(грн)</a:t>
            </a:r>
            <a:endParaRPr lang="ru-RU" sz="28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763596" y="5013970"/>
            <a:ext cx="17994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527 (</a:t>
            </a:r>
            <a:r>
              <a:rPr lang="ru-RU" sz="3200" b="1" dirty="0" err="1" smtClean="0"/>
              <a:t>грн</a:t>
            </a:r>
            <a:r>
              <a:rPr lang="ru-RU" sz="3200" b="1" dirty="0" smtClean="0"/>
              <a:t>)</a:t>
            </a:r>
            <a:endParaRPr lang="ru-RU" sz="3200" b="1" u="sng" dirty="0" smtClean="0"/>
          </a:p>
        </p:txBody>
      </p:sp>
      <p:pic>
        <p:nvPicPr>
          <p:cNvPr id="2050" name="Picture 2" descr="D:\3 клас\03 МАТЕМ\1 Листопад\6 Письм додавання і віднімання в межах 1000\2026-02-04_2122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3" y="2321597"/>
            <a:ext cx="8362792" cy="269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9725947" y="2457686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59326" y="5714332"/>
            <a:ext cx="22367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Відповідь</a:t>
            </a:r>
            <a:r>
              <a:rPr lang="ru-RU" sz="3200" b="1" dirty="0" smtClean="0"/>
              <a:t>:</a:t>
            </a:r>
            <a:endParaRPr lang="ru-RU" sz="3200" b="1" u="sng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3693583" y="5717685"/>
            <a:ext cx="72949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вартість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запланованої</a:t>
            </a:r>
            <a:r>
              <a:rPr lang="ru-RU" sz="3200" b="1" dirty="0">
                <a:solidFill>
                  <a:schemeClr val="bg1"/>
                </a:solidFill>
              </a:rPr>
              <a:t> покупки </a:t>
            </a:r>
            <a:r>
              <a:rPr lang="ru-RU" sz="3200" b="1" dirty="0" smtClean="0">
                <a:solidFill>
                  <a:schemeClr val="bg1"/>
                </a:solidFill>
              </a:rPr>
              <a:t>527 грн.</a:t>
            </a:r>
            <a:endParaRPr lang="ru-RU" sz="3200" b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87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  <p:bldP spid="33" grpId="0"/>
      <p:bldP spid="39" grpId="0"/>
      <p:bldP spid="40" grpId="0"/>
      <p:bldP spid="42" grpId="0"/>
      <p:bldP spid="46" grpId="0" animBg="1"/>
      <p:bldP spid="47" grpId="0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3 клас\03 МАТЕМ\1 Листопад\6 Письм додавання і віднімання в межах 1000\2026-02-04_212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9" y="2602164"/>
            <a:ext cx="6674425" cy="38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825676" y="312811"/>
            <a:ext cx="10570639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Пригадайте, як знайти периметр фігури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7455" y="999076"/>
            <a:ext cx="1051219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У </a:t>
            </a:r>
            <a:r>
              <a:rPr lang="ru-RU" sz="2400" b="1" dirty="0" err="1">
                <a:solidFill>
                  <a:srgbClr val="7030A0"/>
                </a:solidFill>
              </a:rPr>
              <a:t>садівника</a:t>
            </a:r>
            <a:r>
              <a:rPr lang="ru-RU" sz="2400" b="1" dirty="0">
                <a:solidFill>
                  <a:srgbClr val="7030A0"/>
                </a:solidFill>
              </a:rPr>
              <a:t> є 12 м декоративного бордюру для </a:t>
            </a:r>
            <a:r>
              <a:rPr lang="ru-RU" sz="2400" b="1" dirty="0" err="1">
                <a:solidFill>
                  <a:srgbClr val="7030A0"/>
                </a:solidFill>
              </a:rPr>
              <a:t>обгородження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клумби</a:t>
            </a:r>
            <a:r>
              <a:rPr lang="ru-RU" sz="2400" b="1" dirty="0">
                <a:solidFill>
                  <a:srgbClr val="7030A0"/>
                </a:solidFill>
              </a:rPr>
              <a:t>. Форму й </a:t>
            </a:r>
            <a:r>
              <a:rPr lang="ru-RU" sz="2400" b="1" dirty="0" err="1">
                <a:solidFill>
                  <a:srgbClr val="7030A0"/>
                </a:solidFill>
              </a:rPr>
              <a:t>розмір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клумби</a:t>
            </a:r>
            <a:r>
              <a:rPr lang="ru-RU" sz="2400" b="1" dirty="0">
                <a:solidFill>
                  <a:srgbClr val="7030A0"/>
                </a:solidFill>
              </a:rPr>
              <a:t> він має </a:t>
            </a:r>
            <a:r>
              <a:rPr lang="ru-RU" sz="2400" b="1" dirty="0" err="1">
                <a:solidFill>
                  <a:srgbClr val="7030A0"/>
                </a:solidFill>
              </a:rPr>
              <a:t>вибрати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із </a:t>
            </a:r>
            <a:r>
              <a:rPr lang="ru-RU" sz="2400" b="1" dirty="0" err="1" smtClean="0">
                <a:solidFill>
                  <a:srgbClr val="7030A0"/>
                </a:solidFill>
              </a:rPr>
              <a:t>запропонованих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варіантів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 err="1">
                <a:solidFill>
                  <a:srgbClr val="7030A0"/>
                </a:solidFill>
              </a:rPr>
              <a:t>Допоможіть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садівникові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впоратись</a:t>
            </a:r>
            <a:r>
              <a:rPr lang="ru-RU" sz="2400" b="1" dirty="0">
                <a:solidFill>
                  <a:srgbClr val="7030A0"/>
                </a:solidFill>
              </a:rPr>
              <a:t> із </a:t>
            </a:r>
            <a:r>
              <a:rPr lang="ru-RU" sz="2400" b="1" dirty="0" err="1" smtClean="0">
                <a:solidFill>
                  <a:srgbClr val="7030A0"/>
                </a:solidFill>
              </a:rPr>
              <a:t>завданням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Визначте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номери</a:t>
            </a:r>
            <a:r>
              <a:rPr lang="ru-RU" sz="2400" b="1" dirty="0">
                <a:solidFill>
                  <a:srgbClr val="7030A0"/>
                </a:solidFill>
              </a:rPr>
              <a:t> клумб, на які йому </a:t>
            </a:r>
            <a:r>
              <a:rPr lang="ru-RU" sz="2400" b="1" dirty="0" err="1" smtClean="0">
                <a:solidFill>
                  <a:srgbClr val="7030A0"/>
                </a:solidFill>
              </a:rPr>
              <a:t>вистачить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</a:rPr>
              <a:t>бордюру.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934426" y="2615812"/>
            <a:ext cx="339960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ctr">
              <a:buFont typeface="+mj-lt"/>
              <a:buAutoNum type="arabicParenR"/>
            </a:pPr>
            <a:r>
              <a:rPr lang="ru-RU" sz="3200" b="1" dirty="0" smtClean="0"/>
              <a:t>3 + 3 + 3 = 9 (м)</a:t>
            </a:r>
          </a:p>
          <a:p>
            <a:pPr algn="ctr"/>
            <a:r>
              <a:rPr lang="uk-UA" sz="3200" b="1" dirty="0" smtClean="0"/>
              <a:t>9 &lt; 12</a:t>
            </a:r>
            <a:endParaRPr lang="ru-RU" sz="3200" b="1" dirty="0" smtClean="0"/>
          </a:p>
        </p:txBody>
      </p:sp>
      <p:sp>
        <p:nvSpPr>
          <p:cNvPr id="29" name="Прямоугольник 28"/>
          <p:cNvSpPr/>
          <p:nvPr/>
        </p:nvSpPr>
        <p:spPr>
          <a:xfrm>
            <a:off x="7934426" y="3985306"/>
            <a:ext cx="308846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3)  2 ∙ 4 = 8 (м)</a:t>
            </a:r>
          </a:p>
          <a:p>
            <a:pPr algn="ctr"/>
            <a:r>
              <a:rPr lang="uk-UA" sz="3200" b="1" dirty="0" smtClean="0"/>
              <a:t>8 &lt; 12</a:t>
            </a:r>
            <a:endParaRPr lang="ru-RU" sz="3200" b="1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7924549" y="5265629"/>
            <a:ext cx="350808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4) 5+4+1+1= 11 (м)</a:t>
            </a:r>
          </a:p>
          <a:p>
            <a:pPr algn="ctr"/>
            <a:r>
              <a:rPr lang="uk-UA" sz="3200" b="1" dirty="0" smtClean="0"/>
              <a:t>11 &lt; 12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64045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10534</TotalTime>
  <Words>390</Words>
  <Application>Microsoft Office PowerPoint</Application>
  <PresentationFormat>Произвольный</PresentationFormat>
  <Paragraphs>111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929</cp:revision>
  <dcterms:created xsi:type="dcterms:W3CDTF">2025-08-27T14:01:18Z</dcterms:created>
  <dcterms:modified xsi:type="dcterms:W3CDTF">2026-02-06T09:34:31Z</dcterms:modified>
</cp:coreProperties>
</file>