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96" r:id="rId4"/>
    <p:sldId id="286" r:id="rId5"/>
    <p:sldId id="828" r:id="rId6"/>
    <p:sldId id="908" r:id="rId7"/>
    <p:sldId id="906" r:id="rId8"/>
    <p:sldId id="907" r:id="rId9"/>
    <p:sldId id="901" r:id="rId10"/>
    <p:sldId id="905" r:id="rId11"/>
    <p:sldId id="903" r:id="rId12"/>
    <p:sldId id="889" r:id="rId13"/>
    <p:sldId id="313" r:id="rId14"/>
    <p:sldId id="895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Письмове додавання трицифрових чисел виду </a:t>
          </a:r>
          <a:r>
            <a:rPr lang="uk-UA" sz="3200" i="1" dirty="0" smtClean="0"/>
            <a:t>268 + 295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Дії з </a:t>
          </a:r>
          <a:r>
            <a:rPr lang="uk-UA" sz="3200" dirty="0" err="1" smtClean="0"/>
            <a:t>іменовани</a:t>
          </a:r>
          <a:r>
            <a:rPr lang="uk-UA" sz="3200" dirty="0" smtClean="0"/>
            <a:t>-ми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Визначення часу за годинни­ком.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930" custLinFactX="271265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3422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7334" custLinFactX="133618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7157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798137" y="857599"/>
          <a:ext cx="4273486" cy="255828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Визначення часу за годинни­ком.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655736" y="854697"/>
        <a:ext cx="255828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060618" y="854327"/>
          <a:ext cx="4273486" cy="256483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Дії з </a:t>
          </a:r>
          <a:r>
            <a:rPr lang="uk-UA" sz="3200" kern="1200" dirty="0" err="1" smtClean="0"/>
            <a:t>іменовани</a:t>
          </a:r>
          <a:r>
            <a:rPr lang="uk-UA" sz="3200" kern="1200" dirty="0" smtClean="0"/>
            <a:t>-ми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14946" y="854696"/>
        <a:ext cx="256483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62680" y="911447"/>
          <a:ext cx="4273486" cy="245059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74128" y="854696"/>
        <a:ext cx="245059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20697" y="720697"/>
          <a:ext cx="4273486" cy="283209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Письмове додавання трицифрових чисел виду </a:t>
          </a:r>
          <a:r>
            <a:rPr lang="uk-UA" sz="3200" i="1" kern="1200" dirty="0" smtClean="0"/>
            <a:t>268 + 295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83209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додавання трицифрових чисел виду </a:t>
            </a:r>
            <a:r>
              <a:rPr lang="uk-UA" sz="4000" b="1" i="1" dirty="0">
                <a:solidFill>
                  <a:srgbClr val="7030A0"/>
                </a:solidFill>
              </a:rPr>
              <a:t>268 + </a:t>
            </a:r>
            <a:r>
              <a:rPr lang="uk-UA" sz="4000" b="1" i="1" dirty="0" smtClean="0">
                <a:solidFill>
                  <a:srgbClr val="7030A0"/>
                </a:solidFill>
              </a:rPr>
              <a:t>295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979463" y="1215046"/>
            <a:ext cx="687392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 год 15 </a:t>
            </a:r>
            <a:r>
              <a:rPr lang="ru-RU" sz="3200" b="1" dirty="0" err="1"/>
              <a:t>хв</a:t>
            </a:r>
            <a:r>
              <a:rPr lang="ru-RU" sz="3200" b="1" dirty="0"/>
              <a:t> + 25 </a:t>
            </a:r>
            <a:r>
              <a:rPr lang="ru-RU" sz="3200" b="1" dirty="0" err="1"/>
              <a:t>хв</a:t>
            </a:r>
            <a:r>
              <a:rPr lang="ru-RU" sz="3200" b="1" dirty="0"/>
              <a:t> </a:t>
            </a:r>
            <a:r>
              <a:rPr lang="ru-RU" sz="3200" b="1" dirty="0" smtClean="0"/>
              <a:t>=          </a:t>
            </a:r>
          </a:p>
          <a:p>
            <a:r>
              <a:rPr lang="ru-RU" sz="3200" b="1" dirty="0" smtClean="0"/>
              <a:t>1 </a:t>
            </a:r>
            <a:r>
              <a:rPr lang="ru-RU" sz="3200" b="1" dirty="0"/>
              <a:t>год 32 </a:t>
            </a:r>
            <a:r>
              <a:rPr lang="ru-RU" sz="3200" b="1" dirty="0" err="1"/>
              <a:t>хв</a:t>
            </a:r>
            <a:r>
              <a:rPr lang="ru-RU" sz="3200" b="1" dirty="0"/>
              <a:t> + 20 </a:t>
            </a:r>
            <a:r>
              <a:rPr lang="ru-RU" sz="3200" b="1" dirty="0" err="1"/>
              <a:t>хв</a:t>
            </a:r>
            <a:r>
              <a:rPr lang="ru-RU" sz="3200" b="1" dirty="0"/>
              <a:t>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2 </a:t>
            </a:r>
            <a:r>
              <a:rPr lang="ru-RU" sz="3200" b="1" dirty="0"/>
              <a:t>год 30 </a:t>
            </a:r>
            <a:r>
              <a:rPr lang="ru-RU" sz="3200" b="1" dirty="0" err="1"/>
              <a:t>хв</a:t>
            </a:r>
            <a:r>
              <a:rPr lang="ru-RU" sz="3200" b="1" dirty="0"/>
              <a:t> + 15 </a:t>
            </a:r>
            <a:r>
              <a:rPr lang="ru-RU" sz="3200" b="1" dirty="0" err="1"/>
              <a:t>хв</a:t>
            </a:r>
            <a:r>
              <a:rPr lang="ru-RU" sz="3200" b="1" dirty="0"/>
              <a:t> </a:t>
            </a:r>
            <a:r>
              <a:rPr lang="ru-RU" sz="3200" b="1" dirty="0" smtClean="0"/>
              <a:t>=          </a:t>
            </a:r>
          </a:p>
          <a:p>
            <a:r>
              <a:rPr lang="ru-RU" sz="3200" b="1" dirty="0" smtClean="0"/>
              <a:t>5 </a:t>
            </a:r>
            <a:r>
              <a:rPr lang="ru-RU" sz="3200" b="1" dirty="0"/>
              <a:t>год 14 </a:t>
            </a:r>
            <a:r>
              <a:rPr lang="ru-RU" sz="3200" b="1" dirty="0" err="1"/>
              <a:t>хв</a:t>
            </a:r>
            <a:r>
              <a:rPr lang="ru-RU" sz="3200" b="1" dirty="0"/>
              <a:t> + 1 год 20 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=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388854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дії з іменованими 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№198-199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664593" y="1070562"/>
            <a:ext cx="2263902" cy="2206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59203" y="1215046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50446" y="1197546"/>
            <a:ext cx="107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 год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81026" y="1677881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52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72269" y="1660381"/>
            <a:ext cx="107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 год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50449" y="2151150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45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41692" y="2133650"/>
            <a:ext cx="107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год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25186" y="269237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34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16429" y="2674874"/>
            <a:ext cx="107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год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pic>
        <p:nvPicPr>
          <p:cNvPr id="2051" name="Picture 3" descr="D:\3 клас\03 МАТЕМ\1 Листопад\6 Письм додавання і віднімання в межах 1000\2026-02-06_1621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84" y="3357786"/>
            <a:ext cx="6904888" cy="19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3993" y="3357786"/>
            <a:ext cx="3049217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7030A0"/>
                </a:solidFill>
              </a:rPr>
              <a:t>Котру</a:t>
            </a:r>
            <a:r>
              <a:rPr lang="ru-RU" sz="2400" b="1" dirty="0">
                <a:solidFill>
                  <a:srgbClr val="7030A0"/>
                </a:solidFill>
              </a:rPr>
              <a:t> годину показує </a:t>
            </a:r>
            <a:r>
              <a:rPr lang="ru-RU" sz="2400" b="1" dirty="0" err="1">
                <a:solidFill>
                  <a:srgbClr val="7030A0"/>
                </a:solidFill>
              </a:rPr>
              <a:t>кожний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err="1">
                <a:solidFill>
                  <a:srgbClr val="7030A0"/>
                </a:solidFill>
              </a:rPr>
              <a:t>Котру</a:t>
            </a:r>
            <a:r>
              <a:rPr lang="ru-RU" sz="2400" b="1" dirty="0">
                <a:solidFill>
                  <a:srgbClr val="7030A0"/>
                </a:solidFill>
              </a:rPr>
              <a:t> годину </a:t>
            </a:r>
            <a:r>
              <a:rPr lang="ru-RU" sz="2400" b="1" dirty="0" err="1">
                <a:solidFill>
                  <a:srgbClr val="7030A0"/>
                </a:solidFill>
              </a:rPr>
              <a:t>покаже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кожний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годинник</a:t>
            </a:r>
            <a:r>
              <a:rPr lang="ru-RU" sz="2400" b="1" dirty="0">
                <a:solidFill>
                  <a:srgbClr val="7030A0"/>
                </a:solidFill>
              </a:rPr>
              <a:t> через 20 </a:t>
            </a:r>
            <a:r>
              <a:rPr lang="ru-RU" sz="2400" b="1" dirty="0" err="1">
                <a:solidFill>
                  <a:srgbClr val="7030A0"/>
                </a:solidFill>
              </a:rPr>
              <a:t>хв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173584" y="5859596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11год 55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73584" y="5296440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11год 35хв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96477" y="5898843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 год 00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96477" y="5335687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 год 40хв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848611" y="5900530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 год 05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848611" y="5337374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 год 45хв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57" grpId="0"/>
      <p:bldP spid="60" grpId="0"/>
      <p:bldP spid="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 smtClean="0"/>
              <a:t>вивіски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237" y="1193568"/>
            <a:ext cx="911522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період часу, у який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відкриті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всі три </a:t>
            </a:r>
            <a:r>
              <a:rPr lang="ru-RU" sz="2800" b="1" dirty="0" err="1">
                <a:solidFill>
                  <a:srgbClr val="7030A0"/>
                </a:solidFill>
              </a:rPr>
              <a:t>заклади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годин </a:t>
            </a:r>
            <a:r>
              <a:rPr lang="ru-RU" sz="2800" b="1" dirty="0" err="1">
                <a:solidFill>
                  <a:srgbClr val="7030A0"/>
                </a:solidFill>
              </a:rPr>
              <a:t>триває</a:t>
            </a:r>
            <a:r>
              <a:rPr lang="ru-RU" sz="2800" b="1" dirty="0">
                <a:solidFill>
                  <a:srgbClr val="7030A0"/>
                </a:solidFill>
              </a:rPr>
              <a:t> цей період?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79590" y="5293291"/>
            <a:ext cx="1981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З 11 год</a:t>
            </a:r>
            <a:endParaRPr lang="ru-RU" sz="3200" b="1" dirty="0" smtClean="0"/>
          </a:p>
        </p:txBody>
      </p:sp>
      <p:pic>
        <p:nvPicPr>
          <p:cNvPr id="5122" name="Picture 2" descr="D:\3 клас\03 МАТЕМ\1 Листопад\6 Письм додавання і віднімання в межах 1000\2026-02-06_1629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6" y="2183698"/>
            <a:ext cx="9424009" cy="30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592269" y="5293291"/>
            <a:ext cx="1981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до 18 год </a:t>
            </a:r>
            <a:endParaRPr lang="ru-RU" sz="3200" b="1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5981927" y="5249472"/>
            <a:ext cx="30864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18год – 11год =             </a:t>
            </a:r>
            <a:endParaRPr lang="ru-RU" sz="3200" b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9068422" y="5249472"/>
            <a:ext cx="12720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7 год           </a:t>
            </a:r>
            <a:endParaRPr lang="ru-RU" sz="3200" b="1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80139" y="5886446"/>
            <a:ext cx="7427665" cy="73823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</a:rPr>
              <a:t>Як знайти, </a:t>
            </a:r>
            <a:r>
              <a:rPr lang="ru-RU" sz="32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3200" b="1" dirty="0" smtClean="0">
                <a:solidFill>
                  <a:srgbClr val="7030A0"/>
                </a:solidFill>
              </a:rPr>
              <a:t> часу </a:t>
            </a:r>
            <a:r>
              <a:rPr lang="ru-RU" sz="3200" b="1" dirty="0" err="1" smtClean="0">
                <a:solidFill>
                  <a:srgbClr val="7030A0"/>
                </a:solidFill>
              </a:rPr>
              <a:t>триває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подія</a:t>
            </a:r>
            <a:r>
              <a:rPr lang="ru-RU" sz="3200" b="1" dirty="0" smtClean="0">
                <a:solidFill>
                  <a:srgbClr val="7030A0"/>
                </a:solidFill>
              </a:rPr>
              <a:t>?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6 Письм додавання і віднімання в межах 1000\2026-02-06_133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3" y="1481056"/>
            <a:ext cx="106931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98" y="4005858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752112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знайти,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часу </a:t>
            </a:r>
            <a:r>
              <a:rPr lang="ru-RU" sz="3200" b="1" dirty="0" err="1" smtClean="0">
                <a:solidFill>
                  <a:schemeClr val="bg1"/>
                </a:solidFill>
              </a:rPr>
              <a:t>триває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подія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3213771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55927" y="3213770"/>
            <a:ext cx="5832646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знайти час початку (кінця) події?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4941962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55928" y="492379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625314"/>
            <a:ext cx="21700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1658" y="4625313"/>
            <a:ext cx="1918039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4078" y="4625314"/>
            <a:ext cx="224757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Відчуваю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задоволення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6" y="208445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6" y="2092473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8" y="2084457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09247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7" y="246036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2468380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2460364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8379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42" y="4149874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6 Письм додавання і віднімання в межах 1000\2026-02-04_213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" y="1413570"/>
            <a:ext cx="11219887" cy="18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4930157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«</a:t>
            </a:r>
            <a:r>
              <a:rPr lang="ru-RU" sz="4000" b="1" dirty="0" err="1" smtClean="0"/>
              <a:t>Відновіть</a:t>
            </a:r>
            <a:r>
              <a:rPr lang="ru-RU" sz="4000" b="1" dirty="0" smtClean="0"/>
              <a:t>» </a:t>
            </a:r>
            <a:r>
              <a:rPr lang="ru-RU" sz="4000" b="1" dirty="0" err="1" smtClean="0"/>
              <a:t>рівності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2905" y="-706933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26893" y="2778912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5252" y="3468640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sp>
        <p:nvSpPr>
          <p:cNvPr id="1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5050" y="3486914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5522" y="3444454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86074" y="3493908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81047" y="276447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39301" y="2739642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93319" y="2891571"/>
            <a:ext cx="312405" cy="29164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3556722" y="2700373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74591" y="3606714"/>
            <a:ext cx="312405" cy="29164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3905457" y="3431535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86124" y="2792767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34281" y="3500769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40278" y="2778334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98532" y="2753497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52550" y="2905426"/>
            <a:ext cx="312405" cy="291645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6109321" y="2713646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33822" y="3620569"/>
            <a:ext cx="312405" cy="291645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8073" y="3513762"/>
            <a:ext cx="454720" cy="567792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6106408" y="3448085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831552" y="270037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52744" y="3448085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61093" y="3479628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30115" y="3496159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47942" y="1346150"/>
            <a:ext cx="454720" cy="567792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1740654" y="2772876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37633" y="3487600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5487" y="1197546"/>
            <a:ext cx="96573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Довжина</a:t>
            </a:r>
            <a:r>
              <a:rPr lang="ru-RU" sz="3200" dirty="0"/>
              <a:t> </a:t>
            </a:r>
            <a:r>
              <a:rPr lang="ru-RU" sz="3200" dirty="0" err="1"/>
              <a:t>однієї</a:t>
            </a:r>
            <a:r>
              <a:rPr lang="ru-RU" sz="3200" dirty="0"/>
              <a:t> </a:t>
            </a:r>
            <a:r>
              <a:rPr lang="ru-RU" sz="3200" dirty="0" err="1"/>
              <a:t>мотузки</a:t>
            </a:r>
            <a:r>
              <a:rPr lang="ru-RU" sz="3200" dirty="0"/>
              <a:t> </a:t>
            </a:r>
            <a:r>
              <a:rPr lang="ru-RU" sz="3200" dirty="0" err="1"/>
              <a:t>дорівнює</a:t>
            </a:r>
            <a:r>
              <a:rPr lang="ru-RU" sz="3200" dirty="0"/>
              <a:t> </a:t>
            </a:r>
            <a:r>
              <a:rPr lang="ru-RU" sz="3200" dirty="0" smtClean="0"/>
              <a:t>1м 37см</a:t>
            </a:r>
            <a:r>
              <a:rPr lang="ru-RU" sz="3200" dirty="0"/>
              <a:t>, а іншої — </a:t>
            </a:r>
            <a:r>
              <a:rPr lang="ru-RU" sz="3200" dirty="0" smtClean="0"/>
              <a:t>158см</a:t>
            </a:r>
            <a:r>
              <a:rPr lang="ru-RU" sz="3200" dirty="0"/>
              <a:t>. 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довжини</a:t>
            </a:r>
            <a:r>
              <a:rPr lang="ru-RU" sz="3200" dirty="0"/>
              <a:t> </a:t>
            </a:r>
            <a:r>
              <a:rPr lang="ru-RU" sz="3200" dirty="0" err="1"/>
              <a:t>вийде</a:t>
            </a:r>
            <a:r>
              <a:rPr lang="ru-RU" sz="3200" dirty="0"/>
              <a:t> </a:t>
            </a:r>
            <a:r>
              <a:rPr lang="ru-RU" sz="3200" dirty="0" err="1"/>
              <a:t>мотузка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ці </a:t>
            </a:r>
            <a:r>
              <a:rPr lang="ru-RU" sz="3200" dirty="0" err="1"/>
              <a:t>дві</a:t>
            </a:r>
            <a:r>
              <a:rPr lang="ru-RU" sz="3200" dirty="0"/>
              <a:t> </a:t>
            </a:r>
            <a:r>
              <a:rPr lang="ru-RU" sz="3200" dirty="0" err="1"/>
              <a:t>мотузки</a:t>
            </a:r>
            <a:r>
              <a:rPr lang="ru-RU" sz="3200" dirty="0"/>
              <a:t> </a:t>
            </a:r>
            <a:r>
              <a:rPr lang="ru-RU" sz="3200" dirty="0" err="1"/>
              <a:t>зв’язати</a:t>
            </a:r>
            <a:r>
              <a:rPr lang="ru-RU" sz="3200" dirty="0"/>
              <a:t> і на </a:t>
            </a:r>
            <a:r>
              <a:rPr lang="ru-RU" sz="3200" dirty="0" err="1"/>
              <a:t>вузол</a:t>
            </a:r>
            <a:r>
              <a:rPr lang="ru-RU" sz="3200" dirty="0"/>
              <a:t> треба 5 см?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465246"/>
            <a:ext cx="9649072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задачу 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4033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07455" y="2925738"/>
            <a:ext cx="2146898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1м 37см =</a:t>
            </a:r>
            <a:endParaRPr lang="ru-RU" sz="3200" b="1" dirty="0"/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06687" y="2925738"/>
            <a:ext cx="1355589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137см</a:t>
            </a:r>
            <a:endParaRPr lang="ru-RU" sz="3200" b="1" dirty="0"/>
          </a:p>
        </p:txBody>
      </p:sp>
      <p:pic>
        <p:nvPicPr>
          <p:cNvPr id="2050" name="Picture 2" descr="D:\3 клас\03 МАТЕМ\1 Листопад\6 Письм додавання і віднімання в межах 1000\2026-02-06_1338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07" y="2844077"/>
            <a:ext cx="5392435" cy="13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7528" y="3619112"/>
            <a:ext cx="2836953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137 + 158 – 5 =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209367" y="4500614"/>
            <a:ext cx="1793119" cy="15214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1)   137</a:t>
            </a:r>
          </a:p>
          <a:p>
            <a:r>
              <a:rPr lang="uk-UA" sz="3200" b="1" dirty="0" smtClean="0"/>
              <a:t>      </a:t>
            </a:r>
            <a:r>
              <a:rPr lang="uk-UA" sz="3200" b="1" u="sng" dirty="0" smtClean="0"/>
              <a:t>158</a:t>
            </a:r>
          </a:p>
          <a:p>
            <a:endParaRPr lang="uk-UA" sz="3200" b="1" dirty="0" smtClean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23028" y="4871037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71320" y="536425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31591" y="4206492"/>
            <a:ext cx="387968" cy="48444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030664" y="536425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88846" y="536529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04913" y="4513090"/>
            <a:ext cx="2192115" cy="646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2) 295 – </a:t>
            </a:r>
            <a:r>
              <a:rPr lang="uk-UA" sz="3200" b="1" dirty="0" smtClean="0"/>
              <a:t>5 =</a:t>
            </a:r>
            <a:r>
              <a:rPr lang="uk-UA" sz="3200" b="1" u="sng" dirty="0" smtClean="0"/>
              <a:t> </a:t>
            </a:r>
            <a:endParaRPr lang="uk-UA" sz="3200" b="1" u="sng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5664746" y="3654822"/>
            <a:ext cx="18631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2м 90см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97028" y="4544196"/>
            <a:ext cx="8098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290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84481" y="3640633"/>
            <a:ext cx="1871858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290(см</a:t>
            </a:r>
            <a:r>
              <a:rPr lang="ru-RU" sz="3200" b="1" dirty="0" smtClean="0"/>
              <a:t>)=</a:t>
            </a:r>
            <a:endParaRPr lang="ru-RU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70731" y="5441209"/>
            <a:ext cx="50417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2м 90см </a:t>
            </a:r>
            <a:r>
              <a:rPr lang="ru-RU" sz="3200" b="1" dirty="0" err="1" smtClean="0">
                <a:solidFill>
                  <a:schemeClr val="bg1"/>
                </a:solidFill>
              </a:rPr>
              <a:t>довжина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мотузки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34480" y="5431323"/>
            <a:ext cx="2236252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3273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3" grpId="0" animBg="1"/>
      <p:bldP spid="39" grpId="0" animBg="1"/>
      <p:bldP spid="40" grpId="0" animBg="1"/>
      <p:bldP spid="44" grpId="0"/>
      <p:bldP spid="45" grpId="0"/>
      <p:bldP spid="46" grpId="0" animBg="1"/>
      <p:bldP spid="48" grpId="0" animBg="1"/>
      <p:bldP spid="49" grpId="0" animBg="1"/>
      <p:bldP spid="51" grpId="0" animBg="1"/>
      <p:bldP spid="38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675" y="1197545"/>
            <a:ext cx="1068033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/>
              <a:t>Група</a:t>
            </a:r>
            <a:r>
              <a:rPr lang="ru-RU" sz="2800" dirty="0"/>
              <a:t> </a:t>
            </a:r>
            <a:r>
              <a:rPr lang="ru-RU" sz="2800" dirty="0" err="1"/>
              <a:t>велосипедистів</a:t>
            </a:r>
            <a:r>
              <a:rPr lang="ru-RU" sz="2800" dirty="0"/>
              <a:t> </a:t>
            </a:r>
            <a:r>
              <a:rPr lang="ru-RU" sz="2800" dirty="0" err="1"/>
              <a:t>запланувала</a:t>
            </a:r>
            <a:r>
              <a:rPr lang="ru-RU" sz="2800" dirty="0"/>
              <a:t> навесні </a:t>
            </a:r>
            <a:r>
              <a:rPr lang="ru-RU" sz="2800" dirty="0" err="1" smtClean="0"/>
              <a:t>здійснити</a:t>
            </a:r>
            <a:r>
              <a:rPr lang="ru-RU" sz="2800" dirty="0" smtClean="0"/>
              <a:t> </a:t>
            </a:r>
            <a:r>
              <a:rPr lang="ru-RU" sz="2800" dirty="0" err="1"/>
              <a:t>подорож</a:t>
            </a:r>
            <a:r>
              <a:rPr lang="ru-RU" sz="2800" dirty="0"/>
              <a:t> на велосипедах </a:t>
            </a:r>
            <a:r>
              <a:rPr lang="ru-RU" sz="2800" dirty="0" err="1"/>
              <a:t>Київською</a:t>
            </a:r>
            <a:r>
              <a:rPr lang="ru-RU" sz="2800" dirty="0"/>
              <a:t> </a:t>
            </a:r>
            <a:r>
              <a:rPr lang="ru-RU" sz="2800" dirty="0" err="1" smtClean="0"/>
              <a:t>областю</a:t>
            </a:r>
            <a:r>
              <a:rPr lang="ru-RU" sz="2800" dirty="0"/>
              <a:t>. Вони </a:t>
            </a:r>
            <a:r>
              <a:rPr lang="ru-RU" sz="2800" dirty="0" err="1"/>
              <a:t>вирішили</a:t>
            </a:r>
            <a:r>
              <a:rPr lang="ru-RU" sz="2800" dirty="0"/>
              <a:t> </a:t>
            </a:r>
            <a:r>
              <a:rPr lang="ru-RU" sz="2800" dirty="0" err="1"/>
              <a:t>стартувати</a:t>
            </a:r>
            <a:r>
              <a:rPr lang="ru-RU" sz="2800" dirty="0"/>
              <a:t> з Василькова, </a:t>
            </a:r>
            <a:r>
              <a:rPr lang="ru-RU" sz="2800" dirty="0" err="1"/>
              <a:t>доїхати</a:t>
            </a:r>
            <a:r>
              <a:rPr lang="ru-RU" sz="2800" dirty="0"/>
              <a:t> до </a:t>
            </a:r>
            <a:r>
              <a:rPr lang="ru-RU" sz="2800" dirty="0" err="1"/>
              <a:t>Білої</a:t>
            </a:r>
            <a:r>
              <a:rPr lang="ru-RU" sz="2800" dirty="0"/>
              <a:t> Церкви, з </a:t>
            </a:r>
            <a:r>
              <a:rPr lang="ru-RU" sz="2800" dirty="0" err="1"/>
              <a:t>Білої</a:t>
            </a:r>
            <a:r>
              <a:rPr lang="ru-RU" sz="2800" dirty="0"/>
              <a:t> Церкви — у </a:t>
            </a:r>
            <a:r>
              <a:rPr lang="ru-RU" sz="2800" dirty="0" err="1" smtClean="0"/>
              <a:t>Фастів</a:t>
            </a:r>
            <a:r>
              <a:rPr lang="ru-RU" sz="2800" dirty="0"/>
              <a:t>, а з Фастова </a:t>
            </a:r>
            <a:r>
              <a:rPr lang="ru-RU" sz="2800" dirty="0" err="1"/>
              <a:t>повернутися</a:t>
            </a:r>
            <a:r>
              <a:rPr lang="ru-RU" sz="2800" dirty="0"/>
              <a:t> назад у </a:t>
            </a:r>
            <a:r>
              <a:rPr lang="ru-RU" sz="2800" dirty="0" err="1"/>
              <a:t>Васильків</a:t>
            </a:r>
            <a:r>
              <a:rPr lang="ru-RU" sz="2800" dirty="0"/>
              <a:t>. </a:t>
            </a:r>
            <a:r>
              <a:rPr lang="ru-RU" sz="2800" dirty="0" smtClean="0"/>
              <a:t>Розгляньте </a:t>
            </a:r>
            <a:r>
              <a:rPr lang="ru-RU" sz="2800" dirty="0"/>
              <a:t>схему маршруту й </a:t>
            </a:r>
            <a:r>
              <a:rPr lang="ru-RU" sz="2800" dirty="0" err="1" smtClean="0"/>
              <a:t>обчисліть</a:t>
            </a:r>
            <a:r>
              <a:rPr lang="ru-RU" sz="2800" dirty="0" smtClean="0"/>
              <a:t>, </a:t>
            </a:r>
            <a:r>
              <a:rPr lang="ru-RU" sz="2800" dirty="0"/>
              <a:t>яку </a:t>
            </a:r>
            <a:r>
              <a:rPr lang="ru-RU" sz="2800" dirty="0" err="1" smtClean="0"/>
              <a:t>відстань</a:t>
            </a:r>
            <a:r>
              <a:rPr lang="ru-RU" sz="2800" dirty="0" smtClean="0"/>
              <a:t> </a:t>
            </a:r>
            <a:r>
              <a:rPr lang="ru-RU" sz="2800" dirty="0" err="1"/>
              <a:t>запланували</a:t>
            </a:r>
            <a:r>
              <a:rPr lang="ru-RU" sz="2800" dirty="0"/>
              <a:t> </a:t>
            </a:r>
            <a:r>
              <a:rPr lang="ru-RU" sz="2800" dirty="0" err="1"/>
              <a:t>проїхати</a:t>
            </a:r>
            <a:r>
              <a:rPr lang="ru-RU" sz="2800" dirty="0"/>
              <a:t> </a:t>
            </a:r>
            <a:r>
              <a:rPr lang="ru-RU" sz="2800" dirty="0" err="1"/>
              <a:t>велосипедисти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465246"/>
            <a:ext cx="9649072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4033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05243" y="3515453"/>
            <a:ext cx="2836953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39 + 41 + 38 =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209367" y="4293890"/>
            <a:ext cx="2428881" cy="20882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  39</a:t>
            </a:r>
          </a:p>
          <a:p>
            <a:r>
              <a:rPr lang="uk-UA" sz="3200" b="1" dirty="0" smtClean="0"/>
              <a:t>     41</a:t>
            </a:r>
          </a:p>
          <a:p>
            <a:r>
              <a:rPr lang="uk-UA" sz="3200" b="1" dirty="0" smtClean="0"/>
              <a:t>  </a:t>
            </a:r>
            <a:r>
              <a:rPr lang="uk-UA" sz="3200" b="1" u="sng" dirty="0" smtClean="0"/>
              <a:t>   38</a:t>
            </a:r>
          </a:p>
          <a:p>
            <a:endParaRPr lang="uk-UA" sz="3200" b="1" dirty="0" smtClean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405797" y="5009317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58583" y="570934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7065" y="4051669"/>
            <a:ext cx="387968" cy="48444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47426" y="570934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215033" y="5695300"/>
            <a:ext cx="1059248" cy="59466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(км)</a:t>
            </a:r>
            <a:endParaRPr lang="ru-RU" sz="3200" b="1" dirty="0"/>
          </a:p>
        </p:txBody>
      </p:sp>
      <p:pic>
        <p:nvPicPr>
          <p:cNvPr id="3074" name="Picture 2" descr="D:\3 клас\03 МАТЕМ\1 Листопад\6 Письм додавання і віднімання в межах 1000\2026-02-06_1434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46" y="3487556"/>
            <a:ext cx="3389833" cy="2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30427" y="3515453"/>
            <a:ext cx="1610019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118(км)</a:t>
            </a:r>
            <a:endParaRPr lang="ru-RU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53753" y="3612262"/>
            <a:ext cx="2775710" cy="26451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Яке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2800" b="1" dirty="0" smtClean="0">
                <a:solidFill>
                  <a:srgbClr val="7030A0"/>
                </a:solidFill>
              </a:rPr>
              <a:t> вам </a:t>
            </a:r>
            <a:r>
              <a:rPr lang="ru-RU" sz="2800" b="1" dirty="0" err="1" smtClean="0">
                <a:solidFill>
                  <a:srgbClr val="7030A0"/>
                </a:solidFill>
              </a:rPr>
              <a:t>зручніше</a:t>
            </a:r>
            <a:r>
              <a:rPr lang="ru-RU" sz="2800" b="1" dirty="0" smtClean="0">
                <a:solidFill>
                  <a:srgbClr val="7030A0"/>
                </a:solidFill>
              </a:rPr>
              <a:t> було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використати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ru-RU" sz="2800" b="1" dirty="0" err="1" smtClean="0">
                <a:solidFill>
                  <a:srgbClr val="7030A0"/>
                </a:solidFill>
              </a:rPr>
              <a:t>усне</a:t>
            </a:r>
            <a:r>
              <a:rPr lang="ru-RU" sz="2800" b="1" dirty="0" smtClean="0">
                <a:solidFill>
                  <a:srgbClr val="7030A0"/>
                </a:solidFill>
              </a:rPr>
              <a:t> чи </a:t>
            </a:r>
            <a:r>
              <a:rPr lang="ru-RU" sz="2800" b="1" dirty="0" err="1" smtClean="0">
                <a:solidFill>
                  <a:srgbClr val="7030A0"/>
                </a:solidFill>
              </a:rPr>
              <a:t>письмове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4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4" grpId="0"/>
      <p:bldP spid="51" grpId="0"/>
      <p:bldP spid="4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3 клас\03 МАТЕМ\1 Листопад\6 Письм додавання і віднімання в межах 1000\2026-02-06_1447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7756"/>
          <a:stretch/>
        </p:blipFill>
        <p:spPr bwMode="auto">
          <a:xfrm>
            <a:off x="892580" y="3969906"/>
            <a:ext cx="78130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465246"/>
            <a:ext cx="9649072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Поясніть</a:t>
            </a:r>
            <a:r>
              <a:rPr lang="ru-RU" sz="4000" b="1" dirty="0" smtClean="0"/>
              <a:t>, </a:t>
            </a:r>
            <a:r>
              <a:rPr lang="ru-RU" sz="4000" b="1" dirty="0"/>
              <a:t>як </a:t>
            </a:r>
            <a:r>
              <a:rPr lang="ru-RU" sz="4000" b="1" dirty="0" err="1"/>
              <a:t>знаходили</a:t>
            </a:r>
            <a:r>
              <a:rPr lang="ru-RU" sz="4000" b="1" dirty="0"/>
              <a:t> </a:t>
            </a:r>
            <a:r>
              <a:rPr lang="ru-RU" sz="4000" b="1" dirty="0" err="1"/>
              <a:t>кожну</a:t>
            </a:r>
            <a:r>
              <a:rPr lang="ru-RU" sz="4000" b="1" dirty="0"/>
              <a:t> суму.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070" y="5728654"/>
            <a:ext cx="195858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Ст.37-38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№194-195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4136" y="3322360"/>
            <a:ext cx="7821448" cy="59466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письмове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додавання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337581" y="4894899"/>
            <a:ext cx="1300667" cy="16288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137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575</a:t>
            </a:r>
          </a:p>
          <a:p>
            <a:endParaRPr lang="uk-UA" sz="3200" b="1" dirty="0" smtClean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95165" y="5341983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49558" y="5802576"/>
            <a:ext cx="3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55575" y="4652678"/>
            <a:ext cx="387968" cy="48444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923679" y="5802577"/>
            <a:ext cx="28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6 Письм додавання і віднімання в межах 1000\2026-02-06_1444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269554"/>
            <a:ext cx="69411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49" y="1390234"/>
            <a:ext cx="2870182" cy="28368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709232" y="4652678"/>
            <a:ext cx="387968" cy="48444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694595" y="5802577"/>
            <a:ext cx="303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381168" y="4914208"/>
            <a:ext cx="1300667" cy="16288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654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269</a:t>
            </a:r>
          </a:p>
          <a:p>
            <a:endParaRPr lang="uk-UA" sz="3200" b="1" dirty="0" smtClean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338752" y="5361292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45" name="Прямоугольник 44"/>
          <p:cNvSpPr/>
          <p:nvPr/>
        </p:nvSpPr>
        <p:spPr>
          <a:xfrm>
            <a:off x="5193145" y="5821885"/>
            <a:ext cx="3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99162" y="4671987"/>
            <a:ext cx="387968" cy="484441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002483" y="5821886"/>
            <a:ext cx="29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52819" y="4671987"/>
            <a:ext cx="387968" cy="48444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4738182" y="582188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69700" y="4914208"/>
            <a:ext cx="1300667" cy="16288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   815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  87</a:t>
            </a:r>
          </a:p>
          <a:p>
            <a:endParaRPr lang="uk-UA" sz="3200" b="1" dirty="0" smtClean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327284" y="5361292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53" name="Прямоугольник 52"/>
          <p:cNvSpPr/>
          <p:nvPr/>
        </p:nvSpPr>
        <p:spPr>
          <a:xfrm>
            <a:off x="7181677" y="5821885"/>
            <a:ext cx="3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87694" y="4671987"/>
            <a:ext cx="387968" cy="484441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987694" y="5847735"/>
            <a:ext cx="29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741351" y="4671987"/>
            <a:ext cx="387968" cy="48444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6726714" y="582188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7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4" grpId="0"/>
      <p:bldP spid="36" grpId="0"/>
      <p:bldP spid="37" grpId="0" animBg="1"/>
      <p:bldP spid="47" grpId="0"/>
      <p:bldP spid="49" grpId="0"/>
      <p:bldP spid="50" grpId="0" animBg="1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549474"/>
            <a:ext cx="10225136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</a:t>
            </a:r>
            <a:r>
              <a:rPr lang="ru-RU" sz="4000" b="1" dirty="0" smtClean="0"/>
              <a:t>значення</a:t>
            </a:r>
            <a:endParaRPr lang="ru-RU" sz="4000" b="1" dirty="0"/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343" y="1323559"/>
            <a:ext cx="72139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Суму </a:t>
            </a:r>
            <a:r>
              <a:rPr lang="ru-RU" sz="2800" dirty="0">
                <a:solidFill>
                  <a:srgbClr val="7030A0"/>
                </a:solidFill>
              </a:rPr>
              <a:t>чисел 486 і 327 </a:t>
            </a:r>
            <a:r>
              <a:rPr lang="ru-RU" sz="2800" dirty="0" err="1">
                <a:solidFill>
                  <a:srgbClr val="7030A0"/>
                </a:solidFill>
              </a:rPr>
              <a:t>зменшити</a:t>
            </a:r>
            <a:r>
              <a:rPr lang="ru-RU" sz="2800" dirty="0">
                <a:solidFill>
                  <a:srgbClr val="7030A0"/>
                </a:solidFill>
              </a:rPr>
              <a:t> на 210. </a:t>
            </a:r>
            <a:endParaRPr lang="uk-UA" sz="2800" dirty="0">
              <a:solidFill>
                <a:srgbClr val="7030A0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До </a:t>
            </a:r>
            <a:r>
              <a:rPr lang="ru-RU" sz="2800" dirty="0" err="1">
                <a:solidFill>
                  <a:srgbClr val="7030A0"/>
                </a:solidFill>
              </a:rPr>
              <a:t>різниці</a:t>
            </a:r>
            <a:r>
              <a:rPr lang="ru-RU" sz="2800" dirty="0">
                <a:solidFill>
                  <a:srgbClr val="7030A0"/>
                </a:solidFill>
              </a:rPr>
              <a:t> чисел 749 і 316 </a:t>
            </a:r>
            <a:r>
              <a:rPr lang="ru-RU" sz="2800" dirty="0" err="1">
                <a:solidFill>
                  <a:srgbClr val="7030A0"/>
                </a:solidFill>
              </a:rPr>
              <a:t>додати</a:t>
            </a:r>
            <a:r>
              <a:rPr lang="ru-RU" sz="2800" dirty="0">
                <a:solidFill>
                  <a:srgbClr val="7030A0"/>
                </a:solidFill>
              </a:rPr>
              <a:t> число 278. </a:t>
            </a:r>
            <a:endParaRPr lang="uk-UA" sz="2800" dirty="0">
              <a:solidFill>
                <a:srgbClr val="7030A0"/>
              </a:solidFill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До </a:t>
            </a:r>
            <a:r>
              <a:rPr lang="ru-RU" sz="2800" dirty="0" err="1">
                <a:solidFill>
                  <a:srgbClr val="7030A0"/>
                </a:solidFill>
              </a:rPr>
              <a:t>суми</a:t>
            </a:r>
            <a:r>
              <a:rPr lang="ru-RU" sz="2800" dirty="0">
                <a:solidFill>
                  <a:srgbClr val="7030A0"/>
                </a:solidFill>
              </a:rPr>
              <a:t> чисел 486 і 266 </a:t>
            </a:r>
            <a:r>
              <a:rPr lang="ru-RU" sz="2800" dirty="0" err="1">
                <a:solidFill>
                  <a:srgbClr val="7030A0"/>
                </a:solidFill>
              </a:rPr>
              <a:t>додати</a:t>
            </a:r>
            <a:r>
              <a:rPr lang="ru-RU" sz="2800" dirty="0">
                <a:solidFill>
                  <a:srgbClr val="7030A0"/>
                </a:solidFill>
              </a:rPr>
              <a:t> їх </a:t>
            </a:r>
            <a:r>
              <a:rPr lang="ru-RU" sz="2800" dirty="0" err="1">
                <a:solidFill>
                  <a:srgbClr val="7030A0"/>
                </a:solidFill>
              </a:rPr>
              <a:t>різницю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5965" y="2808785"/>
            <a:ext cx="3312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486 + 327 – 210 =</a:t>
            </a:r>
            <a:endParaRPr lang="ru-RU" sz="3200" b="1" u="sng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993823" y="3679378"/>
            <a:ext cx="18595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  486</a:t>
            </a:r>
          </a:p>
          <a:p>
            <a:r>
              <a:rPr lang="uk-UA" sz="3200" b="1" dirty="0" smtClean="0"/>
              <a:t>     </a:t>
            </a:r>
            <a:r>
              <a:rPr lang="uk-UA" sz="3200" b="1" u="sng" dirty="0" smtClean="0"/>
              <a:t>  327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10513" y="4094791"/>
            <a:ext cx="420932" cy="27656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052797" y="4581922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833926" y="4581922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85161" y="4581922"/>
            <a:ext cx="397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845582" y="3272277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27971" y="2814804"/>
            <a:ext cx="9062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603</a:t>
            </a:r>
            <a:endParaRPr lang="ru-RU" sz="3200" b="1" u="sng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1632361" y="3307527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78727" y="3679378"/>
            <a:ext cx="18595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_ 813</a:t>
            </a:r>
          </a:p>
          <a:p>
            <a:r>
              <a:rPr lang="uk-UA" sz="3200" b="1" dirty="0" smtClean="0"/>
              <a:t>       </a:t>
            </a:r>
            <a:r>
              <a:rPr lang="uk-UA" sz="3200" b="1" u="sng" dirty="0" smtClean="0"/>
              <a:t> 210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sp>
        <p:nvSpPr>
          <p:cNvPr id="51" name="Прямоугольник 50"/>
          <p:cNvSpPr/>
          <p:nvPr/>
        </p:nvSpPr>
        <p:spPr>
          <a:xfrm>
            <a:off x="4484631" y="4577325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231722" y="4581922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0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30877" y="4581922"/>
            <a:ext cx="397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596087" y="2808784"/>
            <a:ext cx="3312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749 – 316 + 278 =</a:t>
            </a:r>
            <a:endParaRPr lang="ru-RU" sz="3200" b="1" u="sng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6577802" y="3679378"/>
            <a:ext cx="18595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_ 749</a:t>
            </a:r>
          </a:p>
          <a:p>
            <a:r>
              <a:rPr lang="uk-UA" sz="3200" b="1" dirty="0" smtClean="0"/>
              <a:t>       </a:t>
            </a:r>
            <a:r>
              <a:rPr lang="uk-UA" sz="3200" b="1" u="sng" dirty="0" smtClean="0"/>
              <a:t> 316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7783706" y="4577325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ru-RU" sz="32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30797" y="4581922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9952" y="4581922"/>
            <a:ext cx="397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9044359" y="3633827"/>
            <a:ext cx="18595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  433</a:t>
            </a:r>
          </a:p>
          <a:p>
            <a:r>
              <a:rPr lang="uk-UA" sz="3200" b="1" dirty="0" smtClean="0"/>
              <a:t>      </a:t>
            </a:r>
            <a:r>
              <a:rPr lang="uk-UA" sz="3200" b="1" u="sng" dirty="0" smtClean="0"/>
              <a:t> 278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61049" y="4049240"/>
            <a:ext cx="420932" cy="27656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0103333" y="4536371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9884462" y="4536371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635697" y="4536371"/>
            <a:ext cx="397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896118" y="322672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682897" y="326197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917351" y="2814804"/>
            <a:ext cx="986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711</a:t>
            </a:r>
            <a:endParaRPr lang="ru-RU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8998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3" grpId="0"/>
      <p:bldP spid="39" grpId="0"/>
      <p:bldP spid="40" grpId="0"/>
      <p:bldP spid="46" grpId="0" animBg="1"/>
      <p:bldP spid="47" grpId="0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/>
      <p:bldP spid="57" grpId="0"/>
      <p:bldP spid="58" grpId="0"/>
      <p:bldP spid="59" grpId="0" animBg="1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10849</TotalTime>
  <Words>557</Words>
  <Application>Microsoft Office PowerPoint</Application>
  <PresentationFormat>Произвольный</PresentationFormat>
  <Paragraphs>179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948</cp:revision>
  <dcterms:created xsi:type="dcterms:W3CDTF">2025-08-27T14:01:18Z</dcterms:created>
  <dcterms:modified xsi:type="dcterms:W3CDTF">2026-02-09T09:36:23Z</dcterms:modified>
</cp:coreProperties>
</file>