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887" r:id="rId3"/>
    <p:sldId id="896" r:id="rId4"/>
    <p:sldId id="286" r:id="rId5"/>
    <p:sldId id="828" r:id="rId6"/>
    <p:sldId id="908" r:id="rId7"/>
    <p:sldId id="906" r:id="rId8"/>
    <p:sldId id="903" r:id="rId9"/>
    <p:sldId id="905" r:id="rId10"/>
    <p:sldId id="889" r:id="rId11"/>
    <p:sldId id="313" r:id="rId12"/>
    <p:sldId id="895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Визна­чення часу за годинником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рівнянь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Знаходже-ння</a:t>
          </a:r>
          <a:r>
            <a:rPr lang="uk-UA" sz="3200" dirty="0" smtClean="0"/>
            <a:t> розв’язків нерівнос­тей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err="1" smtClean="0"/>
            <a:t>Розв’язува-ння</a:t>
          </a:r>
          <a:r>
            <a:rPr lang="uk-UA" sz="3200" dirty="0" smtClean="0"/>
            <a:t> задач на визначення відстані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51102" custLinFactX="254156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33270" custLinFactX="-13650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38712" custLinFactX="116537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31968" custLinFactX="-409913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475315" y="718735"/>
          <a:ext cx="4273486" cy="2836014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задач на визначення відстані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94051" y="854696"/>
        <a:ext cx="2836014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95270" y="886079"/>
          <a:ext cx="4273486" cy="2501327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Знаходже-ння</a:t>
          </a:r>
          <a:r>
            <a:rPr lang="uk-UA" sz="3200" kern="1200" dirty="0" smtClean="0"/>
            <a:t> розв’язків нерівнос­тей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581349" y="854697"/>
        <a:ext cx="2501327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54197" y="835009"/>
          <a:ext cx="4273486" cy="2603467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Визна­чення часу за годинником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89207" y="854696"/>
        <a:ext cx="2603467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898297" y="898297"/>
          <a:ext cx="4273486" cy="2476890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/>
            <a:t>Розв’язува-ння</a:t>
          </a:r>
          <a:r>
            <a:rPr lang="uk-UA" sz="3200" kern="1200" dirty="0" smtClean="0"/>
            <a:t> рівнянь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76890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0764" y="1197546"/>
            <a:ext cx="9044765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Розв’язування </a:t>
            </a:r>
            <a:r>
              <a:rPr lang="uk-UA" sz="4000" b="1" dirty="0" smtClean="0">
                <a:solidFill>
                  <a:srgbClr val="7030A0"/>
                </a:solidFill>
              </a:rPr>
              <a:t>рівнянь, нерівнос­тей, задач.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7056" y="3387885"/>
            <a:ext cx="3500149" cy="23083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6. </a:t>
            </a:r>
            <a:r>
              <a:rPr lang="uk-UA" sz="2400" b="1" dirty="0" smtClean="0">
                <a:solidFill>
                  <a:srgbClr val="7030A0"/>
                </a:solidFill>
              </a:rPr>
              <a:t>Письмове додавання і віднімання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102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65" y="3357786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4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Ст.40 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60" y="4015325"/>
            <a:ext cx="1690977" cy="23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3 клас\03 МАТЕМ\1 Листопад\6 Письм додавання і віднімання в межах 1000\2026-02-06_183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10" y="1483337"/>
            <a:ext cx="9473509" cy="274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1150188" y="4941962"/>
            <a:ext cx="6454011" cy="360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63439" y="5041992"/>
            <a:ext cx="5037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Ч</a:t>
            </a:r>
            <a:endParaRPr lang="ru-RU" sz="32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3279104" y="5041992"/>
            <a:ext cx="79208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Ж</a:t>
            </a:r>
            <a:endParaRPr lang="ru-RU" sz="32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8135" y="5022874"/>
            <a:ext cx="7200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С</a:t>
            </a:r>
            <a:endParaRPr lang="ru-RU" sz="3200" b="1" dirty="0" smtClean="0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033764" y="4843857"/>
            <a:ext cx="179431" cy="2322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675148" y="4837564"/>
            <a:ext cx="179431" cy="2322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514483" y="4762147"/>
            <a:ext cx="179431" cy="232213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555527" y="4357187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398км</a:t>
            </a:r>
            <a:endParaRPr lang="ru-RU" sz="3200" b="1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4219824" y="4296624"/>
            <a:ext cx="23042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(398+87)км</a:t>
            </a:r>
            <a:endParaRPr lang="ru-RU" sz="3200" b="1" dirty="0" smtClean="0"/>
          </a:p>
        </p:txBody>
      </p:sp>
      <p:sp>
        <p:nvSpPr>
          <p:cNvPr id="13" name="Правая фигурная скобка 12"/>
          <p:cNvSpPr/>
          <p:nvPr/>
        </p:nvSpPr>
        <p:spPr>
          <a:xfrm rot="5400000">
            <a:off x="4188220" y="2542907"/>
            <a:ext cx="351235" cy="6480719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93117" y="6071206"/>
            <a:ext cx="13681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smtClean="0"/>
              <a:t>? км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402121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8" y="1657266"/>
            <a:ext cx="5752112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знайти, </a:t>
            </a:r>
            <a:r>
              <a:rPr lang="ru-RU" sz="32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3200" b="1" dirty="0" smtClean="0">
                <a:solidFill>
                  <a:schemeClr val="bg1"/>
                </a:solidFill>
              </a:rPr>
              <a:t> часу </a:t>
            </a:r>
            <a:r>
              <a:rPr lang="ru-RU" sz="3200" b="1" dirty="0" err="1" smtClean="0">
                <a:solidFill>
                  <a:schemeClr val="bg1"/>
                </a:solidFill>
              </a:rPr>
              <a:t>триває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подія</a:t>
            </a:r>
            <a:r>
              <a:rPr lang="ru-RU" sz="3200" b="1" dirty="0" smtClean="0">
                <a:solidFill>
                  <a:schemeClr val="bg1"/>
                </a:solidFill>
              </a:rPr>
              <a:t>?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3213771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55927" y="3213770"/>
            <a:ext cx="5832646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Як знайти час початку (кінця) події? </a:t>
            </a:r>
            <a:endParaRPr lang="ru-RU" sz="3200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47" y="4941962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55928" y="4923796"/>
            <a:ext cx="5214185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3633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19623" y="1369706"/>
            <a:ext cx="6768751" cy="5232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своєї роботи на уроці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3634" y="4625314"/>
            <a:ext cx="217008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Відчуваю</a:t>
            </a:r>
            <a:r>
              <a:rPr lang="ru-RU" sz="2800" b="1" dirty="0" smtClean="0">
                <a:solidFill>
                  <a:schemeClr val="bg1"/>
                </a:solidFill>
              </a:rPr>
              <a:t> успіх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61658" y="4625313"/>
            <a:ext cx="1918039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зрозуміло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24078" y="4625314"/>
            <a:ext cx="2247579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Відчуваю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задоволення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5948" y="4633904"/>
            <a:ext cx="1954507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Урок </a:t>
            </a:r>
            <a:r>
              <a:rPr lang="ru-RU" sz="2800" b="1" dirty="0" err="1" smtClean="0">
                <a:solidFill>
                  <a:schemeClr val="bg1"/>
                </a:solidFill>
              </a:rPr>
              <a:t>пройшов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непомітно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6" y="2084457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6" y="2092473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8" y="2084457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2" y="2092472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405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8" y="1485578"/>
            <a:ext cx="8827231" cy="684234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Оберіть плід </a:t>
            </a:r>
            <a:r>
              <a:rPr lang="uk-UA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свого настрою</a:t>
            </a:r>
            <a:endParaRPr lang="ru-RU" sz="32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3440" y="549474"/>
            <a:ext cx="10517640" cy="68423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Картинки до тестів\Емоції Овочі фрукти\Цибуля весе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37" y="2460364"/>
            <a:ext cx="189547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Картинки до тестів\Емоції Овочі фрукти\Морк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67" y="2468380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Картинки до тестів\Емоції Овочі фрукти\Картопл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79" y="2460364"/>
            <a:ext cx="2376662" cy="23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Мультяшный фруктовый персонажсчастливый помидор с лицом и глазами на белом  фоне Фруктовая серия | Премиум AI-сгенерированно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468379"/>
            <a:ext cx="240982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938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2" y="5950074"/>
            <a:ext cx="1267493" cy="90951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Ст.39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203" y="549474"/>
            <a:ext cx="10108647" cy="83386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домашнього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42" y="4149874"/>
            <a:ext cx="1719705" cy="23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3 клас\03 МАТЕМ\1 Листопад\6 Письм додавання і віднімання в межах 1000\2026-02-06_133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3" y="1481056"/>
            <a:ext cx="106931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17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1394562"/>
              </p:ext>
            </p:extLst>
          </p:nvPr>
        </p:nvGraphicFramePr>
        <p:xfrm>
          <a:off x="649570" y="1577826"/>
          <a:ext cx="10843061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79067" y="2752110"/>
            <a:ext cx="454720" cy="56779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364125" y="-755558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58168" y="-723469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2" y="477466"/>
            <a:ext cx="82794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155057" y="1672110"/>
            <a:ext cx="4999524" cy="10800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1764429C-F8FC-485D-AEFF-E3BC1A2AA38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458" t="28869" r="17585" b="20413"/>
          <a:stretch/>
        </p:blipFill>
        <p:spPr>
          <a:xfrm>
            <a:off x="10698421" y="-911363"/>
            <a:ext cx="1703198" cy="747074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581" y="303233"/>
            <a:ext cx="1621682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49422" y="1375161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18225" r="9048" b="23686"/>
          <a:stretch/>
        </p:blipFill>
        <p:spPr>
          <a:xfrm>
            <a:off x="9155412" y="-987944"/>
            <a:ext cx="1620000" cy="5040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342358" y="-1098379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3715424" y="-1022695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1982188" y="-960813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584963" y="1316549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4307" y="-760690"/>
            <a:ext cx="454720" cy="56779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1219960"/>
            <a:ext cx="1928220" cy="82017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66419" y="2762323"/>
            <a:ext cx="454720" cy="5677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1210" y="2780424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869282" y="-612425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784985" y="-668545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26188" y="-727648"/>
            <a:ext cx="454720" cy="567792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528986" y="-760690"/>
            <a:ext cx="454720" cy="567792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8444824" y="-1124689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2601" y="3501802"/>
            <a:ext cx="735704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Запишіть </a:t>
            </a:r>
            <a:r>
              <a:rPr lang="ru-RU" sz="2800" b="1" dirty="0" err="1"/>
              <a:t>трицифрові</a:t>
            </a:r>
            <a:r>
              <a:rPr lang="ru-RU" sz="2800" b="1" dirty="0"/>
              <a:t> числа з цифрами </a:t>
            </a:r>
            <a:r>
              <a:rPr lang="ru-RU" sz="2800" b="1" dirty="0" smtClean="0"/>
              <a:t>2, 3, 5, щоб </a:t>
            </a:r>
            <a:r>
              <a:rPr lang="ru-RU" sz="2800" b="1" dirty="0" err="1" smtClean="0"/>
              <a:t>цифри</a:t>
            </a:r>
            <a:r>
              <a:rPr lang="ru-RU" sz="2800" b="1" dirty="0" smtClean="0"/>
              <a:t> не </a:t>
            </a:r>
            <a:r>
              <a:rPr lang="ru-RU" sz="2800" b="1" dirty="0" err="1" smtClean="0"/>
              <a:t>повторювались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80710" y="-711012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68062" y="-700799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11139" y="-758039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597045" y="2762323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39940" y="2762323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95001" y="2762323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303594" y="2764447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653579" y="2764447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39683" y="2762323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83779" y="2768332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72887" y="2768332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59402" y="2786433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949193" y="2758119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536545" y="2768332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164960" y="2786433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85231" y="2776465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07680" y="2776465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593796" y="2786433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6 Письм додавання і віднімання в межах 1000\2026-02-06_174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1" y="1341562"/>
            <a:ext cx="11282800" cy="10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677" y="465246"/>
            <a:ext cx="10511930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Обчисліть</a:t>
            </a:r>
            <a:r>
              <a:rPr lang="ru-RU" sz="4000" b="1" dirty="0" smtClean="0"/>
              <a:t> </a:t>
            </a:r>
            <a:r>
              <a:rPr lang="ru-RU" sz="4000" b="1" dirty="0" err="1"/>
              <a:t>ланцюжком</a:t>
            </a:r>
            <a:r>
              <a:rPr lang="ru-RU" sz="4000" b="1" dirty="0"/>
              <a:t> по </a:t>
            </a:r>
            <a:r>
              <a:rPr lang="ru-RU" sz="4000" b="1" dirty="0" smtClean="0"/>
              <a:t>колу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84355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№203-204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9377452" y="3896372"/>
            <a:ext cx="2803617" cy="2732639"/>
          </a:xfrm>
          <a:prstGeom prst="rect">
            <a:avLst/>
          </a:prstGeom>
        </p:spPr>
      </p:pic>
      <p:sp>
        <p:nvSpPr>
          <p:cNvPr id="5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28951" y="1258421"/>
            <a:ext cx="67779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</a:t>
            </a:r>
            <a:endParaRPr lang="ru-RU" sz="3200" b="1" dirty="0"/>
          </a:p>
        </p:txBody>
      </p:sp>
      <p:sp>
        <p:nvSpPr>
          <p:cNvPr id="3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9503" y="3429794"/>
            <a:ext cx="2546821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с + 340 = 960</a:t>
            </a: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748215" y="1769941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220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088198" y="1255507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500</a:t>
            </a:r>
            <a:endParaRPr lang="ru-RU" sz="3200" b="1" dirty="0"/>
          </a:p>
        </p:txBody>
      </p:sp>
      <p:sp>
        <p:nvSpPr>
          <p:cNvPr id="5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0832009" y="1769940"/>
            <a:ext cx="10926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1000</a:t>
            </a:r>
            <a:endParaRPr lang="ru-RU" sz="3200" b="1" dirty="0"/>
          </a:p>
        </p:txBody>
      </p:sp>
      <p:sp>
        <p:nvSpPr>
          <p:cNvPr id="5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1060583" y="1172365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400</a:t>
            </a:r>
            <a:endParaRPr lang="ru-RU" sz="3200" b="1" dirty="0"/>
          </a:p>
        </p:txBody>
      </p:sp>
      <p:sp>
        <p:nvSpPr>
          <p:cNvPr id="5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5078783" y="1836621"/>
            <a:ext cx="95737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ru-RU" sz="3200" b="1" dirty="0"/>
          </a:p>
        </p:txBody>
      </p:sp>
      <p:sp>
        <p:nvSpPr>
          <p:cNvPr id="5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085602" y="1204263"/>
            <a:ext cx="73001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50</a:t>
            </a:r>
            <a:endParaRPr lang="ru-RU" sz="3200" b="1" dirty="0"/>
          </a:p>
        </p:txBody>
      </p:sp>
      <p:sp>
        <p:nvSpPr>
          <p:cNvPr id="5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178887" y="1827907"/>
            <a:ext cx="485489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6369" y="2735819"/>
            <a:ext cx="3502947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Розв’яжіть</a:t>
            </a:r>
            <a:r>
              <a:rPr lang="ru-RU" sz="2800" b="1" dirty="0" smtClean="0">
                <a:solidFill>
                  <a:srgbClr val="7030A0"/>
                </a:solidFill>
              </a:rPr>
              <a:t> рівняння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282990" y="3428999"/>
            <a:ext cx="2517429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/>
              <a:t>а </a:t>
            </a:r>
            <a:r>
              <a:rPr lang="en-US" sz="3200" b="1" dirty="0"/>
              <a:t>– 244 = 522</a:t>
            </a:r>
            <a:endParaRPr lang="ru-RU" sz="3200" b="1" dirty="0"/>
          </a:p>
        </p:txBody>
      </p:sp>
      <p:sp>
        <p:nvSpPr>
          <p:cNvPr id="61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287108" y="3429000"/>
            <a:ext cx="2477331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787 – k = 535</a:t>
            </a:r>
            <a:endParaRPr lang="ru-RU" sz="3200" b="1" dirty="0"/>
          </a:p>
        </p:txBody>
      </p:sp>
      <p:sp>
        <p:nvSpPr>
          <p:cNvPr id="6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9503" y="4153850"/>
            <a:ext cx="2546821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с </a:t>
            </a:r>
            <a:r>
              <a:rPr lang="ru-RU" sz="3200" b="1" dirty="0" smtClean="0"/>
              <a:t>= 960 – 340 </a:t>
            </a:r>
            <a:endParaRPr lang="ru-RU" sz="3200" b="1" dirty="0"/>
          </a:p>
        </p:txBody>
      </p:sp>
      <p:sp>
        <p:nvSpPr>
          <p:cNvPr id="63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1331170" y="4900911"/>
            <a:ext cx="1475575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/>
              <a:t>с </a:t>
            </a:r>
            <a:r>
              <a:rPr lang="ru-RU" sz="3200" b="1" dirty="0" smtClean="0"/>
              <a:t>= 620</a:t>
            </a:r>
            <a:endParaRPr lang="ru-RU" sz="3200" b="1" dirty="0"/>
          </a:p>
        </p:txBody>
      </p:sp>
      <p:sp>
        <p:nvSpPr>
          <p:cNvPr id="6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293472" y="4153849"/>
            <a:ext cx="2546821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а = 522 + 244</a:t>
            </a:r>
            <a:endParaRPr lang="ru-RU" sz="3200" b="1" dirty="0"/>
          </a:p>
        </p:txBody>
      </p:sp>
      <p:sp>
        <p:nvSpPr>
          <p:cNvPr id="6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336006" y="4900211"/>
            <a:ext cx="1504383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а = 766</a:t>
            </a:r>
            <a:endParaRPr lang="ru-RU" sz="3200" b="1" dirty="0"/>
          </a:p>
        </p:txBody>
      </p:sp>
      <p:sp>
        <p:nvSpPr>
          <p:cNvPr id="6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258675" y="4153850"/>
            <a:ext cx="2546821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k</a:t>
            </a:r>
            <a:r>
              <a:rPr lang="ru-RU" sz="3200" b="1" dirty="0" smtClean="0"/>
              <a:t> = 787 – 535 </a:t>
            </a:r>
            <a:endParaRPr lang="ru-RU" sz="3200" b="1" dirty="0"/>
          </a:p>
        </p:txBody>
      </p:sp>
      <p:sp>
        <p:nvSpPr>
          <p:cNvPr id="6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285760" y="4965360"/>
            <a:ext cx="1647186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k</a:t>
            </a:r>
            <a:r>
              <a:rPr lang="ru-RU" sz="3200" b="1" dirty="0" smtClean="0"/>
              <a:t> = </a:t>
            </a:r>
            <a:r>
              <a:rPr lang="ru-RU" sz="3200" b="1" dirty="0" smtClean="0"/>
              <a:t>252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3273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  <p:bldP spid="42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8451" y="1197545"/>
            <a:ext cx="6416661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Виберіть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серед </a:t>
            </a:r>
            <a:r>
              <a:rPr lang="ru-RU" sz="2800" b="1" dirty="0" err="1">
                <a:solidFill>
                  <a:srgbClr val="7030A0"/>
                </a:solidFill>
              </a:rPr>
              <a:t>поданих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значень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а</a:t>
            </a:r>
            <a:r>
              <a:rPr lang="ru-RU" sz="2800" b="1" dirty="0">
                <a:solidFill>
                  <a:srgbClr val="7030A0"/>
                </a:solidFill>
              </a:rPr>
              <a:t> такі, за яких </a:t>
            </a:r>
            <a:r>
              <a:rPr lang="ru-RU" sz="2800" b="1" dirty="0" err="1">
                <a:solidFill>
                  <a:srgbClr val="7030A0"/>
                </a:solidFill>
              </a:rPr>
              <a:t>нерівність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є </a:t>
            </a:r>
            <a:r>
              <a:rPr lang="ru-RU" sz="2800" b="1" dirty="0">
                <a:solidFill>
                  <a:srgbClr val="7030A0"/>
                </a:solidFill>
              </a:rPr>
              <a:t>правильною.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2" y="465246"/>
            <a:ext cx="10215613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нерівності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91556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№205- 207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678655" y="1202450"/>
            <a:ext cx="2664296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/>
              <a:t>300 – а &gt; 100</a:t>
            </a:r>
          </a:p>
        </p:txBody>
      </p:sp>
      <p:pic>
        <p:nvPicPr>
          <p:cNvPr id="2050" name="Picture 2" descr="D:\3 клас\03 МАТЕМ\1 Листопад\6 Письм додавання і віднімання в межах 1000\2026-02-06_1758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205658"/>
            <a:ext cx="10215613" cy="6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729060" y="2944943"/>
            <a:ext cx="530649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0</a:t>
            </a:r>
            <a:endParaRPr lang="ru-RU" sz="32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67843" y="2553128"/>
            <a:ext cx="91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782270" y="2956817"/>
            <a:ext cx="86902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220</a:t>
            </a:r>
            <a:endParaRPr lang="ru-RU" sz="3200" b="1" dirty="0"/>
          </a:p>
        </p:txBody>
      </p:sp>
      <p:sp>
        <p:nvSpPr>
          <p:cNvPr id="36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4990887" y="2921869"/>
            <a:ext cx="86902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150</a:t>
            </a:r>
            <a:endParaRPr lang="ru-RU" sz="3200" b="1" dirty="0"/>
          </a:p>
        </p:txBody>
      </p:sp>
      <p:sp>
        <p:nvSpPr>
          <p:cNvPr id="3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7520760" y="2959398"/>
            <a:ext cx="86902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290</a:t>
            </a:r>
            <a:endParaRPr lang="ru-RU" sz="32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207479" y="2571478"/>
            <a:ext cx="91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8703166" y="2952791"/>
            <a:ext cx="86902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100</a:t>
            </a:r>
            <a:endParaRPr lang="ru-RU" sz="3200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8717586" y="2586912"/>
            <a:ext cx="91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907743" y="2959398"/>
            <a:ext cx="869024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300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8452" y="3717827"/>
            <a:ext cx="45896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Доберіть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три значення </a:t>
            </a:r>
            <a:r>
              <a:rPr lang="ru-RU" sz="2800" b="1" dirty="0">
                <a:solidFill>
                  <a:srgbClr val="FF0000"/>
                </a:solidFill>
              </a:rPr>
              <a:t>х</a:t>
            </a:r>
            <a:r>
              <a:rPr lang="ru-RU" sz="2800" b="1" dirty="0">
                <a:solidFill>
                  <a:schemeClr val="bg1"/>
                </a:solidFill>
              </a:rPr>
              <a:t>, що є </a:t>
            </a:r>
            <a:r>
              <a:rPr lang="ru-RU" sz="2800" b="1" dirty="0" err="1">
                <a:solidFill>
                  <a:schemeClr val="bg1"/>
                </a:solidFill>
              </a:rPr>
              <a:t>розв’язками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нерівності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8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79463" y="4707342"/>
            <a:ext cx="2664296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</a:rPr>
              <a:t>635 – х &lt; 800</a:t>
            </a:r>
          </a:p>
        </p:txBody>
      </p:sp>
      <p:sp>
        <p:nvSpPr>
          <p:cNvPr id="49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966597" y="5328707"/>
            <a:ext cx="3407230" cy="5946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х = 100,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2304756" y="5374010"/>
            <a:ext cx="1040411" cy="59466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300,</a:t>
            </a:r>
            <a:endParaRPr lang="ru-RU" sz="3200" b="1" dirty="0"/>
          </a:p>
        </p:txBody>
      </p:sp>
      <p:sp>
        <p:nvSpPr>
          <p:cNvPr id="52" name="Скругленный прямоугольник 9">
            <a:extLst>
              <a:ext uri="{FF2B5EF4-FFF2-40B4-BE49-F238E27FC236}">
                <a16:creationId xmlns="" xmlns:a16="http://schemas.microsoft.com/office/drawing/2014/main" id="{7BE113B6-F534-4DDE-B52F-FA451595F34D}"/>
              </a:ext>
            </a:extLst>
          </p:cNvPr>
          <p:cNvSpPr/>
          <p:nvPr/>
        </p:nvSpPr>
        <p:spPr>
          <a:xfrm>
            <a:off x="3242191" y="5374010"/>
            <a:ext cx="1040411" cy="59466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/>
              <a:t>35 …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9289" y="3717826"/>
            <a:ext cx="507578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1) </a:t>
            </a:r>
            <a:r>
              <a:rPr lang="ru-RU" sz="2800" b="1" dirty="0" err="1" smtClean="0"/>
              <a:t>Назвіть</a:t>
            </a:r>
            <a:r>
              <a:rPr lang="ru-RU" sz="2800" b="1" dirty="0" smtClean="0"/>
              <a:t> </a:t>
            </a:r>
            <a:r>
              <a:rPr lang="ru-RU" sz="2800" b="1" dirty="0"/>
              <a:t>числа, що розміщені між числами 397 і 403.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148161" y="4671930"/>
            <a:ext cx="504691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2</a:t>
            </a:r>
            <a:r>
              <a:rPr lang="ru-RU" sz="2800" b="1" dirty="0"/>
              <a:t>) </a:t>
            </a:r>
            <a:r>
              <a:rPr lang="ru-RU" sz="2800" b="1" dirty="0" err="1" smtClean="0"/>
              <a:t>Доберіть</a:t>
            </a:r>
            <a:r>
              <a:rPr lang="ru-RU" sz="2800" b="1" dirty="0" smtClean="0"/>
              <a:t> </a:t>
            </a:r>
            <a:r>
              <a:rPr lang="ru-RU" sz="2800" b="1" dirty="0" err="1"/>
              <a:t>п’ять</a:t>
            </a:r>
            <a:r>
              <a:rPr lang="ru-RU" sz="2800" b="1" dirty="0"/>
              <a:t> чисел, що є </a:t>
            </a:r>
            <a:r>
              <a:rPr lang="ru-RU" sz="2800" b="1" dirty="0" err="1"/>
              <a:t>розв’язками</a:t>
            </a:r>
            <a:r>
              <a:rPr lang="ru-RU" sz="2800" b="1" dirty="0"/>
              <a:t> </a:t>
            </a:r>
            <a:r>
              <a:rPr lang="ru-RU" sz="2800" b="1" dirty="0" err="1" smtClean="0"/>
              <a:t>нерівності</a:t>
            </a:r>
            <a:endParaRPr lang="ru-RU" sz="28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792977" y="5652807"/>
            <a:ext cx="245411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398 </a:t>
            </a:r>
            <a:r>
              <a:rPr lang="ru-RU" sz="3200" b="1" dirty="0"/>
              <a:t>&lt; </a:t>
            </a:r>
            <a:r>
              <a:rPr lang="en-US" sz="3200" b="1" dirty="0"/>
              <a:t>y &lt; </a:t>
            </a:r>
            <a:r>
              <a:rPr lang="en-US" sz="3200" b="1" dirty="0" smtClean="0"/>
              <a:t>409</a:t>
            </a:r>
            <a:endParaRPr lang="ru-RU" sz="3200" b="1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374848" y="5662042"/>
            <a:ext cx="31115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y </a:t>
            </a:r>
            <a:r>
              <a:rPr lang="uk-UA" sz="3200" b="1" dirty="0" smtClean="0"/>
              <a:t>= 399, 400…408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01547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5" grpId="0" animBg="1"/>
      <p:bldP spid="47" grpId="0" animBg="1"/>
      <p:bldP spid="9" grpId="0" animBg="1"/>
      <p:bldP spid="48" grpId="0" animBg="1"/>
      <p:bldP spid="49" grpId="0" animBg="1"/>
      <p:bldP spid="50" grpId="0"/>
      <p:bldP spid="52" grpId="0"/>
      <p:bldP spid="10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25675" y="499870"/>
            <a:ext cx="10570639" cy="6719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Финики полезные и опасные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2" descr="Малыш и Карлсон: серии, интересные факты, герои, озвучка | Союзмультфильм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7060" y="5755244"/>
            <a:ext cx="112347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Ст.39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6612" y="-760196"/>
            <a:ext cx="454720" cy="56779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30627" y="-712288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63596" y="-660552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06839" y="-704958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884119" y="-654963"/>
            <a:ext cx="454720" cy="56779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61217" y="-559344"/>
            <a:ext cx="420932" cy="27656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115510" y="-838735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435847" y="-660552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08487" y="-669081"/>
            <a:ext cx="454720" cy="56779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22006" y="-738222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5237" y="1269554"/>
            <a:ext cx="9115226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rgbClr val="7030A0"/>
                </a:solidFill>
              </a:rPr>
              <a:t>Подорож</a:t>
            </a:r>
            <a:r>
              <a:rPr lang="ru-RU" sz="2800" b="1" dirty="0">
                <a:solidFill>
                  <a:srgbClr val="7030A0"/>
                </a:solidFill>
              </a:rPr>
              <a:t> із міста </a:t>
            </a:r>
            <a:r>
              <a:rPr lang="ru-RU" sz="2800" b="1" dirty="0" err="1">
                <a:solidFill>
                  <a:srgbClr val="7030A0"/>
                </a:solidFill>
              </a:rPr>
              <a:t>Черкаси</a:t>
            </a:r>
            <a:r>
              <a:rPr lang="ru-RU" sz="2800" b="1" dirty="0">
                <a:solidFill>
                  <a:srgbClr val="7030A0"/>
                </a:solidFill>
              </a:rPr>
              <a:t> в </a:t>
            </a:r>
            <a:r>
              <a:rPr lang="ru-RU" sz="2800" b="1" dirty="0" err="1">
                <a:solidFill>
                  <a:srgbClr val="7030A0"/>
                </a:solidFill>
              </a:rPr>
              <a:t>столицю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Білорусі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Мінськ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відбувалася</a:t>
            </a:r>
            <a:r>
              <a:rPr lang="ru-RU" sz="2800" b="1" dirty="0">
                <a:solidFill>
                  <a:srgbClr val="7030A0"/>
                </a:solidFill>
              </a:rPr>
              <a:t> з </a:t>
            </a:r>
            <a:r>
              <a:rPr lang="ru-RU" sz="2800" b="1" dirty="0" err="1">
                <a:solidFill>
                  <a:srgbClr val="7030A0"/>
                </a:solidFill>
              </a:rPr>
              <a:t>двома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зупинками</a:t>
            </a:r>
            <a:r>
              <a:rPr lang="ru-RU" sz="2800" b="1" dirty="0">
                <a:solidFill>
                  <a:srgbClr val="7030A0"/>
                </a:solidFill>
              </a:rPr>
              <a:t>: у </a:t>
            </a:r>
            <a:r>
              <a:rPr lang="ru-RU" sz="2800" b="1" dirty="0" err="1" smtClean="0">
                <a:solidFill>
                  <a:srgbClr val="7030A0"/>
                </a:solidFill>
              </a:rPr>
              <a:t>Чернігові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та </a:t>
            </a:r>
            <a:r>
              <a:rPr lang="ru-RU" sz="2800" b="1" dirty="0" err="1">
                <a:solidFill>
                  <a:srgbClr val="7030A0"/>
                </a:solidFill>
              </a:rPr>
              <a:t>Гомелі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r>
              <a:rPr lang="ru-RU" sz="2800" b="1" dirty="0" smtClean="0">
                <a:solidFill>
                  <a:srgbClr val="7030A0"/>
                </a:solidFill>
              </a:rPr>
              <a:t>Розгляньте </a:t>
            </a:r>
            <a:r>
              <a:rPr lang="ru-RU" sz="2800" b="1" dirty="0">
                <a:solidFill>
                  <a:srgbClr val="7030A0"/>
                </a:solidFill>
              </a:rPr>
              <a:t>на </a:t>
            </a:r>
            <a:r>
              <a:rPr lang="ru-RU" sz="2800" b="1" dirty="0" err="1">
                <a:solidFill>
                  <a:srgbClr val="7030A0"/>
                </a:solidFill>
              </a:rPr>
              <a:t>схемі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подорожі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відстані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між </a:t>
            </a:r>
            <a:r>
              <a:rPr lang="ru-RU" sz="2800" b="1" dirty="0" err="1">
                <a:solidFill>
                  <a:srgbClr val="7030A0"/>
                </a:solidFill>
              </a:rPr>
              <a:t>містами</a:t>
            </a:r>
            <a:r>
              <a:rPr lang="ru-RU" sz="2800" b="1" dirty="0">
                <a:solidFill>
                  <a:srgbClr val="7030A0"/>
                </a:solidFill>
              </a:rPr>
              <a:t> й </a:t>
            </a:r>
            <a:r>
              <a:rPr lang="ru-RU" sz="2800" b="1" dirty="0" err="1" smtClean="0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довжину</a:t>
            </a:r>
            <a:r>
              <a:rPr lang="ru-RU" sz="2800" b="1" dirty="0">
                <a:solidFill>
                  <a:srgbClr val="7030A0"/>
                </a:solidFill>
              </a:rPr>
              <a:t> всього шляху </a:t>
            </a:r>
            <a:r>
              <a:rPr lang="ru-RU" sz="2800" b="1" dirty="0" err="1">
                <a:solidFill>
                  <a:srgbClr val="7030A0"/>
                </a:solidFill>
              </a:rPr>
              <a:t>подорожі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988575" y="4749605"/>
            <a:ext cx="100752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(км)</a:t>
            </a:r>
            <a:endParaRPr lang="ru-RU" sz="3200" b="1" dirty="0" smtClean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65238" y="4309506"/>
            <a:ext cx="2105560" cy="5559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3 МАТЕМ\1 Листопад\6 Письм додавання і віднімання в межах 1000\2026-02-06_1825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8" y="3224137"/>
            <a:ext cx="8611170" cy="97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9704462" y="3272277"/>
            <a:ext cx="1284113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 297</a:t>
            </a:r>
          </a:p>
          <a:p>
            <a:r>
              <a:rPr lang="uk-UA" sz="3200" b="1" dirty="0" smtClean="0"/>
              <a:t>   112</a:t>
            </a:r>
            <a:endParaRPr lang="ru-RU" sz="3200" b="1" dirty="0" smtClean="0"/>
          </a:p>
          <a:p>
            <a:r>
              <a:rPr lang="uk-UA" sz="3200" b="1" dirty="0" smtClean="0"/>
              <a:t>   </a:t>
            </a:r>
            <a:r>
              <a:rPr lang="uk-UA" sz="3200" b="1" u="sng" dirty="0" smtClean="0"/>
              <a:t> 311</a:t>
            </a:r>
            <a:endParaRPr lang="ru-RU" sz="3200" b="1" u="sng" dirty="0" smtClean="0"/>
          </a:p>
          <a:p>
            <a:pPr algn="ctr"/>
            <a:endParaRPr lang="ru-RU" sz="3200" b="1" u="sng" dirty="0" smtClean="0"/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695549" y="3944716"/>
            <a:ext cx="420932" cy="276565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0573419" y="4647297"/>
            <a:ext cx="32135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0</a:t>
            </a:r>
            <a:endParaRPr lang="ru-RU" sz="32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310014" y="4633651"/>
            <a:ext cx="32600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057265" y="4633651"/>
            <a:ext cx="3970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0195171" y="286517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9953118" y="2900426"/>
            <a:ext cx="30269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5" y="1147178"/>
            <a:ext cx="2150102" cy="2125099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2016369" y="5041992"/>
            <a:ext cx="5980939" cy="9684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2800" b="1" dirty="0">
                <a:solidFill>
                  <a:srgbClr val="7030A0"/>
                </a:solidFill>
              </a:rPr>
              <a:t>Який </a:t>
            </a:r>
            <a:r>
              <a:rPr lang="ru-RU" sz="2800" b="1" dirty="0" err="1">
                <a:solidFill>
                  <a:srgbClr val="7030A0"/>
                </a:solidFill>
              </a:rPr>
              <a:t>відрізок</a:t>
            </a:r>
            <a:r>
              <a:rPr lang="ru-RU" sz="2800" b="1" dirty="0">
                <a:solidFill>
                  <a:srgbClr val="7030A0"/>
                </a:solidFill>
              </a:rPr>
              <a:t> шляху </a:t>
            </a:r>
            <a:r>
              <a:rPr lang="ru-RU" sz="2800" b="1" dirty="0" err="1">
                <a:solidFill>
                  <a:srgbClr val="7030A0"/>
                </a:solidFill>
              </a:rPr>
              <a:t>найкоротший</a:t>
            </a:r>
            <a:r>
              <a:rPr lang="ru-RU" sz="2800" b="1" dirty="0">
                <a:solidFill>
                  <a:srgbClr val="7030A0"/>
                </a:solidFill>
              </a:rPr>
              <a:t>? Який </a:t>
            </a:r>
            <a:r>
              <a:rPr lang="ru-RU" sz="2800" b="1" dirty="0" err="1" smtClean="0">
                <a:solidFill>
                  <a:srgbClr val="7030A0"/>
                </a:solidFill>
              </a:rPr>
              <a:t>найдовший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977822" y="4309506"/>
            <a:ext cx="6505609" cy="5559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720 км між </a:t>
            </a:r>
            <a:r>
              <a:rPr lang="ru-RU" sz="3200" b="1" dirty="0" err="1" smtClean="0">
                <a:solidFill>
                  <a:schemeClr val="bg1"/>
                </a:solidFill>
              </a:rPr>
              <a:t>Черкасами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Мінськом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5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8" grpId="0"/>
      <p:bldP spid="29" grpId="0"/>
      <p:bldP spid="31" grpId="0"/>
      <p:bldP spid="33" grpId="0"/>
      <p:bldP spid="39" grpId="0"/>
      <p:bldP spid="30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465246"/>
            <a:ext cx="10388854" cy="6602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дії з іменованими числами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05325" y="-65534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3" y="5728654"/>
            <a:ext cx="112347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Ст.40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№209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5020" y="1321006"/>
            <a:ext cx="9405483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Дитяча </a:t>
            </a:r>
            <a:r>
              <a:rPr lang="ru-RU" sz="2800" b="1" dirty="0" err="1">
                <a:solidFill>
                  <a:srgbClr val="7030A0"/>
                </a:solidFill>
              </a:rPr>
              <a:t>вистава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розпочалась</a:t>
            </a:r>
            <a:r>
              <a:rPr lang="ru-RU" sz="2800" b="1" dirty="0">
                <a:solidFill>
                  <a:srgbClr val="7030A0"/>
                </a:solidFill>
              </a:rPr>
              <a:t> о </a:t>
            </a:r>
            <a:r>
              <a:rPr lang="ru-RU" sz="2800" b="1" dirty="0" smtClean="0">
                <a:solidFill>
                  <a:srgbClr val="7030A0"/>
                </a:solidFill>
              </a:rPr>
              <a:t>12год 30хв </a:t>
            </a:r>
            <a:r>
              <a:rPr lang="ru-RU" sz="2800" b="1" dirty="0">
                <a:solidFill>
                  <a:srgbClr val="7030A0"/>
                </a:solidFill>
              </a:rPr>
              <a:t>і </a:t>
            </a:r>
            <a:r>
              <a:rPr lang="ru-RU" sz="2800" b="1" dirty="0" err="1">
                <a:solidFill>
                  <a:srgbClr val="7030A0"/>
                </a:solidFill>
              </a:rPr>
              <a:t>тривала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45хв</a:t>
            </a:r>
            <a:r>
              <a:rPr lang="ru-RU" sz="2800" b="1" dirty="0">
                <a:solidFill>
                  <a:srgbClr val="7030A0"/>
                </a:solidFill>
              </a:rPr>
              <a:t>. Який із </a:t>
            </a:r>
            <a:r>
              <a:rPr lang="ru-RU" sz="2800" b="1" dirty="0" err="1">
                <a:solidFill>
                  <a:srgbClr val="7030A0"/>
                </a:solidFill>
              </a:rPr>
              <a:t>годинників</a:t>
            </a:r>
            <a:r>
              <a:rPr lang="ru-RU" sz="2800" b="1" dirty="0">
                <a:solidFill>
                  <a:srgbClr val="7030A0"/>
                </a:solidFill>
              </a:rPr>
              <a:t> показує час закінчення </a:t>
            </a:r>
            <a:r>
              <a:rPr lang="ru-RU" sz="2800" b="1" dirty="0" err="1">
                <a:solidFill>
                  <a:srgbClr val="7030A0"/>
                </a:solidFill>
              </a:rPr>
              <a:t>вистави</a:t>
            </a:r>
            <a:r>
              <a:rPr lang="ru-RU" sz="28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267495" y="5213070"/>
            <a:ext cx="387587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12год 30хв + 45хв =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91927" y="4694931"/>
            <a:ext cx="1223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60+15</a:t>
            </a:r>
            <a:endParaRPr lang="ru-RU" sz="2800" b="1" u="sng" dirty="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43372" y="5212900"/>
            <a:ext cx="2482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12год 75хв =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3 МАТЕМ\1 Листопад\6 Письм додавання і віднімання в межах 1000\2026-02-06_18343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91" y="2349674"/>
            <a:ext cx="80932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4502518" y="4352433"/>
            <a:ext cx="854795" cy="860467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26028" y="5212899"/>
            <a:ext cx="22591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13год 15 </a:t>
            </a:r>
            <a:r>
              <a:rPr lang="ru-RU" sz="3200" b="1" dirty="0" err="1" smtClean="0">
                <a:solidFill>
                  <a:schemeClr val="bg1"/>
                </a:solidFill>
              </a:rPr>
              <a:t>хв</a:t>
            </a:r>
            <a:endParaRPr lang="ru-RU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8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10965</TotalTime>
  <Words>392</Words>
  <Application>Microsoft Office PowerPoint</Application>
  <PresentationFormat>Произвольный</PresentationFormat>
  <Paragraphs>122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960</cp:revision>
  <dcterms:created xsi:type="dcterms:W3CDTF">2025-08-27T14:01:18Z</dcterms:created>
  <dcterms:modified xsi:type="dcterms:W3CDTF">2026-02-10T10:08:14Z</dcterms:modified>
</cp:coreProperties>
</file>