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96" r:id="rId4"/>
    <p:sldId id="286" r:id="rId5"/>
    <p:sldId id="828" r:id="rId6"/>
    <p:sldId id="909" r:id="rId7"/>
    <p:sldId id="910" r:id="rId8"/>
    <p:sldId id="911" r:id="rId9"/>
    <p:sldId id="912" r:id="rId10"/>
    <p:sldId id="913" r:id="rId11"/>
    <p:sldId id="903" r:id="rId12"/>
    <p:sldId id="889" r:id="rId13"/>
    <p:sldId id="313" r:id="rId14"/>
    <p:sldId id="895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Перевірка додавання відніманням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Письмове віднімання </a:t>
          </a:r>
          <a:r>
            <a:rPr lang="uk-UA" sz="3200" dirty="0" err="1" smtClean="0"/>
            <a:t>трицифро-вих</a:t>
          </a:r>
          <a:r>
            <a:rPr lang="uk-UA" sz="3200" dirty="0" smtClean="0"/>
            <a:t> чисел виду </a:t>
          </a:r>
        </a:p>
        <a:p>
          <a:r>
            <a:rPr lang="uk-UA" sz="3200" i="1" dirty="0" smtClean="0"/>
            <a:t>354 -138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smtClean="0"/>
            <a:t>Розв’язува-ння рівнянь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 на визначення відстані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102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13650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17327" custLinFactNeighborX="-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1989" y="718735"/>
          <a:ext cx="4273486" cy="283601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 на визначення відстані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90725" y="854696"/>
        <a:ext cx="283601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95270" y="886079"/>
          <a:ext cx="4273486" cy="25013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Розв’язува-ння рівнянь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81349" y="854697"/>
        <a:ext cx="25013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19421" y="835009"/>
          <a:ext cx="4273486" cy="260346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Перевірка додавання відніманням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1" y="854696"/>
        <a:ext cx="260346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98297" y="898297"/>
          <a:ext cx="4273486" cy="24768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Письмове віднімання </a:t>
          </a:r>
          <a:r>
            <a:rPr lang="uk-UA" sz="3200" kern="1200" dirty="0" err="1" smtClean="0"/>
            <a:t>трицифро-вих</a:t>
          </a:r>
          <a:r>
            <a:rPr lang="uk-UA" sz="3200" kern="1200" dirty="0" smtClean="0"/>
            <a:t> чисел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/>
            <a:t>354 -138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768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віднімання трицифрових чисел виду </a:t>
            </a:r>
            <a:r>
              <a:rPr lang="uk-UA" sz="4000" b="1" i="1" dirty="0">
                <a:solidFill>
                  <a:srgbClr val="7030A0"/>
                </a:solidFill>
              </a:rPr>
              <a:t>354 -</a:t>
            </a:r>
            <a:r>
              <a:rPr lang="uk-UA" sz="4000" b="1" i="1" dirty="0" smtClean="0">
                <a:solidFill>
                  <a:srgbClr val="7030A0"/>
                </a:solidFill>
              </a:rPr>
              <a:t>138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405246" y="1678698"/>
            <a:ext cx="11058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197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198</a:t>
            </a:r>
            <a:endParaRPr lang="ru-RU" sz="3200" b="1" dirty="0" smtClean="0"/>
          </a:p>
          <a:p>
            <a:r>
              <a:rPr lang="ru-RU" sz="3200" b="1" dirty="0" smtClean="0"/>
              <a:t>  </a:t>
            </a:r>
            <a:r>
              <a:rPr lang="ru-RU" sz="3200" b="1" u="sng" dirty="0" smtClean="0"/>
              <a:t> 199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55134" y="2223463"/>
            <a:ext cx="39501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197  +  </a:t>
            </a:r>
            <a:r>
              <a:rPr lang="uk-UA" sz="3200" b="1" dirty="0" smtClean="0"/>
              <a:t>198  +  </a:t>
            </a:r>
            <a:r>
              <a:rPr lang="ru-RU" sz="3200" b="1" dirty="0" smtClean="0"/>
              <a:t>199  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0270" y="549474"/>
            <a:ext cx="10108647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Додайте </a:t>
            </a:r>
            <a:r>
              <a:rPr lang="ru-RU" sz="4000" b="1" dirty="0"/>
              <a:t>три </a:t>
            </a:r>
            <a:r>
              <a:rPr lang="ru-RU" sz="4000" b="1" dirty="0" err="1"/>
              <a:t>послідовні</a:t>
            </a:r>
            <a:r>
              <a:rPr lang="ru-RU" sz="4000" b="1" dirty="0"/>
              <a:t> </a:t>
            </a:r>
            <a:r>
              <a:rPr lang="ru-RU" sz="4000" b="1" dirty="0" smtClean="0"/>
              <a:t>числа: 197</a:t>
            </a:r>
            <a:r>
              <a:rPr lang="ru-RU" sz="4000" b="1" dirty="0"/>
              <a:t>, 198, </a:t>
            </a:r>
            <a:r>
              <a:rPr lang="ru-RU" sz="4000" b="1" dirty="0" smtClean="0"/>
              <a:t>199</a:t>
            </a:r>
            <a:endParaRPr lang="ru-RU" sz="4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2674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7271" y="3146871"/>
            <a:ext cx="369614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рівняння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7494" y="1584102"/>
            <a:ext cx="111233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200-3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56605" y="3266280"/>
            <a:ext cx="321352" cy="438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35939" y="3266280"/>
            <a:ext cx="326006" cy="438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583698" y="3248358"/>
            <a:ext cx="25274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076148" y="3703499"/>
            <a:ext cx="2803617" cy="2732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0270" y="3872871"/>
            <a:ext cx="8160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138 </a:t>
            </a:r>
            <a:r>
              <a:rPr lang="ru-RU" sz="3200" b="1" dirty="0"/>
              <a:t>+ х = </a:t>
            </a:r>
            <a:r>
              <a:rPr lang="ru-RU" sz="3200" b="1" dirty="0" smtClean="0"/>
              <a:t>295      </a:t>
            </a:r>
            <a:r>
              <a:rPr lang="ru-RU" sz="3200" b="1" dirty="0"/>
              <a:t>х – 442 = 366 </a:t>
            </a:r>
            <a:r>
              <a:rPr lang="ru-RU" sz="3200" b="1" dirty="0" smtClean="0"/>
              <a:t>     413 </a:t>
            </a:r>
            <a:r>
              <a:rPr lang="ru-RU" sz="3200" b="1" dirty="0"/>
              <a:t>– х = 208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05241" y="2196170"/>
            <a:ext cx="288939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600 – 3 – 2 – 1 =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404399" y="2400916"/>
            <a:ext cx="420932" cy="2765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984623" y="1341562"/>
            <a:ext cx="332658" cy="41537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529177" y="1581663"/>
            <a:ext cx="1112333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200-2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5612" y="1584102"/>
            <a:ext cx="107780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200-1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94631" y="2186721"/>
            <a:ext cx="101483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594</a:t>
            </a:r>
            <a:endParaRPr lang="ru-RU" sz="3200" b="1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58362" y="1343482"/>
            <a:ext cx="355154" cy="44346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050270" y="4457646"/>
            <a:ext cx="24494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х </a:t>
            </a:r>
            <a:r>
              <a:rPr lang="ru-RU" sz="3200" b="1" dirty="0"/>
              <a:t>= </a:t>
            </a:r>
            <a:r>
              <a:rPr lang="ru-RU" sz="3200" b="1" dirty="0" smtClean="0"/>
              <a:t>295 – 138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19490" y="5109245"/>
            <a:ext cx="1394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х </a:t>
            </a:r>
            <a:r>
              <a:rPr lang="ru-RU" sz="3200" b="1" dirty="0" smtClean="0"/>
              <a:t>=157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9660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" grpId="0" animBg="1"/>
      <p:bldP spid="12" grpId="0" animBg="1"/>
      <p:bldP spid="19" grpId="0" animBg="1"/>
      <p:bldP spid="20" grpId="0" animBg="1"/>
      <p:bldP spid="21" grpId="0" animBg="1"/>
      <p:bldP spid="5" grpId="0" animBg="1"/>
      <p:bldP spid="25" grpId="0" animBg="1"/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470115" y="4181972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2)   184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139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236" y="1269554"/>
            <a:ext cx="10531077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Автомобіль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їдучи</a:t>
            </a:r>
            <a:r>
              <a:rPr lang="ru-RU" sz="2800" b="1" dirty="0">
                <a:solidFill>
                  <a:srgbClr val="7030A0"/>
                </a:solidFill>
              </a:rPr>
              <a:t> з міста в село, </a:t>
            </a:r>
            <a:r>
              <a:rPr lang="ru-RU" sz="2800" b="1" dirty="0" err="1">
                <a:solidFill>
                  <a:srgbClr val="7030A0"/>
                </a:solidFill>
              </a:rPr>
              <a:t>подолав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відстань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завдовжки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184км</a:t>
            </a:r>
            <a:r>
              <a:rPr lang="ru-RU" sz="2800" b="1" dirty="0">
                <a:solidFill>
                  <a:srgbClr val="7030A0"/>
                </a:solidFill>
              </a:rPr>
              <a:t>. Назад він </a:t>
            </a:r>
            <a:r>
              <a:rPr lang="ru-RU" sz="2800" b="1" dirty="0" err="1">
                <a:solidFill>
                  <a:srgbClr val="7030A0"/>
                </a:solidFill>
              </a:rPr>
              <a:t>поїхав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іншою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дорогою</a:t>
            </a:r>
            <a:r>
              <a:rPr lang="ru-RU" sz="2800" b="1" dirty="0">
                <a:solidFill>
                  <a:srgbClr val="7030A0"/>
                </a:solidFill>
              </a:rPr>
              <a:t>, яка на 45 км </a:t>
            </a:r>
            <a:r>
              <a:rPr lang="ru-RU" sz="2800" b="1" dirty="0" err="1">
                <a:solidFill>
                  <a:srgbClr val="7030A0"/>
                </a:solidFill>
              </a:rPr>
              <a:t>коротша</a:t>
            </a:r>
            <a:r>
              <a:rPr lang="ru-RU" sz="2800" b="1" dirty="0">
                <a:solidFill>
                  <a:srgbClr val="7030A0"/>
                </a:solidFill>
              </a:rPr>
              <a:t>. Яку </a:t>
            </a:r>
            <a:r>
              <a:rPr lang="ru-RU" sz="2800" b="1" dirty="0" err="1">
                <a:solidFill>
                  <a:srgbClr val="7030A0"/>
                </a:solidFill>
              </a:rPr>
              <a:t>відстань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подолав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автомобіль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рухаючись</a:t>
            </a:r>
            <a:r>
              <a:rPr lang="ru-RU" sz="2800" b="1" dirty="0">
                <a:solidFill>
                  <a:srgbClr val="7030A0"/>
                </a:solidFill>
              </a:rPr>
              <a:t> із міста в село й назад?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19340" y="4181972"/>
            <a:ext cx="16436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>
              <a:buAutoNum type="arabicParenR"/>
            </a:pPr>
            <a:r>
              <a:rPr lang="uk-UA" sz="3200" b="1" dirty="0" smtClean="0"/>
              <a:t>_184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 45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873903" y="3285778"/>
            <a:ext cx="33345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184 + (184 – 45)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2682149" y="514126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74676" y="3764544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33153" y="3764544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99" y="4353093"/>
            <a:ext cx="2150102" cy="212509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483195" y="386822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58064" y="513312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241094" y="5133127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70992" y="4565196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575504" y="514126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383144" y="514435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186503" y="514435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08487" y="3285778"/>
            <a:ext cx="16854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323 (км)</a:t>
            </a:r>
            <a:endParaRPr lang="ru-RU" sz="32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6457986" y="3141762"/>
            <a:ext cx="493832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Туди – </a:t>
            </a:r>
          </a:p>
          <a:p>
            <a:r>
              <a:rPr lang="uk-UA" sz="3200" b="1" dirty="0" smtClean="0"/>
              <a:t>Назад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9709" y="3141762"/>
            <a:ext cx="1388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184км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23523" y="3613652"/>
            <a:ext cx="2200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(184-45)км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9908455" y="3256092"/>
            <a:ext cx="328748" cy="9144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340503" y="3387983"/>
            <a:ext cx="94970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?км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1448217" y="5869839"/>
            <a:ext cx="2123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3593104" y="5869840"/>
            <a:ext cx="52352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323 км подолав автомобіль.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6" grpId="0" animBg="1"/>
      <p:bldP spid="28" grpId="0"/>
      <p:bldP spid="33" grpId="0"/>
      <p:bldP spid="39" grpId="0"/>
      <p:bldP spid="30" grpId="0"/>
      <p:bldP spid="42" grpId="0"/>
      <p:bldP spid="46" grpId="0"/>
      <p:bldP spid="48" grpId="0"/>
      <p:bldP spid="49" grpId="0"/>
      <p:bldP spid="50" grpId="0"/>
      <p:bldP spid="51" grpId="0" animBg="1"/>
      <p:bldP spid="52" grpId="0" animBg="1"/>
      <p:bldP spid="53" grpId="0"/>
      <p:bldP spid="5" grpId="0" animBg="1"/>
      <p:bldP spid="54" grpId="0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Ст.42 </a:t>
            </a:r>
          </a:p>
        </p:txBody>
      </p:sp>
      <p:pic>
        <p:nvPicPr>
          <p:cNvPr id="4098" name="Picture 2" descr="D:\3 клас\03 МАТЕМ\1 Листопад\6 Письм додавання і віднімання в межах 1000\2026-02-06_200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3" y="1485578"/>
            <a:ext cx="10301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4017987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437042"/>
            <a:ext cx="5752112" cy="1484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Що робити, </a:t>
            </a:r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 smtClean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розряду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одиниць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зменшуваного</a:t>
            </a:r>
            <a:r>
              <a:rPr lang="ru-RU" sz="2800" b="1" dirty="0">
                <a:solidFill>
                  <a:schemeClr val="bg1"/>
                </a:solidFill>
              </a:rPr>
              <a:t> не можна </a:t>
            </a:r>
            <a:r>
              <a:rPr lang="ru-RU" sz="2800" b="1" dirty="0" err="1">
                <a:solidFill>
                  <a:schemeClr val="bg1"/>
                </a:solidFill>
              </a:rPr>
              <a:t>відняти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одиниці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від’ємника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32646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знайти невідоме зменшуване? Від’ємник?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625314"/>
            <a:ext cx="21700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1658" y="4625313"/>
            <a:ext cx="1918039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4078" y="4625314"/>
            <a:ext cx="224757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Відчуваю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задоволення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6" y="208445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6" y="2092473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8" y="2084457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09247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7" y="246036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2468380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2460364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8379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Ст.40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42" y="4149874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6 Письм додавання і віднімання в межах 1000\2026-02-06_183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0" y="1483337"/>
            <a:ext cx="9473509" cy="27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40717854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4211" y="137516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23176" y="2781014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71757" y="-749250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26892" y="4437906"/>
            <a:ext cx="538521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Зменште</a:t>
            </a:r>
            <a:r>
              <a:rPr lang="ru-RU" sz="3200" b="1" dirty="0">
                <a:solidFill>
                  <a:schemeClr val="bg1"/>
                </a:solidFill>
              </a:rPr>
              <a:t> на 6 кожне </a:t>
            </a:r>
            <a:r>
              <a:rPr lang="ru-RU" sz="3200" b="1" dirty="0" smtClean="0">
                <a:solidFill>
                  <a:schemeClr val="bg1"/>
                </a:solidFill>
              </a:rPr>
              <a:t>число: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14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   44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   144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   444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   744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14562" y="2775969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0743" y="2775969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71556" y="2775969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27459" y="2775969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36806" y="2781014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30297" y="2775969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80427" y="2775969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02905" y="2789145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47029" y="2789145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16094" y="2781014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17763" y="2771082"/>
            <a:ext cx="420547" cy="5347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0737" y="1375161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10801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/>
              <a:t>Розгляньте записи й прочитайте, як треба </a:t>
            </a:r>
            <a:r>
              <a:rPr lang="ru-RU" sz="3600" b="1" dirty="0" err="1"/>
              <a:t>міркувати</a:t>
            </a:r>
            <a:r>
              <a:rPr lang="ru-RU" sz="3600" b="1" dirty="0"/>
              <a:t> за </a:t>
            </a:r>
            <a:r>
              <a:rPr lang="ru-RU" sz="3600" b="1" dirty="0" err="1"/>
              <a:t>письмового</a:t>
            </a:r>
            <a:r>
              <a:rPr lang="ru-RU" sz="3600" b="1" dirty="0"/>
              <a:t> </a:t>
            </a:r>
            <a:r>
              <a:rPr lang="ru-RU" sz="3600" b="1" dirty="0" err="1"/>
              <a:t>віднімання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4954" y="1773610"/>
            <a:ext cx="1014089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Якщо</a:t>
            </a:r>
            <a:r>
              <a:rPr lang="ru-RU" sz="3200" b="1" dirty="0">
                <a:solidFill>
                  <a:srgbClr val="7030A0"/>
                </a:solidFill>
              </a:rPr>
              <a:t> за </a:t>
            </a:r>
            <a:r>
              <a:rPr lang="ru-RU" sz="3200" b="1" dirty="0" err="1">
                <a:solidFill>
                  <a:srgbClr val="7030A0"/>
                </a:solidFill>
              </a:rPr>
              <a:t>письмового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віднімання</a:t>
            </a:r>
            <a:r>
              <a:rPr lang="ru-RU" sz="3200" b="1" dirty="0">
                <a:solidFill>
                  <a:srgbClr val="7030A0"/>
                </a:solidFill>
              </a:rPr>
              <a:t> від </a:t>
            </a:r>
            <a:r>
              <a:rPr lang="ru-RU" sz="3200" b="1" dirty="0" err="1">
                <a:solidFill>
                  <a:srgbClr val="7030A0"/>
                </a:solidFill>
              </a:rPr>
              <a:t>розряду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одиниць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зменшуваного</a:t>
            </a:r>
            <a:r>
              <a:rPr lang="ru-RU" sz="3200" b="1" dirty="0">
                <a:solidFill>
                  <a:srgbClr val="7030A0"/>
                </a:solidFill>
              </a:rPr>
              <a:t> не можна </a:t>
            </a:r>
            <a:r>
              <a:rPr lang="ru-RU" sz="3200" b="1" dirty="0" err="1">
                <a:solidFill>
                  <a:srgbClr val="7030A0"/>
                </a:solidFill>
              </a:rPr>
              <a:t>відняти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одиниці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від’ємника</a:t>
            </a:r>
            <a:r>
              <a:rPr lang="ru-RU" sz="3200" b="1" dirty="0">
                <a:solidFill>
                  <a:srgbClr val="7030A0"/>
                </a:solidFill>
              </a:rPr>
              <a:t>, то </a:t>
            </a:r>
            <a:r>
              <a:rPr lang="ru-RU" sz="3200" b="1" dirty="0" err="1">
                <a:solidFill>
                  <a:srgbClr val="7030A0"/>
                </a:solidFill>
              </a:rPr>
              <a:t>беремо</a:t>
            </a:r>
            <a:r>
              <a:rPr lang="ru-RU" sz="3200" b="1" dirty="0">
                <a:solidFill>
                  <a:srgbClr val="7030A0"/>
                </a:solidFill>
              </a:rPr>
              <a:t> 1 десяток у </a:t>
            </a:r>
            <a:r>
              <a:rPr lang="ru-RU" sz="3200" b="1" dirty="0" err="1">
                <a:solidFill>
                  <a:srgbClr val="7030A0"/>
                </a:solidFill>
              </a:rPr>
              <a:t>вищому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розряді</a:t>
            </a:r>
            <a:r>
              <a:rPr lang="ru-RU" sz="3200" b="1" dirty="0">
                <a:solidFill>
                  <a:srgbClr val="7030A0"/>
                </a:solidFill>
              </a:rPr>
              <a:t> (</a:t>
            </a:r>
            <a:r>
              <a:rPr lang="ru-RU" sz="3200" b="1" dirty="0" err="1">
                <a:solidFill>
                  <a:srgbClr val="7030A0"/>
                </a:solidFill>
              </a:rPr>
              <a:t>робимо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позначку</a:t>
            </a:r>
            <a:r>
              <a:rPr lang="ru-RU" sz="3200" b="1" dirty="0">
                <a:solidFill>
                  <a:srgbClr val="7030A0"/>
                </a:solidFill>
              </a:rPr>
              <a:t> над </a:t>
            </a:r>
            <a:r>
              <a:rPr lang="ru-RU" sz="3200" b="1" dirty="0" err="1">
                <a:solidFill>
                  <a:srgbClr val="7030A0"/>
                </a:solidFill>
              </a:rPr>
              <a:t>стовпчиком</a:t>
            </a:r>
            <a:r>
              <a:rPr lang="ru-RU" sz="3200" b="1" dirty="0">
                <a:solidFill>
                  <a:srgbClr val="7030A0"/>
                </a:solidFill>
              </a:rPr>
              <a:t>). Не </a:t>
            </a:r>
            <a:r>
              <a:rPr lang="ru-RU" sz="3200" b="1" dirty="0" err="1">
                <a:solidFill>
                  <a:srgbClr val="7030A0"/>
                </a:solidFill>
              </a:rPr>
              <a:t>забуваймо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віднімати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цю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одиницю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відповідному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розряді</a:t>
            </a:r>
            <a:r>
              <a:rPr lang="ru-RU" sz="3200" b="1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2050" name="Picture 2" descr="D:\3 клас\03 МАТЕМ\1 Листопад\6 Письм додавання і віднімання в межах 1000\2026-02-06_194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5" y="3789834"/>
            <a:ext cx="20642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405458"/>
            <a:ext cx="10108647" cy="1152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/>
              <a:t>записи й </a:t>
            </a:r>
            <a:r>
              <a:rPr lang="ru-RU" sz="3200" b="1" dirty="0" smtClean="0"/>
              <a:t>прочитайте, </a:t>
            </a:r>
            <a:r>
              <a:rPr lang="ru-RU" sz="3200" b="1" dirty="0"/>
              <a:t>як треба </a:t>
            </a:r>
            <a:r>
              <a:rPr lang="ru-RU" sz="3200" b="1" dirty="0" err="1"/>
              <a:t>міркувати</a:t>
            </a:r>
            <a:r>
              <a:rPr lang="ru-RU" sz="3200" b="1" dirty="0"/>
              <a:t> за </a:t>
            </a:r>
            <a:r>
              <a:rPr lang="ru-RU" sz="3200" b="1" dirty="0" err="1"/>
              <a:t>письмового</a:t>
            </a:r>
            <a:r>
              <a:rPr lang="ru-RU" sz="3200" b="1" dirty="0"/>
              <a:t> </a:t>
            </a:r>
            <a:r>
              <a:rPr lang="ru-RU" sz="3200" b="1" dirty="0" err="1"/>
              <a:t>віднімання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6 Письм додавання і віднімання в межах 1000\2026-02-06_193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1686154"/>
            <a:ext cx="8526170" cy="46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6 Письм додавання і віднімання в межах 1000\2026-02-06_194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685519"/>
            <a:ext cx="1944216" cy="18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8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3 клас\03 МАТЕМ\1 Листопад\6 Письм додавання і віднімання в межах 1000\2026-02-06_195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395"/>
          <a:stretch/>
        </p:blipFill>
        <p:spPr bwMode="auto">
          <a:xfrm>
            <a:off x="2491630" y="3899852"/>
            <a:ext cx="810016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0270" y="549474"/>
            <a:ext cx="10108647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Поясніть</a:t>
            </a:r>
            <a:r>
              <a:rPr lang="ru-RU" sz="4000" b="1" dirty="0" smtClean="0"/>
              <a:t>, </a:t>
            </a:r>
            <a:r>
              <a:rPr lang="ru-RU" sz="4000" b="1" dirty="0"/>
              <a:t>як </a:t>
            </a:r>
            <a:r>
              <a:rPr lang="ru-RU" sz="4000" b="1" dirty="0" err="1"/>
              <a:t>виконали</a:t>
            </a:r>
            <a:r>
              <a:rPr lang="ru-RU" sz="4000" b="1" dirty="0"/>
              <a:t> </a:t>
            </a:r>
            <a:r>
              <a:rPr lang="ru-RU" sz="4000" b="1" dirty="0" err="1"/>
              <a:t>віднімання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205958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№215-216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6 Письм додавання і віднімання в межах 1000\2026-02-06_19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27" y="1494877"/>
            <a:ext cx="66514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8895" y="3309205"/>
            <a:ext cx="345639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письмово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9743" y="5049974"/>
            <a:ext cx="32135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0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2136" y="5049974"/>
            <a:ext cx="32600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4572" y="5049974"/>
            <a:ext cx="39709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6498" y="5049974"/>
            <a:ext cx="321352" cy="577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05985" y="5076124"/>
            <a:ext cx="326006" cy="551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05242" y="5076124"/>
            <a:ext cx="288032" cy="551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66930" y="5076125"/>
            <a:ext cx="321352" cy="551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40924" y="5076125"/>
            <a:ext cx="326006" cy="551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8175" y="5076125"/>
            <a:ext cx="288032" cy="551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20209" y="5007141"/>
            <a:ext cx="32135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70481" y="5037990"/>
            <a:ext cx="326006" cy="581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614727" y="5022565"/>
            <a:ext cx="252749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3274" y="363931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37653" y="35708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882842" y="368820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979076" y="1248737"/>
            <a:ext cx="2619219" cy="2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592484"/>
            <a:ext cx="10137076" cy="732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Виконайте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додавання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27283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656" y="1388076"/>
            <a:ext cx="601234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Перевірте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за допомогою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віднімання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0455" y="3895376"/>
            <a:ext cx="1105869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781</a:t>
            </a:r>
            <a:endParaRPr lang="ru-RU" sz="32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96" y="1592155"/>
            <a:ext cx="3298767" cy="28262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73998" y="2742506"/>
            <a:ext cx="112913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542</a:t>
            </a:r>
          </a:p>
          <a:p>
            <a:r>
              <a:rPr lang="ru-RU" sz="3200" b="1" dirty="0" smtClean="0"/>
              <a:t>   </a:t>
            </a:r>
            <a:r>
              <a:rPr lang="ru-RU" sz="3200" b="1" u="sng" dirty="0" smtClean="0"/>
              <a:t>329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70872" y="2756010"/>
            <a:ext cx="104848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_871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u="sng" dirty="0" smtClean="0"/>
              <a:t>542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95043" y="3864202"/>
            <a:ext cx="102923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329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72760" y="3891216"/>
            <a:ext cx="10978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238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40455" y="2779947"/>
            <a:ext cx="11058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543</a:t>
            </a:r>
          </a:p>
          <a:p>
            <a:r>
              <a:rPr lang="ru-RU" sz="3200" b="1" dirty="0" smtClean="0"/>
              <a:t>  </a:t>
            </a:r>
            <a:r>
              <a:rPr lang="ru-RU" sz="3200" b="1" u="sng" dirty="0" smtClean="0"/>
              <a:t> 238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3913" y="3189310"/>
            <a:ext cx="420932" cy="276565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188090" y="3819724"/>
            <a:ext cx="111504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871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95568" y="2779947"/>
            <a:ext cx="1052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_781</a:t>
            </a:r>
          </a:p>
          <a:p>
            <a:r>
              <a:rPr lang="ru-RU" sz="3200" b="1" u="sng" dirty="0" smtClean="0"/>
              <a:t>  543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176113" y="4639765"/>
            <a:ext cx="98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538</a:t>
            </a:r>
          </a:p>
          <a:p>
            <a:pPr algn="ctr"/>
            <a:r>
              <a:rPr lang="uk-UA" sz="3200" b="1" u="sng" dirty="0" smtClean="0"/>
              <a:t>  58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6324" y="5732691"/>
            <a:ext cx="101675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596</a:t>
            </a:r>
            <a:endParaRPr lang="ru-RU" sz="32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083594" y="4649498"/>
            <a:ext cx="102003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_596</a:t>
            </a:r>
          </a:p>
          <a:p>
            <a:pPr algn="ctr"/>
            <a:r>
              <a:rPr lang="ru-RU" sz="3200" b="1" u="sng" dirty="0" smtClean="0"/>
              <a:t>  538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83594" y="5732691"/>
            <a:ext cx="993878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   58</a:t>
            </a:r>
            <a:endParaRPr lang="ru-RU" sz="3200" b="1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50799" y="5091057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126594" y="3156336"/>
            <a:ext cx="420932" cy="276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5731" y="1970616"/>
            <a:ext cx="680346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543 + </a:t>
            </a:r>
            <a:r>
              <a:rPr lang="ru-RU" sz="2800" b="1" dirty="0" smtClean="0">
                <a:solidFill>
                  <a:srgbClr val="7030A0"/>
                </a:solidFill>
              </a:rPr>
              <a:t>238     542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329     538 </a:t>
            </a:r>
            <a:r>
              <a:rPr lang="ru-RU" sz="2800" b="1" dirty="0">
                <a:solidFill>
                  <a:srgbClr val="7030A0"/>
                </a:solidFill>
              </a:rPr>
              <a:t>+ 58 </a:t>
            </a:r>
            <a:r>
              <a:rPr lang="ru-RU" sz="2800" b="1" dirty="0" smtClean="0">
                <a:solidFill>
                  <a:srgbClr val="7030A0"/>
                </a:solidFill>
              </a:rPr>
              <a:t>    624 </a:t>
            </a:r>
            <a:r>
              <a:rPr lang="ru-RU" sz="2800" b="1" dirty="0">
                <a:solidFill>
                  <a:srgbClr val="7030A0"/>
                </a:solidFill>
              </a:rPr>
              <a:t>+ 46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21362" y="2539977"/>
            <a:ext cx="332658" cy="41537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554322" y="24936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64566" y="2492896"/>
            <a:ext cx="332658" cy="415378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7736895" y="24216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3320" y="4365898"/>
            <a:ext cx="332658" cy="415378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4565865" y="43674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060727" y="4680997"/>
            <a:ext cx="98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624</a:t>
            </a:r>
          </a:p>
          <a:p>
            <a:pPr algn="ctr"/>
            <a:r>
              <a:rPr lang="uk-UA" sz="3200" b="1" u="sng" dirty="0" smtClean="0"/>
              <a:t>  46</a:t>
            </a:r>
            <a:endParaRPr lang="ru-RU" sz="3200" b="1" u="sng" dirty="0" smtClean="0"/>
          </a:p>
        </p:txBody>
      </p:sp>
      <p:sp>
        <p:nvSpPr>
          <p:cNvPr id="75" name="Прямоугольник 74"/>
          <p:cNvSpPr/>
          <p:nvPr/>
        </p:nvSpPr>
        <p:spPr>
          <a:xfrm>
            <a:off x="6030938" y="5773923"/>
            <a:ext cx="101675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670</a:t>
            </a:r>
            <a:endParaRPr lang="ru-RU" sz="32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968208" y="4690730"/>
            <a:ext cx="102003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_670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u="sng" dirty="0" smtClean="0"/>
              <a:t>  46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968208" y="5773923"/>
            <a:ext cx="993878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 624</a:t>
            </a:r>
            <a:endParaRPr lang="ru-RU" sz="3200" b="1" dirty="0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935413" y="5132289"/>
            <a:ext cx="420932" cy="276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37934" y="4407130"/>
            <a:ext cx="332658" cy="415378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8450479" y="44087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4810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8" grpId="0" animBg="1"/>
      <p:bldP spid="40" grpId="0" animBg="1"/>
      <p:bldP spid="46" grpId="0" animBg="1"/>
      <p:bldP spid="47" grpId="0" animBg="1"/>
      <p:bldP spid="50" grpId="0" animBg="1"/>
      <p:bldP spid="51" grpId="0" animBg="1"/>
      <p:bldP spid="54" grpId="0" animBg="1"/>
      <p:bldP spid="55" grpId="0" animBg="1"/>
      <p:bldP spid="57" grpId="0" animBg="1"/>
      <p:bldP spid="58" grpId="0" animBg="1"/>
      <p:bldP spid="69" grpId="0"/>
      <p:bldP spid="71" grpId="0"/>
      <p:bldP spid="73" grpId="0"/>
      <p:bldP spid="74" grpId="0" animBg="1"/>
      <p:bldP spid="75" grpId="0" animBg="1"/>
      <p:bldP spid="76" grpId="0" animBg="1"/>
      <p:bldP spid="77" grpId="0" animBg="1"/>
      <p:bldP spid="8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11091</TotalTime>
  <Words>469</Words>
  <Application>Microsoft Office PowerPoint</Application>
  <PresentationFormat>Произвольный</PresentationFormat>
  <Paragraphs>164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971</cp:revision>
  <dcterms:created xsi:type="dcterms:W3CDTF">2025-08-27T14:01:18Z</dcterms:created>
  <dcterms:modified xsi:type="dcterms:W3CDTF">2026-02-11T10:02:13Z</dcterms:modified>
</cp:coreProperties>
</file>