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887" r:id="rId3"/>
    <p:sldId id="896" r:id="rId4"/>
    <p:sldId id="286" r:id="rId5"/>
    <p:sldId id="828" r:id="rId6"/>
    <p:sldId id="919" r:id="rId7"/>
    <p:sldId id="918" r:id="rId8"/>
    <p:sldId id="903" r:id="rId9"/>
    <p:sldId id="921" r:id="rId10"/>
    <p:sldId id="920" r:id="rId11"/>
    <p:sldId id="922" r:id="rId12"/>
    <p:sldId id="924" r:id="rId13"/>
    <p:sldId id="313" r:id="rId14"/>
    <p:sldId id="895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Знаходження значення виразу з буквою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Обчислення значень виразів на дві дії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Складання і </a:t>
          </a:r>
          <a:r>
            <a:rPr lang="uk-UA" sz="3200" dirty="0" err="1" smtClean="0"/>
            <a:t>розв’язува-ння</a:t>
          </a:r>
          <a:r>
            <a:rPr lang="uk-UA" sz="3200" dirty="0" smtClean="0"/>
            <a:t> 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err="1" smtClean="0"/>
            <a:t>Розв’язува-ння</a:t>
          </a:r>
          <a:r>
            <a:rPr lang="uk-UA" sz="3200" dirty="0" smtClean="0"/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1107" custLinFactX="397130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3270" custLinFactX="3887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7776" custLinFactX="1746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968" custLinFactX="-409913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505677" y="936102"/>
          <a:ext cx="4273486" cy="240128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Розв’язува-ння</a:t>
          </a:r>
          <a:r>
            <a:rPr lang="uk-UA" sz="3200" kern="1200" dirty="0" smtClean="0"/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441779" y="854697"/>
        <a:ext cx="240128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962642" y="815519"/>
          <a:ext cx="4273486" cy="2642446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Складання і </a:t>
          </a:r>
          <a:r>
            <a:rPr lang="uk-UA" sz="3200" kern="1200" dirty="0" err="1" smtClean="0"/>
            <a:t>розв’язува-ння</a:t>
          </a:r>
          <a:r>
            <a:rPr lang="uk-UA" sz="3200" kern="1200" dirty="0" smtClean="0"/>
            <a:t> 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778162" y="854696"/>
        <a:ext cx="2642446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756017" y="770847"/>
          <a:ext cx="4273486" cy="2731790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Знаходження значення виразу з буквою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26865" y="854696"/>
        <a:ext cx="2731790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28427" y="828427"/>
          <a:ext cx="4273486" cy="2616630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Обчислення значень виразів на дві дії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616630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5632" y="1119434"/>
            <a:ext cx="8970002" cy="15696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Обчислення значень виразів </a:t>
            </a:r>
            <a:endParaRPr lang="uk-UA" sz="48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на </a:t>
            </a:r>
            <a:r>
              <a:rPr lang="uk-UA" sz="4800" b="1" dirty="0">
                <a:solidFill>
                  <a:srgbClr val="7030A0"/>
                </a:solidFill>
              </a:rPr>
              <a:t>дві </a:t>
            </a:r>
            <a:r>
              <a:rPr lang="uk-UA" sz="4800" b="1" dirty="0" smtClean="0">
                <a:solidFill>
                  <a:srgbClr val="7030A0"/>
                </a:solidFill>
              </a:rPr>
              <a:t>дії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6" y="3387885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6. </a:t>
            </a:r>
            <a:r>
              <a:rPr lang="uk-UA" sz="2400" b="1" dirty="0" smtClean="0">
                <a:solidFill>
                  <a:srgbClr val="7030A0"/>
                </a:solidFill>
              </a:rPr>
              <a:t>Письмове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106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357786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987355" y="3156278"/>
            <a:ext cx="142674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2)   47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35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14" name="Прямоугольник 4"/>
          <p:cNvSpPr/>
          <p:nvPr/>
        </p:nvSpPr>
        <p:spPr>
          <a:xfrm>
            <a:off x="825675" y="499870"/>
            <a:ext cx="10570639" cy="6719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 </a:t>
            </a:r>
            <a:r>
              <a:rPr lang="ru-RU" sz="4000" b="1" dirty="0" err="1" smtClean="0"/>
              <a:t>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10548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5236" y="1269554"/>
            <a:ext cx="1046934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</a:rPr>
              <a:t>У парку росте 155 беріз, </a:t>
            </a:r>
            <a:r>
              <a:rPr lang="ru-RU" sz="3200" b="1" dirty="0" err="1">
                <a:solidFill>
                  <a:schemeClr val="bg1"/>
                </a:solidFill>
              </a:rPr>
              <a:t>кленів</a:t>
            </a:r>
            <a:r>
              <a:rPr lang="ru-RU" sz="3200" b="1" dirty="0">
                <a:solidFill>
                  <a:schemeClr val="bg1"/>
                </a:solidFill>
              </a:rPr>
              <a:t> — на 108 дерев </a:t>
            </a:r>
            <a:r>
              <a:rPr lang="ru-RU" sz="3200" b="1" dirty="0" err="1">
                <a:solidFill>
                  <a:schemeClr val="bg1"/>
                </a:solidFill>
              </a:rPr>
              <a:t>менше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ніж</a:t>
            </a:r>
            <a:r>
              <a:rPr lang="ru-RU" sz="3200" b="1" dirty="0">
                <a:solidFill>
                  <a:schemeClr val="bg1"/>
                </a:solidFill>
              </a:rPr>
              <a:t> беріз, а </a:t>
            </a:r>
            <a:r>
              <a:rPr lang="ru-RU" sz="3200" b="1" dirty="0" err="1">
                <a:solidFill>
                  <a:schemeClr val="bg1"/>
                </a:solidFill>
              </a:rPr>
              <a:t>дубів</a:t>
            </a:r>
            <a:r>
              <a:rPr lang="ru-RU" sz="3200" b="1" dirty="0">
                <a:solidFill>
                  <a:schemeClr val="bg1"/>
                </a:solidFill>
              </a:rPr>
              <a:t> на 35 дерев більше, </a:t>
            </a:r>
            <a:r>
              <a:rPr lang="ru-RU" sz="3200" b="1" dirty="0" err="1">
                <a:solidFill>
                  <a:schemeClr val="bg1"/>
                </a:solidFill>
              </a:rPr>
              <a:t>ніж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кленів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Скільки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дубів</a:t>
            </a:r>
            <a:r>
              <a:rPr lang="ru-RU" sz="3200" b="1" dirty="0">
                <a:solidFill>
                  <a:schemeClr val="bg1"/>
                </a:solidFill>
              </a:rPr>
              <a:t> росте в парку?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65236" y="3158997"/>
            <a:ext cx="164361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6088" indent="-446088" algn="ctr">
              <a:buAutoNum type="arabicParenR"/>
            </a:pPr>
            <a:r>
              <a:rPr lang="uk-UA" sz="3200" b="1" dirty="0" smtClean="0"/>
              <a:t>_155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108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2028045" y="4118285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</a:t>
            </a:r>
            <a:endParaRPr lang="ru-RU" sz="3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751954" y="2740132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73284" y="28905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803960" y="4110152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</a:t>
            </a:r>
            <a:endParaRPr lang="ru-RU" sz="32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388232" y="3539502"/>
            <a:ext cx="420932" cy="276565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5960656" y="4097345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ru-RU" sz="32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733296" y="4107978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8</a:t>
            </a:r>
            <a:endParaRPr lang="ru-RU" sz="32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503688" y="4158438"/>
            <a:ext cx="24872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(кл.) у парку</a:t>
            </a:r>
            <a:endParaRPr lang="ru-RU" sz="3200" b="1" u="sng" dirty="0" smtClean="0"/>
          </a:p>
        </p:txBody>
      </p:sp>
      <p:sp>
        <p:nvSpPr>
          <p:cNvPr id="52" name="Прямоугольник 51"/>
          <p:cNvSpPr/>
          <p:nvPr/>
        </p:nvSpPr>
        <p:spPr>
          <a:xfrm>
            <a:off x="7389628" y="2925738"/>
            <a:ext cx="395898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Берези – </a:t>
            </a:r>
          </a:p>
          <a:p>
            <a:r>
              <a:rPr lang="uk-UA" sz="3200" b="1" dirty="0" smtClean="0"/>
              <a:t>Клени – </a:t>
            </a:r>
          </a:p>
          <a:p>
            <a:r>
              <a:rPr lang="uk-UA" sz="3200" b="1" dirty="0" smtClean="0"/>
              <a:t>Дуби –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23845" y="2945916"/>
            <a:ext cx="1388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155 д.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855734" y="3403116"/>
            <a:ext cx="213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(Б – 108) д.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691619" y="3847801"/>
            <a:ext cx="85679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?д.,</a:t>
            </a:r>
            <a:endParaRPr lang="ru-RU" sz="3200" b="1" u="sng" dirty="0" smtClean="0"/>
          </a:p>
        </p:txBody>
      </p:sp>
      <p:sp>
        <p:nvSpPr>
          <p:cNvPr id="55" name="Прямоугольник 54"/>
          <p:cNvSpPr/>
          <p:nvPr/>
        </p:nvSpPr>
        <p:spPr>
          <a:xfrm>
            <a:off x="859169" y="4933251"/>
            <a:ext cx="212353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Відповідь:</a:t>
            </a:r>
            <a:endParaRPr lang="ru-RU" sz="3200" b="1" u="sng" dirty="0" smtClean="0"/>
          </a:p>
        </p:txBody>
      </p:sp>
      <p:sp>
        <p:nvSpPr>
          <p:cNvPr id="56" name="Прямоугольник 55"/>
          <p:cNvSpPr/>
          <p:nvPr/>
        </p:nvSpPr>
        <p:spPr>
          <a:xfrm>
            <a:off x="2982703" y="4939667"/>
            <a:ext cx="42330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В парку росте 82 </a:t>
            </a:r>
            <a:r>
              <a:rPr lang="uk-UA" sz="3200" b="1" dirty="0" err="1" smtClean="0"/>
              <a:t>дуба</a:t>
            </a:r>
            <a:r>
              <a:rPr lang="uk-UA" sz="3200" b="1" dirty="0" smtClean="0"/>
              <a:t>.</a:t>
            </a:r>
            <a:endParaRPr lang="ru-RU" sz="3200" b="1" u="sng" dirty="0" smtClean="0"/>
          </a:p>
        </p:txBody>
      </p:sp>
      <p:sp>
        <p:nvSpPr>
          <p:cNvPr id="57" name="Прямоугольник 56"/>
          <p:cNvSpPr/>
          <p:nvPr/>
        </p:nvSpPr>
        <p:spPr>
          <a:xfrm>
            <a:off x="9431798" y="3847801"/>
            <a:ext cx="2060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(К + 35) д.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95494" y="4110152"/>
            <a:ext cx="8202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(д.)</a:t>
            </a:r>
            <a:endParaRPr lang="ru-RU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4220013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 animBg="1"/>
      <p:bldP spid="28" grpId="0"/>
      <p:bldP spid="33" grpId="0"/>
      <p:bldP spid="30" grpId="0"/>
      <p:bldP spid="42" grpId="0"/>
      <p:bldP spid="48" grpId="0"/>
      <p:bldP spid="49" grpId="0"/>
      <p:bldP spid="51" grpId="0" animBg="1"/>
      <p:bldP spid="52" grpId="0" animBg="1"/>
      <p:bldP spid="53" grpId="0"/>
      <p:bldP spid="54" grpId="0"/>
      <p:bldP spid="55" grpId="0" animBg="1"/>
      <p:bldP spid="56" grpId="0" animBg="1"/>
      <p:bldP spid="57" grpId="0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7576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600" b="1" dirty="0" err="1" smtClean="0"/>
              <a:t>Знайдіть</a:t>
            </a:r>
            <a:r>
              <a:rPr lang="ru-RU" sz="3600" b="1" dirty="0" smtClean="0"/>
              <a:t> </a:t>
            </a:r>
            <a:r>
              <a:rPr lang="ru-RU" sz="3600" b="1" dirty="0"/>
              <a:t>окремо </a:t>
            </a:r>
            <a:r>
              <a:rPr lang="ru-RU" sz="3600" b="1" dirty="0" err="1"/>
              <a:t>масу</a:t>
            </a:r>
            <a:r>
              <a:rPr lang="ru-RU" sz="3600" b="1" dirty="0"/>
              <a:t> </a:t>
            </a:r>
            <a:r>
              <a:rPr lang="ru-RU" sz="3600" b="1" dirty="0" err="1"/>
              <a:t>зебри</a:t>
            </a:r>
            <a:r>
              <a:rPr lang="ru-RU" sz="3600" b="1" dirty="0"/>
              <a:t>, </a:t>
            </a:r>
            <a:r>
              <a:rPr lang="ru-RU" sz="3600" b="1" dirty="0" err="1"/>
              <a:t>поні</a:t>
            </a:r>
            <a:r>
              <a:rPr lang="ru-RU" sz="3600" b="1" dirty="0"/>
              <a:t> й </a:t>
            </a:r>
            <a:r>
              <a:rPr lang="ru-RU" sz="3600" b="1" dirty="0" err="1"/>
              <a:t>антилопи</a:t>
            </a:r>
            <a:r>
              <a:rPr lang="ru-RU" sz="3600" b="1" dirty="0"/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8333" y="5744515"/>
            <a:ext cx="1143474" cy="111507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Ст.46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№247 </a:t>
            </a:r>
          </a:p>
        </p:txBody>
      </p:sp>
      <p:pic>
        <p:nvPicPr>
          <p:cNvPr id="3074" name="Picture 2" descr="D:\3 клас\03 МАТЕМ\1 Листопад\6 Письм додавання і віднімання в межах 1000\2026-02-13_203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325237"/>
            <a:ext cx="8116066" cy="311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90248" y="4581882"/>
            <a:ext cx="164361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6088" indent="-446088" algn="ctr">
              <a:buAutoNum type="arabicParenR"/>
            </a:pPr>
            <a:r>
              <a:rPr lang="uk-UA" sz="3200" b="1" dirty="0" smtClean="0"/>
              <a:t>_705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448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553057" y="5541170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98296" y="431342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28972" y="5533037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5549" y="431866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98271" y="5518026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67573" y="4135857"/>
            <a:ext cx="567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28972" y="4017895"/>
            <a:ext cx="41569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9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2997" y="4524430"/>
            <a:ext cx="164361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2) _705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375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7302617" y="5472326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0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28262" y="434961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78532" y="5486446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47831" y="5513050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87603" y="4240503"/>
            <a:ext cx="567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57516" y="5477140"/>
            <a:ext cx="20069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(кг) зебра</a:t>
            </a:r>
            <a:endParaRPr lang="ru-RU" sz="3200" b="1" u="sng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9188375" y="1898730"/>
            <a:ext cx="158417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3) _448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330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10377353" y="2893862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8</a:t>
            </a:r>
            <a:endParaRPr lang="ru-RU" sz="32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191552" y="2893862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</a:t>
            </a:r>
            <a:endParaRPr lang="ru-RU" sz="32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980463" y="2893862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</a:t>
            </a:r>
            <a:endParaRPr lang="ru-RU" sz="32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772918" y="2819040"/>
            <a:ext cx="8056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(кг)</a:t>
            </a:r>
            <a:endParaRPr lang="ru-RU" sz="3200" b="1" u="sng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033866" y="5581323"/>
            <a:ext cx="26261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(кг) антилопа</a:t>
            </a:r>
            <a:endParaRPr lang="ru-RU" sz="3200" b="1" u="sng" dirty="0" smtClean="0"/>
          </a:p>
        </p:txBody>
      </p:sp>
      <p:sp>
        <p:nvSpPr>
          <p:cNvPr id="32" name="Прямоугольник 31"/>
          <p:cNvSpPr/>
          <p:nvPr/>
        </p:nvSpPr>
        <p:spPr>
          <a:xfrm>
            <a:off x="10541704" y="3457549"/>
            <a:ext cx="10368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поні</a:t>
            </a:r>
            <a:endParaRPr lang="ru-RU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797101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8" grpId="0"/>
      <p:bldP spid="29" grpId="0"/>
      <p:bldP spid="30" grpId="0"/>
      <p:bldP spid="31" grpId="0" animBg="1"/>
      <p:bldP spid="1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Ст.46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792" y="1400834"/>
            <a:ext cx="1690977" cy="23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3 клас\03 МАТЕМ\1 Листопад\6 Письм додавання і віднімання в межах 1000\2026-02-13_2037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47" y="1400834"/>
            <a:ext cx="8496945" cy="452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948015" y="1701602"/>
            <a:ext cx="237626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628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67735" y="1657266"/>
            <a:ext cx="5497870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знайти </a:t>
            </a:r>
            <a:r>
              <a:rPr lang="ru-RU" sz="3200" b="1" dirty="0" err="1" smtClean="0">
                <a:solidFill>
                  <a:schemeClr val="bg1"/>
                </a:solidFill>
              </a:rPr>
              <a:t>третій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доданок</a:t>
            </a:r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433616" y="3213770"/>
            <a:ext cx="5574844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знайти невідоме зменшуване?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443959" y="4707774"/>
            <a:ext cx="4983719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гриб 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3634" y="4844521"/>
            <a:ext cx="181004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759" y="4832663"/>
            <a:ext cx="19180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1814" y="4853111"/>
            <a:ext cx="22475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853111"/>
            <a:ext cx="1954507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139343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3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136833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136833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140437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11405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8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0"/>
            <a:ext cx="194421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89" y="5374010"/>
            <a:ext cx="302433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39" y="5391117"/>
            <a:ext cx="264925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3" y="5358605"/>
            <a:ext cx="2160240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3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950074"/>
            <a:ext cx="126749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Ст.44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34" y="4113631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3 клас\03 МАТЕМ\1 Листопад\6 Письм додавання і віднімання в межах 1000\2026-02-11_193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3" y="1557586"/>
            <a:ext cx="917117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7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67892413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5400" y="-757065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602715" y="1314001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Установіть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закономірність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2905" y="-706933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70024" y="-73755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869282" y="-612425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79067" y="2780794"/>
            <a:ext cx="454720" cy="567792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384104" y="3573810"/>
            <a:ext cx="833754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/>
              <a:t>Продовжте</a:t>
            </a:r>
            <a:r>
              <a:rPr lang="ru-RU" sz="2800" b="1" dirty="0" smtClean="0"/>
              <a:t> </a:t>
            </a:r>
            <a:r>
              <a:rPr lang="ru-RU" sz="2800" b="1" dirty="0" err="1"/>
              <a:t>кожний</a:t>
            </a:r>
            <a:r>
              <a:rPr lang="ru-RU" sz="2800" b="1" dirty="0"/>
              <a:t> ряд чисел ще </a:t>
            </a:r>
            <a:r>
              <a:rPr lang="ru-RU" sz="2800" b="1" dirty="0" err="1" smtClean="0"/>
              <a:t>трьома</a:t>
            </a:r>
            <a:r>
              <a:rPr lang="ru-RU" sz="2800" b="1" dirty="0" smtClean="0"/>
              <a:t> </a:t>
            </a:r>
            <a:r>
              <a:rPr lang="ru-RU" sz="2800" b="1" dirty="0"/>
              <a:t>числами.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122360" y="2776000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97384" y="-732132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82834" y="-707884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28999" y="2781722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970129" y="2784887"/>
            <a:ext cx="454720" cy="56779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39277" y="2780794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850680" y="-723469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47422" y="1375161"/>
            <a:ext cx="408252" cy="50977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202609" y="2781722"/>
            <a:ext cx="454720" cy="567792"/>
          </a:xfrm>
          <a:prstGeom prst="rect">
            <a:avLst/>
          </a:prstGeom>
        </p:spPr>
      </p:pic>
      <p:sp>
        <p:nvSpPr>
          <p:cNvPr id="7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28654"/>
            <a:ext cx="112347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 44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0313" y="4221882"/>
            <a:ext cx="479324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100, 150, 200,… </a:t>
            </a:r>
            <a:endParaRPr lang="ru-RU" sz="2800" b="1" dirty="0" smtClean="0"/>
          </a:p>
          <a:p>
            <a:r>
              <a:rPr lang="ru-RU" sz="2800" b="1" dirty="0" smtClean="0"/>
              <a:t>420</a:t>
            </a:r>
            <a:r>
              <a:rPr lang="ru-RU" sz="2800" b="1" dirty="0"/>
              <a:t>, 440, 460,… </a:t>
            </a:r>
            <a:endParaRPr lang="ru-RU" sz="2800" b="1" dirty="0" smtClean="0"/>
          </a:p>
          <a:p>
            <a:r>
              <a:rPr lang="ru-RU" sz="2800" b="1" dirty="0" smtClean="0"/>
              <a:t>190</a:t>
            </a:r>
            <a:r>
              <a:rPr lang="ru-RU" sz="2800" b="1" dirty="0"/>
              <a:t>, 220, 250</a:t>
            </a:r>
            <a:r>
              <a:rPr lang="ru-RU" sz="2800" b="1" dirty="0" smtClean="0"/>
              <a:t>,…</a:t>
            </a:r>
          </a:p>
          <a:p>
            <a:r>
              <a:rPr lang="uk-UA" sz="2800" b="1" dirty="0" smtClean="0"/>
              <a:t>Запишіть останній ряд чисел</a:t>
            </a:r>
            <a:endParaRPr lang="ru-RU" sz="2800" b="1" dirty="0"/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61030" y="2793584"/>
            <a:ext cx="408252" cy="50977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62854" y="2738985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155057" y="2781722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09670" y="2735562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03619" y="2776000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84290" y="2729840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30361" y="2764573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11032" y="2718413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64924" y="2739243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604199" y="2781722"/>
            <a:ext cx="408252" cy="50977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647404" y="2765110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309719" y="2722631"/>
            <a:ext cx="454720" cy="5677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62739" y="4226256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250</a:t>
            </a:r>
            <a:r>
              <a:rPr lang="ru-RU" sz="2800" b="1" dirty="0">
                <a:solidFill>
                  <a:srgbClr val="002060"/>
                </a:solidFill>
              </a:rPr>
              <a:t>,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446678" y="4226256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300</a:t>
            </a:r>
            <a:r>
              <a:rPr lang="ru-RU" sz="2800" b="1" dirty="0">
                <a:solidFill>
                  <a:srgbClr val="002060"/>
                </a:solidFill>
              </a:rPr>
              <a:t>,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111157" y="4226256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350</a:t>
            </a:r>
            <a:r>
              <a:rPr lang="ru-RU" sz="2800" b="1" dirty="0">
                <a:solidFill>
                  <a:srgbClr val="002060"/>
                </a:solidFill>
              </a:rPr>
              <a:t>,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813410" y="4651165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480</a:t>
            </a:r>
            <a:r>
              <a:rPr lang="ru-RU" sz="2800" b="1" dirty="0">
                <a:solidFill>
                  <a:srgbClr val="002060"/>
                </a:solidFill>
              </a:rPr>
              <a:t>,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497349" y="4651165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500</a:t>
            </a:r>
            <a:r>
              <a:rPr lang="ru-RU" sz="2800" b="1" dirty="0">
                <a:solidFill>
                  <a:srgbClr val="002060"/>
                </a:solidFill>
              </a:rPr>
              <a:t>,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161828" y="4651165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520</a:t>
            </a:r>
            <a:r>
              <a:rPr lang="ru-RU" sz="2800" b="1" dirty="0">
                <a:solidFill>
                  <a:srgbClr val="002060"/>
                </a:solidFill>
              </a:rPr>
              <a:t>,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" grpId="0" animBg="1"/>
      <p:bldP spid="4" grpId="0"/>
      <p:bldP spid="107" grpId="0"/>
      <p:bldP spid="108" grpId="0"/>
      <p:bldP spid="109" grpId="0"/>
      <p:bldP spid="110" grpId="0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3 клас\03 МАТЕМ\1 Листопад\6 Письм додавання і віднімання в межах 1000\2026-02-11_194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34" y="3013101"/>
            <a:ext cx="69532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155134" y="2223463"/>
            <a:ext cx="34247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  148 + </a:t>
            </a:r>
            <a:r>
              <a:rPr lang="uk-UA" sz="3200" b="1" dirty="0" smtClean="0"/>
              <a:t>149 + </a:t>
            </a:r>
            <a:r>
              <a:rPr lang="ru-RU" sz="3200" b="1" dirty="0" smtClean="0"/>
              <a:t>150 =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0270" y="549474"/>
            <a:ext cx="10108647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smtClean="0"/>
              <a:t>Додайте </a:t>
            </a:r>
            <a:r>
              <a:rPr lang="ru-RU" sz="4000" b="1" dirty="0"/>
              <a:t>три </a:t>
            </a:r>
            <a:r>
              <a:rPr lang="ru-RU" sz="4000" b="1" dirty="0" err="1"/>
              <a:t>послідовні</a:t>
            </a:r>
            <a:r>
              <a:rPr lang="ru-RU" sz="4000" b="1" dirty="0"/>
              <a:t> </a:t>
            </a:r>
            <a:r>
              <a:rPr lang="ru-RU" sz="4000" b="1" dirty="0" smtClean="0"/>
              <a:t>числа: </a:t>
            </a:r>
            <a:r>
              <a:rPr lang="ru-RU" sz="4000" b="1" dirty="0"/>
              <a:t>148, 149, 150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98757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Ст.43, 44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№235, 238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7494" y="1584102"/>
            <a:ext cx="1112333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150-2</a:t>
            </a:r>
            <a:endParaRPr lang="ru-RU" sz="28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351988" y="3141762"/>
            <a:ext cx="2803617" cy="273263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569833" y="2205658"/>
            <a:ext cx="3826454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(150+150+150)–2–1=</a:t>
            </a:r>
            <a:endParaRPr lang="ru-RU" sz="32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529177" y="1581663"/>
            <a:ext cx="1112333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150-1</a:t>
            </a:r>
            <a:endParaRPr lang="ru-RU" sz="28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0124479" y="2192535"/>
            <a:ext cx="1014837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447</a:t>
            </a:r>
            <a:endParaRPr lang="ru-RU" sz="32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326124" y="4869954"/>
            <a:ext cx="19575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685 – 208 </a:t>
            </a:r>
            <a:endParaRPr lang="ru-RU" sz="3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396287" y="2193731"/>
            <a:ext cx="172819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450 – 3 =</a:t>
            </a:r>
            <a:endParaRPr lang="ru-RU" sz="3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427736" y="4869954"/>
            <a:ext cx="28803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476 – 208 – 129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69250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30" grpId="0" animBg="1"/>
      <p:bldP spid="32" grpId="0" animBg="1"/>
      <p:bldP spid="36" grpId="0" animBg="1"/>
      <p:bldP spid="2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2779663" y="3372431"/>
            <a:ext cx="153672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2) _ 631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590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14" name="Прямоугольник 4"/>
          <p:cNvSpPr/>
          <p:nvPr/>
        </p:nvSpPr>
        <p:spPr>
          <a:xfrm>
            <a:off x="825675" y="499870"/>
            <a:ext cx="10570639" cy="6719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Запишіть </a:t>
            </a:r>
            <a:r>
              <a:rPr lang="ru-RU" sz="4000" b="1" dirty="0" err="1" smtClean="0"/>
              <a:t>вираз</a:t>
            </a:r>
            <a:r>
              <a:rPr lang="ru-RU" sz="4000" b="1" dirty="0" smtClean="0"/>
              <a:t> </a:t>
            </a:r>
            <a:r>
              <a:rPr lang="ru-RU" sz="4000" b="1" dirty="0"/>
              <a:t>й </a:t>
            </a:r>
            <a:r>
              <a:rPr lang="ru-RU" sz="4000" b="1" dirty="0" err="1" smtClean="0"/>
              <a:t>обчисліть</a:t>
            </a:r>
            <a:r>
              <a:rPr lang="ru-RU" sz="4000" b="1" dirty="0" smtClean="0"/>
              <a:t> його значення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706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86672" y="3375845"/>
            <a:ext cx="164361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uk-UA" sz="3200" b="1" dirty="0"/>
              <a:t> </a:t>
            </a:r>
            <a:r>
              <a:rPr lang="uk-UA" sz="3200" b="1" dirty="0" smtClean="0"/>
              <a:t>347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</a:t>
            </a:r>
            <a:r>
              <a:rPr lang="uk-UA" sz="3200" b="1" u="sng" dirty="0" smtClean="0"/>
              <a:t>284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840349" y="2369469"/>
            <a:ext cx="32090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347 + 284 – 590 =</a:t>
            </a:r>
            <a:endParaRPr lang="ru-RU" sz="3200" b="1" u="sng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1924574" y="4302023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19147" y="2955003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92848" y="2977738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26841" y="305294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00489" y="4293890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83519" y="4293890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180257" y="3755655"/>
            <a:ext cx="420932" cy="276565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3885052" y="4298609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692692" y="4301701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045729" y="2369468"/>
            <a:ext cx="6174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41</a:t>
            </a:r>
            <a:endParaRPr lang="ru-RU" sz="3200" b="1" u="sng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825675" y="1307956"/>
            <a:ext cx="706655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Суму чисел 347 і 284 </a:t>
            </a:r>
            <a:r>
              <a:rPr lang="ru-RU" sz="3200" b="1" dirty="0" err="1">
                <a:solidFill>
                  <a:srgbClr val="7030A0"/>
                </a:solidFill>
              </a:rPr>
              <a:t>зменшити</a:t>
            </a:r>
            <a:r>
              <a:rPr lang="ru-RU" sz="3200" b="1" dirty="0">
                <a:solidFill>
                  <a:srgbClr val="7030A0"/>
                </a:solidFill>
              </a:rPr>
              <a:t> на </a:t>
            </a:r>
            <a:r>
              <a:rPr lang="ru-RU" sz="3200" b="1" dirty="0" smtClean="0">
                <a:solidFill>
                  <a:srgbClr val="7030A0"/>
                </a:solidFill>
              </a:rPr>
              <a:t>590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51" y="2020750"/>
            <a:ext cx="3662787" cy="313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13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 animBg="1"/>
      <p:bldP spid="26" grpId="0" animBg="1"/>
      <p:bldP spid="28" grpId="0"/>
      <p:bldP spid="33" grpId="0"/>
      <p:bldP spid="39" grpId="0"/>
      <p:bldP spid="30" grpId="0"/>
      <p:bldP spid="42" grpId="0"/>
      <p:bldP spid="46" grpId="0"/>
      <p:bldP spid="48" grpId="0"/>
      <p:bldP spid="49" grpId="0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827165" y="2436198"/>
            <a:ext cx="119285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   528</a:t>
            </a:r>
          </a:p>
          <a:p>
            <a:r>
              <a:rPr lang="uk-UA" sz="3200" b="1" dirty="0" smtClean="0"/>
              <a:t>   </a:t>
            </a:r>
            <a:r>
              <a:rPr lang="uk-UA" sz="3200" b="1" u="sng" dirty="0" smtClean="0"/>
              <a:t>356</a:t>
            </a:r>
          </a:p>
          <a:p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      </a:t>
            </a:r>
            <a:endParaRPr lang="ru-RU" sz="3200" b="1" dirty="0" smtClean="0"/>
          </a:p>
        </p:txBody>
      </p:sp>
      <p:sp>
        <p:nvSpPr>
          <p:cNvPr id="14" name="Прямоугольник 4"/>
          <p:cNvSpPr/>
          <p:nvPr/>
        </p:nvSpPr>
        <p:spPr>
          <a:xfrm>
            <a:off x="835447" y="499870"/>
            <a:ext cx="10585175" cy="69767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Складіть </a:t>
            </a:r>
            <a:r>
              <a:rPr lang="ru-RU" sz="3600" b="1" dirty="0"/>
              <a:t>рівняння за </a:t>
            </a:r>
            <a:r>
              <a:rPr lang="ru-RU" sz="3600" b="1" dirty="0" err="1" smtClean="0"/>
              <a:t>твердженням</a:t>
            </a:r>
            <a:r>
              <a:rPr lang="ru-RU" sz="3600" b="1" dirty="0" smtClean="0"/>
              <a:t>. </a:t>
            </a:r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його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706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7923" y="1439992"/>
            <a:ext cx="1001888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7030A0"/>
                </a:solidFill>
              </a:rPr>
              <a:t>Якщо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від невідомого числа </a:t>
            </a:r>
            <a:r>
              <a:rPr lang="ru-RU" sz="2800" b="1" dirty="0" err="1">
                <a:solidFill>
                  <a:srgbClr val="7030A0"/>
                </a:solidFill>
              </a:rPr>
              <a:t>відняти</a:t>
            </a:r>
            <a:r>
              <a:rPr lang="ru-RU" sz="2800" b="1" dirty="0">
                <a:solidFill>
                  <a:srgbClr val="7030A0"/>
                </a:solidFill>
              </a:rPr>
              <a:t> число 356, то буде 528. 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44003" y="2348696"/>
            <a:ext cx="28318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Х – 356 = 528</a:t>
            </a:r>
            <a:endParaRPr lang="ru-RU" sz="3200" b="1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5572255" y="3442289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</a:t>
            </a:r>
            <a:endParaRPr lang="ru-RU" sz="3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322615" y="1964429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38631" y="3442017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8</a:t>
            </a:r>
            <a:endParaRPr lang="ru-RU" sz="32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122607" y="3442289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8</a:t>
            </a:r>
            <a:endParaRPr lang="ru-RU" sz="32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803296" y="2866955"/>
            <a:ext cx="420932" cy="27656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1265096" y="2946281"/>
            <a:ext cx="28107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Х = </a:t>
            </a:r>
            <a:r>
              <a:rPr lang="uk-UA" sz="3200" b="1" dirty="0"/>
              <a:t>528 </a:t>
            </a:r>
            <a:r>
              <a:rPr lang="uk-UA" sz="3200" b="1" dirty="0" smtClean="0"/>
              <a:t>+ </a:t>
            </a:r>
            <a:r>
              <a:rPr lang="uk-UA" sz="3200" b="1" dirty="0"/>
              <a:t>356 </a:t>
            </a:r>
            <a:endParaRPr lang="ru-RU" sz="3200" b="1" dirty="0" smtClean="0"/>
          </a:p>
        </p:txBody>
      </p:sp>
      <p:sp>
        <p:nvSpPr>
          <p:cNvPr id="62" name="Прямоугольник 61"/>
          <p:cNvSpPr/>
          <p:nvPr/>
        </p:nvSpPr>
        <p:spPr>
          <a:xfrm>
            <a:off x="1244002" y="3531056"/>
            <a:ext cx="28053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u="sng" dirty="0" smtClean="0"/>
              <a:t>Х = </a:t>
            </a:r>
            <a:r>
              <a:rPr lang="uk-UA" sz="3200" b="1" u="sng" dirty="0" smtClean="0"/>
              <a:t>884</a:t>
            </a:r>
            <a:endParaRPr lang="ru-RU" sz="3200" b="1" u="sng" dirty="0" smtClean="0"/>
          </a:p>
        </p:txBody>
      </p:sp>
      <p:sp>
        <p:nvSpPr>
          <p:cNvPr id="63" name="Прямоугольник 62"/>
          <p:cNvSpPr/>
          <p:nvPr/>
        </p:nvSpPr>
        <p:spPr>
          <a:xfrm>
            <a:off x="1253832" y="4132452"/>
            <a:ext cx="282197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884 – 356 = 528</a:t>
            </a:r>
            <a:endParaRPr lang="ru-RU" sz="3200" b="1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248646" y="4717227"/>
            <a:ext cx="18271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528 = 528</a:t>
            </a:r>
            <a:endParaRPr lang="ru-RU" sz="3200" b="1" dirty="0" smtClean="0"/>
          </a:p>
        </p:txBody>
      </p:sp>
      <p:sp>
        <p:nvSpPr>
          <p:cNvPr id="68" name="Прямоугольник 67"/>
          <p:cNvSpPr/>
          <p:nvPr/>
        </p:nvSpPr>
        <p:spPr>
          <a:xfrm>
            <a:off x="6783264" y="2436198"/>
            <a:ext cx="119285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 _884</a:t>
            </a:r>
          </a:p>
          <a:p>
            <a:r>
              <a:rPr lang="uk-UA" sz="3200" b="1" dirty="0" smtClean="0"/>
              <a:t>   </a:t>
            </a:r>
            <a:r>
              <a:rPr lang="uk-UA" sz="3200" b="1" u="sng" dirty="0" smtClean="0"/>
              <a:t>356</a:t>
            </a:r>
          </a:p>
          <a:p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      </a:t>
            </a:r>
            <a:endParaRPr lang="ru-RU" sz="3200" b="1" dirty="0" smtClean="0"/>
          </a:p>
        </p:txBody>
      </p:sp>
      <p:sp>
        <p:nvSpPr>
          <p:cNvPr id="69" name="Прямоугольник 68"/>
          <p:cNvSpPr/>
          <p:nvPr/>
        </p:nvSpPr>
        <p:spPr>
          <a:xfrm>
            <a:off x="7512462" y="3415137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8</a:t>
            </a:r>
            <a:endParaRPr lang="ru-RU" sz="32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278838" y="3414865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ru-RU" sz="32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062814" y="3415137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</a:t>
            </a:r>
            <a:endParaRPr lang="ru-RU" sz="32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443536" y="2012539"/>
            <a:ext cx="567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29877" y="21471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9964" y="3414866"/>
            <a:ext cx="2900658" cy="297073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4045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 animBg="1"/>
      <p:bldP spid="28" grpId="0"/>
      <p:bldP spid="33" grpId="0"/>
      <p:bldP spid="42" grpId="0"/>
      <p:bldP spid="46" grpId="0"/>
      <p:bldP spid="61" grpId="0" animBg="1"/>
      <p:bldP spid="62" grpId="0" animBg="1"/>
      <p:bldP spid="63" grpId="0" animBg="1"/>
      <p:bldP spid="67" grpId="0" animBg="1"/>
      <p:bldP spid="68" grpId="0" animBg="1"/>
      <p:bldP spid="69" grpId="0"/>
      <p:bldP spid="70" grpId="0"/>
      <p:bldP spid="71" grpId="0"/>
      <p:bldP spid="64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2016625" y="2652222"/>
            <a:ext cx="153672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1) _ 635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587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14" name="Прямоугольник 4"/>
          <p:cNvSpPr/>
          <p:nvPr/>
        </p:nvSpPr>
        <p:spPr>
          <a:xfrm>
            <a:off x="1051470" y="499870"/>
            <a:ext cx="10009113" cy="6719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Знайдіть</a:t>
            </a:r>
            <a:r>
              <a:rPr lang="ru-RU" sz="4000" b="1" dirty="0"/>
              <a:t> значення </a:t>
            </a:r>
            <a:r>
              <a:rPr lang="ru-RU" sz="4000" b="1" dirty="0" err="1"/>
              <a:t>виразу</a:t>
            </a:r>
            <a:r>
              <a:rPr lang="ru-RU" sz="4000" b="1" dirty="0"/>
              <a:t> 635 – с + 513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706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256302" y="2623794"/>
            <a:ext cx="154769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2)   513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</a:t>
            </a:r>
            <a:r>
              <a:rPr lang="uk-UA" sz="3200" b="1" u="sng" dirty="0" smtClean="0"/>
              <a:t>   48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1003845" y="1341561"/>
            <a:ext cx="52149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Якщо</a:t>
            </a:r>
            <a:r>
              <a:rPr lang="ru-RU" sz="3200" b="1" dirty="0"/>
              <a:t> с = 587</a:t>
            </a:r>
            <a:r>
              <a:rPr lang="ru-RU" sz="3200" b="1" dirty="0" smtClean="0"/>
              <a:t>, 635 – с + 513 =</a:t>
            </a:r>
            <a:endParaRPr lang="ru-RU" sz="3200" b="1" u="sng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5360281" y="3676088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24647" y="2182599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54" y="2523840"/>
            <a:ext cx="3288059" cy="324982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001957" y="234884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096166" y="3680362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77609" y="3680362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579643" y="3098539"/>
            <a:ext cx="420932" cy="276565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3162633" y="3640295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8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912343" y="3640295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338284" y="1367094"/>
            <a:ext cx="8819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561</a:t>
            </a:r>
            <a:endParaRPr lang="ru-RU" sz="3200" b="1" u="sng" dirty="0" smtClean="0"/>
          </a:p>
        </p:txBody>
      </p:sp>
      <p:sp>
        <p:nvSpPr>
          <p:cNvPr id="58" name="Прямоугольник 57"/>
          <p:cNvSpPr/>
          <p:nvPr/>
        </p:nvSpPr>
        <p:spPr>
          <a:xfrm>
            <a:off x="6194058" y="1341560"/>
            <a:ext cx="31442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635 – </a:t>
            </a:r>
            <a:r>
              <a:rPr lang="ru-RU" sz="3200" b="1" dirty="0" smtClean="0"/>
              <a:t>587 </a:t>
            </a:r>
            <a:r>
              <a:rPr lang="ru-RU" sz="3200" b="1" dirty="0"/>
              <a:t>+ 513 =</a:t>
            </a:r>
            <a:endParaRPr lang="ru-RU" sz="3200" b="1" u="sng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776386" y="234461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118087" y="2156545"/>
            <a:ext cx="567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48556" y="2038583"/>
            <a:ext cx="567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0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 animBg="1"/>
      <p:bldP spid="28" grpId="0"/>
      <p:bldP spid="33" grpId="0"/>
      <p:bldP spid="30" grpId="0"/>
      <p:bldP spid="42" grpId="0"/>
      <p:bldP spid="46" grpId="0"/>
      <p:bldP spid="48" grpId="0"/>
      <p:bldP spid="49" grpId="0"/>
      <p:bldP spid="51" grpId="0" animBg="1"/>
      <p:bldP spid="58" grpId="0" animBg="1"/>
      <p:bldP spid="59" grpId="0"/>
      <p:bldP spid="61" grpId="0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11647</TotalTime>
  <Words>532</Words>
  <Application>Microsoft Office PowerPoint</Application>
  <PresentationFormat>Произвольный</PresentationFormat>
  <Paragraphs>209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1016</cp:revision>
  <dcterms:created xsi:type="dcterms:W3CDTF">2025-08-27T14:01:18Z</dcterms:created>
  <dcterms:modified xsi:type="dcterms:W3CDTF">2026-02-16T09:43:34Z</dcterms:modified>
</cp:coreProperties>
</file>