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887" r:id="rId3"/>
    <p:sldId id="896" r:id="rId4"/>
    <p:sldId id="286" r:id="rId5"/>
    <p:sldId id="828" r:id="rId6"/>
    <p:sldId id="918" r:id="rId7"/>
    <p:sldId id="903" r:id="rId8"/>
    <p:sldId id="921" r:id="rId9"/>
    <p:sldId id="889" r:id="rId10"/>
    <p:sldId id="923" r:id="rId11"/>
    <p:sldId id="925" r:id="rId12"/>
    <p:sldId id="313" r:id="rId13"/>
    <p:sldId id="895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Визначення часу за годинником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Обчислення значень виразів на дві дії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Складання і розв’язування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Розв’язування задач на визначення відстаней 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0846" custLinFactX="390334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303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-440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243264" y="790747"/>
          <a:ext cx="4273486" cy="269199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Розв’язування задач на визначення відстаней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34012" y="854696"/>
        <a:ext cx="269199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70998" y="863147"/>
          <a:ext cx="4273486" cy="2547191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Складання і розв’язування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5" y="854697"/>
        <a:ext cx="2547191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87301" y="811140"/>
          <a:ext cx="4273486" cy="2651204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Визначення часу за годинником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98442" y="854696"/>
        <a:ext cx="2651204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5589" y="875589"/>
          <a:ext cx="4273486" cy="25223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Обчислення значень виразів на дві дії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223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10" Type="http://schemas.openxmlformats.org/officeDocument/2006/relationships/hyperlink" Target="https://naurok.com.ua/test/pismove-dodavannya-i-vidnimannya-v-mezhah-1000-diagnostichna-robota-3683233.html" TargetMode="External"/><Relationship Id="rId4" Type="http://schemas.openxmlformats.org/officeDocument/2006/relationships/image" Target="../media/image30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632" y="803255"/>
            <a:ext cx="8970002" cy="255453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Повторення вивченого матеріалу з теми «Письмове додавання і віднімання в межах 1000</a:t>
            </a:r>
            <a:r>
              <a:rPr lang="uk-UA" sz="4000" b="1" dirty="0" smtClean="0">
                <a:solidFill>
                  <a:srgbClr val="7030A0"/>
                </a:solidFill>
              </a:rPr>
              <a:t>».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Діагностична робота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641764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107-108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611665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405458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4000" b="1" dirty="0"/>
              <a:t>Визначення часу за годинником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8333" y="5744515"/>
            <a:ext cx="1143474" cy="111507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Ст.45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№246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3363" y="4534231"/>
            <a:ext cx="9405713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На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годин більше в </a:t>
            </a:r>
            <a:r>
              <a:rPr lang="ru-RU" sz="2800" b="1" dirty="0" err="1">
                <a:solidFill>
                  <a:srgbClr val="7030A0"/>
                </a:solidFill>
              </a:rPr>
              <a:t>Пекіні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Парижі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</a:p>
          <a:p>
            <a:pPr marL="457200" indent="-4572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На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годин </a:t>
            </a:r>
            <a:r>
              <a:rPr lang="ru-RU" sz="2800" b="1" dirty="0" err="1">
                <a:solidFill>
                  <a:srgbClr val="7030A0"/>
                </a:solidFill>
              </a:rPr>
              <a:t>менше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Києві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ніж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Пекіні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</a:p>
          <a:p>
            <a:pPr marL="457200" indent="-45720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Котра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година буде в </a:t>
            </a:r>
            <a:r>
              <a:rPr lang="ru-RU" sz="2800" b="1" dirty="0" err="1">
                <a:solidFill>
                  <a:srgbClr val="7030A0"/>
                </a:solidFill>
              </a:rPr>
              <a:t>Парижі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якщо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Пекіні</a:t>
            </a:r>
            <a:r>
              <a:rPr lang="ru-RU" sz="2800" b="1" dirty="0">
                <a:solidFill>
                  <a:srgbClr val="7030A0"/>
                </a:solidFill>
              </a:rPr>
              <a:t> буде 12 год? Постав ще два запитання за показами </a:t>
            </a:r>
            <a:r>
              <a:rPr lang="ru-RU" sz="2800" b="1" dirty="0" err="1">
                <a:solidFill>
                  <a:srgbClr val="7030A0"/>
                </a:solidFill>
              </a:rPr>
              <a:t>годинників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1451" y="1231022"/>
            <a:ext cx="868064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У різних </a:t>
            </a:r>
            <a:r>
              <a:rPr lang="ru-RU" sz="2800" b="1" dirty="0" err="1">
                <a:solidFill>
                  <a:srgbClr val="7030A0"/>
                </a:solidFill>
              </a:rPr>
              <a:t>містах</a:t>
            </a:r>
            <a:r>
              <a:rPr lang="ru-RU" sz="2800" b="1" dirty="0">
                <a:solidFill>
                  <a:srgbClr val="7030A0"/>
                </a:solidFill>
              </a:rPr>
              <a:t> світу </a:t>
            </a:r>
            <a:r>
              <a:rPr lang="ru-RU" sz="2800" b="1" dirty="0" err="1">
                <a:solidFill>
                  <a:srgbClr val="7030A0"/>
                </a:solidFill>
              </a:rPr>
              <a:t>одночасно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зафіксували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покази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годинників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Котра</a:t>
            </a:r>
            <a:r>
              <a:rPr lang="ru-RU" sz="2800" b="1" dirty="0">
                <a:solidFill>
                  <a:srgbClr val="7030A0"/>
                </a:solidFill>
              </a:rPr>
              <a:t> година в цей час у кожному місті?</a:t>
            </a:r>
          </a:p>
        </p:txBody>
      </p:sp>
      <p:pic>
        <p:nvPicPr>
          <p:cNvPr id="2050" name="Picture 2" descr="D:\3 клас\03 МАТЕМ\1 Листопад\6 Письм додавання і віднімання в межах 1000\2026-02-13_203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51" y="2185128"/>
            <a:ext cx="8680643" cy="23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4709" y="2493688"/>
            <a:ext cx="1988304" cy="20363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5417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8333" y="5950074"/>
            <a:ext cx="1143474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92" y="1400834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6 Письм додавання і віднімання в межах 1000\2026-02-13_230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430220"/>
            <a:ext cx="8352929" cy="44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15567" y="5590034"/>
            <a:ext cx="23762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8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557586"/>
            <a:ext cx="5752112" cy="1143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Як </a:t>
            </a:r>
            <a:r>
              <a:rPr lang="ru-RU" sz="2800" b="1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800" b="1" dirty="0" smtClean="0">
                <a:solidFill>
                  <a:schemeClr val="bg1"/>
                </a:solidFill>
              </a:rPr>
              <a:t>, на </a:t>
            </a:r>
            <a:r>
              <a:rPr lang="ru-RU" sz="28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800" b="1" dirty="0" smtClean="0">
                <a:solidFill>
                  <a:schemeClr val="bg1"/>
                </a:solidFill>
              </a:rPr>
              <a:t> одна </a:t>
            </a:r>
            <a:r>
              <a:rPr lang="ru-RU" sz="2800" b="1" dirty="0" err="1" smtClean="0">
                <a:solidFill>
                  <a:schemeClr val="bg1"/>
                </a:solidFill>
              </a:rPr>
              <a:t>відстань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більша</a:t>
            </a:r>
            <a:r>
              <a:rPr lang="ru-RU" sz="2800" b="1" dirty="0" smtClean="0">
                <a:solidFill>
                  <a:schemeClr val="bg1"/>
                </a:solidFill>
              </a:rPr>
              <a:t> або </a:t>
            </a:r>
            <a:r>
              <a:rPr lang="ru-RU" sz="2800" b="1" dirty="0" err="1" smtClean="0">
                <a:solidFill>
                  <a:schemeClr val="bg1"/>
                </a:solidFill>
              </a:rPr>
              <a:t>менша</a:t>
            </a:r>
            <a:r>
              <a:rPr lang="ru-RU" sz="2800" b="1" dirty="0" smtClean="0">
                <a:solidFill>
                  <a:schemeClr val="bg1"/>
                </a:solidFill>
              </a:rPr>
              <a:t> іншої?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010088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2853730"/>
            <a:ext cx="5832646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Чи однаковий час в різних містах на заході і сході планети?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50991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509914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9463" y="5590034"/>
            <a:ext cx="10028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hlinkClick r:id="rId10"/>
              </a:rPr>
              <a:t>Письмове</a:t>
            </a:r>
            <a:r>
              <a:rPr lang="ru-RU" sz="2800" dirty="0">
                <a:hlinkClick r:id="rId10"/>
              </a:rPr>
              <a:t> </a:t>
            </a:r>
            <a:r>
              <a:rPr lang="ru-RU" sz="2800" dirty="0" err="1">
                <a:hlinkClick r:id="rId10"/>
              </a:rPr>
              <a:t>додавання</a:t>
            </a:r>
            <a:r>
              <a:rPr lang="ru-RU" sz="2800" dirty="0">
                <a:hlinkClick r:id="rId10"/>
              </a:rPr>
              <a:t> і </a:t>
            </a:r>
            <a:r>
              <a:rPr lang="ru-RU" sz="2800" dirty="0" err="1">
                <a:hlinkClick r:id="rId10"/>
              </a:rPr>
              <a:t>віднімання</a:t>
            </a:r>
            <a:r>
              <a:rPr lang="ru-RU" sz="2800" dirty="0">
                <a:hlinkClick r:id="rId10"/>
              </a:rPr>
              <a:t> в межах 1000. Діагностична робота. | Тест з математики – «На Урок»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гриб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844521"/>
            <a:ext cx="181004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759" y="4832663"/>
            <a:ext cx="191803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1814" y="4853111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853111"/>
            <a:ext cx="1954507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139343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3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136833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136833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140437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гриб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Картинки до тестів\Емоції Гриби\Боровик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"/>
          <a:stretch/>
        </p:blipFill>
        <p:spPr bwMode="auto">
          <a:xfrm>
            <a:off x="6430966" y="2568208"/>
            <a:ext cx="2115401" cy="2592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D:\Картинки до тестів\Емоції Гриби\Мухомо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565698"/>
            <a:ext cx="1944217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 descr="D:\Картинки до тестів\Емоції Гриби\Підосични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9" y="2565698"/>
            <a:ext cx="1977435" cy="26399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9" name="Picture 5" descr="D:\Картинки до тестів\Емоції Гриби\Щасли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815" y="2569302"/>
            <a:ext cx="2062776" cy="25970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Скругленный прямоугольник 11"/>
          <p:cNvSpPr/>
          <p:nvPr/>
        </p:nvSpPr>
        <p:spPr>
          <a:xfrm>
            <a:off x="979462" y="5374010"/>
            <a:ext cx="194421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Веселий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31689" y="5374010"/>
            <a:ext cx="302433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Сором’язливий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4039" y="5391117"/>
            <a:ext cx="2649257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Жартівливий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21083" y="5358605"/>
            <a:ext cx="2160240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Щасливий 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Ст.46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48" y="4073007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6 Письм додавання і віднімання в межах 1000\2026-02-13_203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3" y="1434659"/>
            <a:ext cx="8496945" cy="452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72758827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5400" y="-757065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065081" y="-748616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Установіть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закономірність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2905" y="-706933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024" y="-73755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833870" y="3501802"/>
            <a:ext cx="454720" cy="567792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384104" y="4437906"/>
            <a:ext cx="83375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/>
              <a:t>Запишіть </a:t>
            </a:r>
            <a:r>
              <a:rPr lang="ru-RU" sz="2800" b="1" dirty="0" err="1" smtClean="0"/>
              <a:t>трицифрові</a:t>
            </a:r>
            <a:r>
              <a:rPr lang="ru-RU" sz="2800" b="1" dirty="0" smtClean="0"/>
              <a:t> числа, які складаються з </a:t>
            </a:r>
            <a:r>
              <a:rPr lang="ru-RU" sz="2800" b="1" dirty="0" err="1" smtClean="0"/>
              <a:t>однакових</a:t>
            </a:r>
            <a:r>
              <a:rPr lang="ru-RU" sz="2800" b="1" dirty="0" smtClean="0"/>
              <a:t> цифр.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39503" y="3510074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97384" y="-732132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82834" y="-707884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28999" y="2781722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67640" y="2763248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204983" y="2809805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50680" y="-723469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47422" y="1375161"/>
            <a:ext cx="408252" cy="50977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09397" y="2757660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1030" y="2793584"/>
            <a:ext cx="408252" cy="50977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55057" y="2781722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68580" y="2754982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842698" y="2793584"/>
            <a:ext cx="408252" cy="50977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63648" y="2776000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03118" y="1345947"/>
            <a:ext cx="420547" cy="53472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44188" y="2809805"/>
            <a:ext cx="408252" cy="50977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17773" y="2768538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070024" y="2750198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449784" y="2750198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532715" y="2781722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929309" y="2750198"/>
            <a:ext cx="454720" cy="567792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32053" y="2801399"/>
            <a:ext cx="420547" cy="534723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408386" y="2781722"/>
            <a:ext cx="420547" cy="534723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856060" y="2763248"/>
            <a:ext cx="420547" cy="53472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54815" y="3502612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12062" y="3496168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178959" y="3488494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549079" y="3488494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593796" y="2781914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957198" y="2772476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67712" y="2754982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6343117" y="3574993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3) _ 225</a:t>
            </a:r>
          </a:p>
          <a:p>
            <a:pPr algn="ctr"/>
            <a:r>
              <a:rPr lang="uk-UA" sz="3200" b="1" dirty="0" smtClean="0"/>
              <a:t>        </a:t>
            </a:r>
            <a:r>
              <a:rPr lang="uk-UA" sz="3200" b="1" u="sng" dirty="0" smtClean="0"/>
              <a:t>  72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841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Запишіть </a:t>
            </a:r>
            <a:r>
              <a:rPr lang="ru-RU" sz="4000" b="1" dirty="0"/>
              <a:t>вирази й </a:t>
            </a:r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/>
              <a:t>їх </a:t>
            </a:r>
            <a:r>
              <a:rPr lang="ru-RU" sz="4000" b="1" dirty="0" smtClean="0"/>
              <a:t>значення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2809" y="1413570"/>
            <a:ext cx="941480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Різницю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чисел 400 і 175 </a:t>
            </a:r>
            <a:r>
              <a:rPr lang="ru-RU" sz="2800" b="1" dirty="0" err="1">
                <a:solidFill>
                  <a:srgbClr val="7030A0"/>
                </a:solidFill>
              </a:rPr>
              <a:t>зменшити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 чисел 8 і 9.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55527" y="3588326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1) _ 400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175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58" name="Прямоугольник 57"/>
          <p:cNvSpPr/>
          <p:nvPr/>
        </p:nvSpPr>
        <p:spPr>
          <a:xfrm>
            <a:off x="1555527" y="2232229"/>
            <a:ext cx="36325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(400 – 175) – 8 ∙ 9 =</a:t>
            </a:r>
            <a:endParaRPr lang="ru-RU" sz="3200" b="1" u="sng" dirty="0" smtClean="0"/>
          </a:p>
        </p:txBody>
      </p:sp>
      <p:sp>
        <p:nvSpPr>
          <p:cNvPr id="59" name="Прямоугольник 58"/>
          <p:cNvSpPr/>
          <p:nvPr/>
        </p:nvSpPr>
        <p:spPr>
          <a:xfrm>
            <a:off x="2303474" y="341103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218316" y="3574993"/>
            <a:ext cx="74250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72</a:t>
            </a:r>
            <a:endParaRPr lang="ru-RU" sz="3200" b="1" u="sng" dirty="0" smtClean="0"/>
          </a:p>
        </p:txBody>
      </p:sp>
      <p:sp>
        <p:nvSpPr>
          <p:cNvPr id="61" name="Прямоугольник 60"/>
          <p:cNvSpPr/>
          <p:nvPr/>
        </p:nvSpPr>
        <p:spPr>
          <a:xfrm>
            <a:off x="2676488" y="3119324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23142" y="3091355"/>
            <a:ext cx="34906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739897" y="4590144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15812" y="4582011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98842" y="4582011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461635" y="3570186"/>
            <a:ext cx="17168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2) 8 </a:t>
            </a:r>
            <a:r>
              <a:rPr lang="uk-UA" sz="3200" b="1" dirty="0"/>
              <a:t>∙ </a:t>
            </a:r>
            <a:r>
              <a:rPr lang="uk-UA" sz="3200" b="1" dirty="0" smtClean="0"/>
              <a:t>9 = </a:t>
            </a:r>
            <a:endParaRPr lang="ru-RU" sz="3200" b="1" dirty="0" smtClean="0"/>
          </a:p>
        </p:txBody>
      </p:sp>
      <p:sp>
        <p:nvSpPr>
          <p:cNvPr id="67" name="Прямоугольник 66"/>
          <p:cNvSpPr/>
          <p:nvPr/>
        </p:nvSpPr>
        <p:spPr>
          <a:xfrm>
            <a:off x="7111479" y="325729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500569" y="4579186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89357" y="458511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106038" y="458511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78491" y="2232230"/>
            <a:ext cx="9277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153</a:t>
            </a:r>
            <a:endParaRPr lang="ru-RU" sz="3200" b="1" u="sng" dirty="0" smtClean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17" y="2067824"/>
            <a:ext cx="3549442" cy="30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7" grpId="0" animBg="1"/>
      <p:bldP spid="58" grpId="0" animBg="1"/>
      <p:bldP spid="59" grpId="0"/>
      <p:bldP spid="60" grpId="0" animBg="1"/>
      <p:bldP spid="61" grpId="0"/>
      <p:bldP spid="62" grpId="0"/>
      <p:bldP spid="63" grpId="0"/>
      <p:bldP spid="64" grpId="0"/>
      <p:bldP spid="65" grpId="0"/>
      <p:bldP spid="66" grpId="0" animBg="1"/>
      <p:bldP spid="67" grpId="0"/>
      <p:bldP spid="68" grpId="0"/>
      <p:bldP spid="70" grpId="0"/>
      <p:bldP spid="71" grpId="0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427805" y="4079282"/>
            <a:ext cx="11928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   187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725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 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825675" y="499870"/>
            <a:ext cx="10570639" cy="6976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Складіть </a:t>
            </a:r>
            <a:r>
              <a:rPr lang="ru-RU" sz="3200" b="1" dirty="0"/>
              <a:t>рівняння за </a:t>
            </a:r>
            <a:r>
              <a:rPr lang="ru-RU" sz="3200" b="1" dirty="0" err="1" smtClean="0"/>
              <a:t>твердженням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Розв’яжіть</a:t>
            </a:r>
            <a:r>
              <a:rPr lang="ru-RU" sz="3200" b="1" dirty="0" smtClean="0"/>
              <a:t> його.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5477" y="1341562"/>
            <a:ext cx="1001888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Якщо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невідоме</a:t>
            </a:r>
            <a:r>
              <a:rPr lang="ru-RU" sz="2800" b="1" dirty="0">
                <a:solidFill>
                  <a:srgbClr val="7030A0"/>
                </a:solidFill>
              </a:rPr>
              <a:t> число </a:t>
            </a:r>
            <a:r>
              <a:rPr lang="ru-RU" sz="2800" b="1" dirty="0" err="1">
                <a:solidFill>
                  <a:srgbClr val="7030A0"/>
                </a:solidFill>
              </a:rPr>
              <a:t>збільшити</a:t>
            </a:r>
            <a:r>
              <a:rPr lang="ru-RU" sz="2800" b="1" dirty="0">
                <a:solidFill>
                  <a:srgbClr val="7030A0"/>
                </a:solidFill>
              </a:rPr>
              <a:t> на число 725, то буде 912. 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71951" y="2295526"/>
            <a:ext cx="11928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 _912</a:t>
            </a:r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725</a:t>
            </a:r>
          </a:p>
          <a:p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      </a:t>
            </a:r>
            <a:endParaRPr lang="ru-RU" sz="3200" b="1" dirty="0" smtClean="0"/>
          </a:p>
        </p:txBody>
      </p:sp>
      <p:sp>
        <p:nvSpPr>
          <p:cNvPr id="73" name="Прямоугольник 72"/>
          <p:cNvSpPr/>
          <p:nvPr/>
        </p:nvSpPr>
        <p:spPr>
          <a:xfrm>
            <a:off x="1598264" y="2260473"/>
            <a:ext cx="28318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Х + 725 = 912</a:t>
            </a:r>
            <a:endParaRPr lang="ru-RU" sz="3200" b="1" dirty="0" smtClean="0"/>
          </a:p>
        </p:txBody>
      </p:sp>
      <p:sp>
        <p:nvSpPr>
          <p:cNvPr id="74" name="Прямоугольник 73"/>
          <p:cNvSpPr/>
          <p:nvPr/>
        </p:nvSpPr>
        <p:spPr>
          <a:xfrm>
            <a:off x="6065549" y="3244708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ru-RU" sz="32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955503" y="3717826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873579" y="321941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666327" y="3208810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455861" y="4525774"/>
            <a:ext cx="420932" cy="276565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6050351" y="1841288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619357" y="2858058"/>
            <a:ext cx="28107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Х = 912 - 725 </a:t>
            </a:r>
            <a:endParaRPr lang="ru-RU" sz="3200" b="1" dirty="0" smtClean="0"/>
          </a:p>
        </p:txBody>
      </p:sp>
      <p:sp>
        <p:nvSpPr>
          <p:cNvPr id="81" name="Прямоугольник 80"/>
          <p:cNvSpPr/>
          <p:nvPr/>
        </p:nvSpPr>
        <p:spPr>
          <a:xfrm>
            <a:off x="1598263" y="3442833"/>
            <a:ext cx="16341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u="sng" dirty="0" smtClean="0"/>
              <a:t>Х = </a:t>
            </a:r>
            <a:r>
              <a:rPr lang="uk-UA" sz="3200" b="1" u="sng" dirty="0"/>
              <a:t>1</a:t>
            </a:r>
            <a:r>
              <a:rPr lang="uk-UA" sz="3200" b="1" u="sng" dirty="0" smtClean="0"/>
              <a:t>87</a:t>
            </a:r>
            <a:endParaRPr lang="ru-RU" sz="3200" b="1" u="sng" dirty="0" smtClean="0"/>
          </a:p>
        </p:txBody>
      </p:sp>
      <p:sp>
        <p:nvSpPr>
          <p:cNvPr id="82" name="Прямоугольник 81"/>
          <p:cNvSpPr/>
          <p:nvPr/>
        </p:nvSpPr>
        <p:spPr>
          <a:xfrm>
            <a:off x="1608093" y="4044229"/>
            <a:ext cx="28219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1</a:t>
            </a:r>
            <a:r>
              <a:rPr lang="uk-UA" sz="3200" b="1" dirty="0" smtClean="0"/>
              <a:t>87 + 725 = 912</a:t>
            </a:r>
            <a:endParaRPr lang="ru-RU" sz="3200" b="1" dirty="0" smtClean="0"/>
          </a:p>
        </p:txBody>
      </p:sp>
      <p:sp>
        <p:nvSpPr>
          <p:cNvPr id="83" name="Прямоугольник 82"/>
          <p:cNvSpPr/>
          <p:nvPr/>
        </p:nvSpPr>
        <p:spPr>
          <a:xfrm>
            <a:off x="2602907" y="4629004"/>
            <a:ext cx="18271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912 = 912</a:t>
            </a:r>
            <a:endParaRPr lang="ru-RU" sz="3200" b="1" dirty="0" smtClean="0"/>
          </a:p>
        </p:txBody>
      </p:sp>
      <p:sp>
        <p:nvSpPr>
          <p:cNvPr id="85" name="Прямоугольник 84"/>
          <p:cNvSpPr/>
          <p:nvPr/>
        </p:nvSpPr>
        <p:spPr>
          <a:xfrm>
            <a:off x="5873579" y="198426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193845" y="5148078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ru-RU" sz="32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960221" y="5147806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1</a:t>
            </a:r>
            <a:endParaRPr lang="ru-RU" sz="32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5744197" y="5148078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9</a:t>
            </a:r>
            <a:endParaRPr lang="ru-RU" sz="3200" b="1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5584770" y="198790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690354" y="1701602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10611" y="3710393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747790" y="2552860"/>
            <a:ext cx="3407815" cy="33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9" grpId="0"/>
      <p:bldP spid="80" grpId="0" animBg="1"/>
      <p:bldP spid="81" grpId="0" animBg="1"/>
      <p:bldP spid="82" grpId="0" animBg="1"/>
      <p:bldP spid="83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483519" y="2652222"/>
            <a:ext cx="15367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1) _ 635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   </a:t>
            </a:r>
            <a:r>
              <a:rPr lang="uk-UA" sz="3200" b="1" u="sng" dirty="0" smtClean="0"/>
              <a:t>440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14" name="Прямоугольник 4"/>
          <p:cNvSpPr/>
          <p:nvPr/>
        </p:nvSpPr>
        <p:spPr>
          <a:xfrm>
            <a:off x="979464" y="499870"/>
            <a:ext cx="10183185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Знайдіть</a:t>
            </a:r>
            <a:r>
              <a:rPr lang="ru-RU" sz="4000" b="1" dirty="0"/>
              <a:t> значення </a:t>
            </a:r>
            <a:r>
              <a:rPr lang="ru-RU" sz="4000" b="1" dirty="0" err="1"/>
              <a:t>виразу</a:t>
            </a:r>
            <a:r>
              <a:rPr lang="ru-RU" sz="4000" b="1" dirty="0"/>
              <a:t> 635 – с + 513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2865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723196" y="2623794"/>
            <a:ext cx="15476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2)   513</a:t>
            </a:r>
          </a:p>
          <a:p>
            <a:pPr algn="ctr"/>
            <a:r>
              <a:rPr lang="uk-UA" sz="3200" b="1" dirty="0"/>
              <a:t> </a:t>
            </a:r>
            <a:r>
              <a:rPr lang="uk-UA" sz="3200" b="1" dirty="0" smtClean="0"/>
              <a:t>   </a:t>
            </a:r>
            <a:r>
              <a:rPr lang="uk-UA" sz="3200" b="1" u="sng" dirty="0" smtClean="0"/>
              <a:t> 195</a:t>
            </a:r>
          </a:p>
          <a:p>
            <a:pPr algn="ctr"/>
            <a:r>
              <a:rPr lang="uk-UA" sz="3200" b="1" u="sng" dirty="0"/>
              <a:t> </a:t>
            </a:r>
            <a:r>
              <a:rPr lang="uk-UA" sz="3200" b="1" u="sng" dirty="0" smtClean="0"/>
              <a:t>     </a:t>
            </a:r>
            <a:endParaRPr lang="ru-RU" sz="32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979464" y="1404859"/>
            <a:ext cx="55792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Якщо</a:t>
            </a:r>
            <a:r>
              <a:rPr lang="ru-RU" sz="3200" b="1" dirty="0"/>
              <a:t> с = </a:t>
            </a:r>
            <a:r>
              <a:rPr lang="ru-RU" sz="3200" b="1" dirty="0" smtClean="0"/>
              <a:t>440, то 635 – с + 513 =</a:t>
            </a:r>
            <a:endParaRPr lang="ru-RU" sz="3200" b="1" u="sng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4827175" y="3676088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7573" y="2170049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732" y="2449329"/>
            <a:ext cx="3526917" cy="348590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563060" y="36803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44503" y="3680362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046537" y="3098539"/>
            <a:ext cx="420932" cy="276565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2629527" y="364029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79237" y="3640295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746549" y="1404859"/>
            <a:ext cx="8819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708</a:t>
            </a:r>
            <a:endParaRPr lang="ru-RU" sz="3200" b="1" u="sng" dirty="0" smtClean="0"/>
          </a:p>
        </p:txBody>
      </p:sp>
      <p:sp>
        <p:nvSpPr>
          <p:cNvPr id="58" name="Прямоугольник 57"/>
          <p:cNvSpPr/>
          <p:nvPr/>
        </p:nvSpPr>
        <p:spPr>
          <a:xfrm>
            <a:off x="6602323" y="1404858"/>
            <a:ext cx="3144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635 – </a:t>
            </a:r>
            <a:r>
              <a:rPr lang="ru-RU" sz="3200" b="1" dirty="0" smtClean="0"/>
              <a:t>440 </a:t>
            </a:r>
            <a:r>
              <a:rPr lang="ru-RU" sz="3200" b="1" dirty="0"/>
              <a:t>+ 513 =</a:t>
            </a:r>
            <a:endParaRPr lang="ru-RU" sz="3200" b="1" u="sng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243280" y="23446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345605" y="2208722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33617" y="3621921"/>
            <a:ext cx="321352" cy="4663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0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 animBg="1"/>
      <p:bldP spid="28" grpId="0"/>
      <p:bldP spid="33" grpId="0"/>
      <p:bldP spid="42" grpId="0"/>
      <p:bldP spid="46" grpId="0"/>
      <p:bldP spid="48" grpId="0"/>
      <p:bldP spid="49" grpId="0"/>
      <p:bldP spid="51" grpId="0" animBg="1"/>
      <p:bldP spid="58" grpId="0" animBg="1"/>
      <p:bldP spid="59" grpId="0"/>
      <p:bldP spid="50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405458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 err="1"/>
              <a:t>таблицю</a:t>
            </a:r>
            <a:r>
              <a:rPr lang="ru-RU" sz="3200" b="1" dirty="0"/>
              <a:t> </a:t>
            </a:r>
            <a:r>
              <a:rPr lang="ru-RU" sz="3200" b="1" dirty="0" err="1"/>
              <a:t>відстаней</a:t>
            </a:r>
            <a:r>
              <a:rPr lang="ru-RU" sz="3200" b="1" dirty="0"/>
              <a:t> між </a:t>
            </a:r>
            <a:r>
              <a:rPr lang="ru-RU" sz="3200" b="1" dirty="0" err="1"/>
              <a:t>містами</a:t>
            </a:r>
            <a:r>
              <a:rPr lang="ru-RU" sz="3200" b="1" dirty="0"/>
              <a:t> </a:t>
            </a:r>
            <a:r>
              <a:rPr lang="ru-RU" sz="3200" b="1" dirty="0" smtClean="0"/>
              <a:t>України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8333" y="5744515"/>
            <a:ext cx="1143474" cy="111507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Ст.45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№245 </a:t>
            </a:r>
          </a:p>
        </p:txBody>
      </p:sp>
      <p:pic>
        <p:nvPicPr>
          <p:cNvPr id="1026" name="Picture 2" descr="D:\3 клас\03 МАТЕМ\1 Листопад\6 Письм додавання і віднімання в межах 1000\2026-02-13_202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214364"/>
            <a:ext cx="7525321" cy="279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831" y="4063298"/>
            <a:ext cx="9577064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між </a:t>
            </a:r>
            <a:r>
              <a:rPr lang="ru-RU" sz="2800" b="1" dirty="0" err="1">
                <a:solidFill>
                  <a:srgbClr val="7030A0"/>
                </a:solidFill>
              </a:rPr>
              <a:t>Києвом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Харковом</a:t>
            </a:r>
            <a:r>
              <a:rPr lang="ru-RU" sz="2800" b="1" dirty="0">
                <a:solidFill>
                  <a:srgbClr val="7030A0"/>
                </a:solidFill>
              </a:rPr>
              <a:t> чи між </a:t>
            </a:r>
            <a:r>
              <a:rPr lang="ru-RU" sz="2800" b="1" dirty="0" err="1">
                <a:solidFill>
                  <a:srgbClr val="7030A0"/>
                </a:solidFill>
              </a:rPr>
              <a:t>Харковом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Вінницею</a:t>
            </a:r>
            <a:r>
              <a:rPr lang="ru-RU" sz="2800" b="1" dirty="0">
                <a:solidFill>
                  <a:srgbClr val="7030A0"/>
                </a:solidFill>
              </a:rPr>
              <a:t>? На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кілометрів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більша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457200" indent="-457200">
              <a:buAutoNum type="arabicParenR"/>
            </a:pPr>
            <a:r>
              <a:rPr lang="ru-RU" sz="2800" b="1" dirty="0" smtClean="0">
                <a:solidFill>
                  <a:srgbClr val="7030A0"/>
                </a:solidFill>
              </a:rPr>
              <a:t>між </a:t>
            </a:r>
            <a:r>
              <a:rPr lang="ru-RU" sz="2800" b="1" dirty="0" err="1">
                <a:solidFill>
                  <a:srgbClr val="7030A0"/>
                </a:solidFill>
              </a:rPr>
              <a:t>Києвом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Вінницею</a:t>
            </a:r>
            <a:r>
              <a:rPr lang="ru-RU" sz="2800" b="1" dirty="0">
                <a:solidFill>
                  <a:srgbClr val="7030A0"/>
                </a:solidFill>
              </a:rPr>
              <a:t> чи між </a:t>
            </a:r>
            <a:r>
              <a:rPr lang="ru-RU" sz="2800" b="1" dirty="0" err="1">
                <a:solidFill>
                  <a:srgbClr val="7030A0"/>
                </a:solidFill>
              </a:rPr>
              <a:t>Харковом</a:t>
            </a:r>
            <a:r>
              <a:rPr lang="ru-RU" sz="2800" b="1" dirty="0">
                <a:solidFill>
                  <a:srgbClr val="7030A0"/>
                </a:solidFill>
              </a:rPr>
              <a:t> і </a:t>
            </a:r>
            <a:r>
              <a:rPr lang="ru-RU" sz="2800" b="1" dirty="0" err="1">
                <a:solidFill>
                  <a:srgbClr val="7030A0"/>
                </a:solidFill>
              </a:rPr>
              <a:t>Запоріжжям</a:t>
            </a:r>
            <a:r>
              <a:rPr lang="ru-RU" sz="2800" b="1" dirty="0">
                <a:solidFill>
                  <a:srgbClr val="7030A0"/>
                </a:solidFill>
              </a:rPr>
              <a:t>? На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кілометрів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більша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Поставте </a:t>
            </a:r>
            <a:r>
              <a:rPr lang="ru-RU" sz="2800" b="1" dirty="0">
                <a:solidFill>
                  <a:srgbClr val="7030A0"/>
                </a:solidFill>
              </a:rPr>
              <a:t>ще кілька </a:t>
            </a:r>
            <a:r>
              <a:rPr lang="ru-RU" sz="2800" b="1" dirty="0" err="1">
                <a:solidFill>
                  <a:srgbClr val="7030A0"/>
                </a:solidFill>
              </a:rPr>
              <a:t>запитань</a:t>
            </a:r>
            <a:r>
              <a:rPr lang="ru-RU" sz="2800" b="1" dirty="0">
                <a:solidFill>
                  <a:srgbClr val="7030A0"/>
                </a:solidFill>
              </a:rPr>
              <a:t> за </a:t>
            </a:r>
            <a:r>
              <a:rPr lang="ru-RU" sz="2800" b="1" dirty="0" err="1">
                <a:solidFill>
                  <a:srgbClr val="7030A0"/>
                </a:solidFill>
              </a:rPr>
              <a:t>цими</a:t>
            </a:r>
            <a:r>
              <a:rPr lang="ru-RU" sz="2800" b="1" dirty="0">
                <a:solidFill>
                  <a:srgbClr val="7030A0"/>
                </a:solidFill>
              </a:rPr>
              <a:t> даними.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68295" y="2099385"/>
            <a:ext cx="280831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Визначте</a:t>
            </a:r>
            <a:r>
              <a:rPr lang="ru-RU" sz="2800" b="1" dirty="0">
                <a:solidFill>
                  <a:srgbClr val="7030A0"/>
                </a:solidFill>
              </a:rPr>
              <a:t>, яка </a:t>
            </a:r>
            <a:r>
              <a:rPr lang="ru-RU" sz="2800" b="1" dirty="0" err="1">
                <a:solidFill>
                  <a:srgbClr val="7030A0"/>
                </a:solidFill>
              </a:rPr>
              <a:t>відстань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більша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11572</TotalTime>
  <Words>484</Words>
  <Application>Microsoft Office PowerPoint</Application>
  <PresentationFormat>Произвольный</PresentationFormat>
  <Paragraphs>146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1021</cp:revision>
  <dcterms:created xsi:type="dcterms:W3CDTF">2025-08-27T14:01:18Z</dcterms:created>
  <dcterms:modified xsi:type="dcterms:W3CDTF">2026-02-17T12:28:26Z</dcterms:modified>
</cp:coreProperties>
</file>