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20" r:id="rId3"/>
    <p:sldId id="286" r:id="rId4"/>
    <p:sldId id="828" r:id="rId5"/>
    <p:sldId id="916" r:id="rId6"/>
    <p:sldId id="917" r:id="rId7"/>
    <p:sldId id="919" r:id="rId8"/>
    <p:sldId id="903" r:id="rId9"/>
    <p:sldId id="918" r:id="rId10"/>
    <p:sldId id="889" r:id="rId11"/>
    <p:sldId id="313" r:id="rId12"/>
    <p:sldId id="921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Обчислення сум та різниць письмовим способом</a:t>
          </a:r>
          <a:endParaRPr lang="ru-RU" sz="28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добутків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Повторення множення на 10 та 100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Розв’язування задачі на знаходження суми трьох доданків</a:t>
          </a:r>
          <a:endParaRPr lang="ru-RU" sz="28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303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Розв’язування задачі на знаходження суми трьох доданків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98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Повторення множення на 10 та 100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Обчислення сум та різниць письмовим способом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5589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добутків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Множення чисел </a:t>
            </a:r>
            <a:r>
              <a:rPr lang="uk-UA" sz="4400" b="1" dirty="0" smtClean="0">
                <a:solidFill>
                  <a:srgbClr val="7030A0"/>
                </a:solidFill>
              </a:rPr>
              <a:t>10 </a:t>
            </a:r>
            <a:r>
              <a:rPr lang="uk-UA" sz="4400" b="1" dirty="0" smtClean="0">
                <a:solidFill>
                  <a:srgbClr val="7030A0"/>
                </a:solidFill>
              </a:rPr>
              <a:t>і </a:t>
            </a:r>
            <a:r>
              <a:rPr lang="uk-UA" sz="4400" b="1" dirty="0" smtClean="0">
                <a:solidFill>
                  <a:srgbClr val="7030A0"/>
                </a:solidFill>
              </a:rPr>
              <a:t>100.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Порівняння </a:t>
            </a:r>
            <a:r>
              <a:rPr lang="uk-UA" sz="4400" b="1" dirty="0">
                <a:solidFill>
                  <a:srgbClr val="7030A0"/>
                </a:solidFill>
              </a:rPr>
              <a:t>виразів</a:t>
            </a:r>
            <a:r>
              <a:rPr lang="uk-UA" sz="4400" b="1" dirty="0" smtClean="0">
                <a:solidFill>
                  <a:srgbClr val="7030A0"/>
                </a:solidFill>
              </a:rPr>
              <a:t>.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>
                <a:solidFill>
                  <a:srgbClr val="7030A0"/>
                </a:solidFill>
              </a:rPr>
              <a:t>Множення і ділення в межах </a:t>
            </a:r>
            <a:r>
              <a:rPr lang="uk-UA" sz="2400" b="1" dirty="0" smtClean="0">
                <a:solidFill>
                  <a:srgbClr val="7030A0"/>
                </a:solidFill>
              </a:rPr>
              <a:t>в </a:t>
            </a:r>
            <a:r>
              <a:rPr lang="uk-UA" sz="2400" b="1" dirty="0" smtClean="0">
                <a:solidFill>
                  <a:srgbClr val="7030A0"/>
                </a:solidFill>
              </a:rPr>
              <a:t>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4014372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7 Множення в межах 1000\2026-02-18_192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9" y="1557586"/>
            <a:ext cx="9958972" cy="24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суму </a:t>
            </a:r>
            <a:r>
              <a:rPr lang="ru-RU" sz="3200" b="1" dirty="0" err="1" smtClean="0">
                <a:solidFill>
                  <a:schemeClr val="bg1"/>
                </a:solidFill>
              </a:rPr>
              <a:t>трьох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доданків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549228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помножити число на 10, 100?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6271733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24067" y="-596216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69347" y="1309240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7422" y="1375161"/>
            <a:ext cx="408252" cy="5097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80633" y="2781014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6456" y="2748134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5224" y="2784883"/>
            <a:ext cx="408252" cy="5097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1047" y="2752003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5057" y="2722992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889012" y="2748134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97261" y="2788752"/>
            <a:ext cx="408252" cy="5097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3084" y="2755872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7094" y="272686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06411" y="2740396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14660" y="2781014"/>
            <a:ext cx="408252" cy="50977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40483" y="2748134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14493" y="2719123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41082" y="2730730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98691" y="274426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006940" y="2784883"/>
            <a:ext cx="408252" cy="50977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32763" y="2752003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606773" y="272299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33362" y="2734599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87353" y="2748134"/>
            <a:ext cx="454720" cy="567792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316814" y="3861842"/>
            <a:ext cx="80951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Визначте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закономірність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продовжте</a:t>
            </a:r>
            <a:r>
              <a:rPr lang="ru-RU" sz="2800" b="1" dirty="0" smtClean="0">
                <a:solidFill>
                  <a:schemeClr val="bg1"/>
                </a:solidFill>
              </a:rPr>
              <a:t> ряд чисел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7456" y="549474"/>
            <a:ext cx="1025146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Усні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№251-252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656145" y="1341562"/>
            <a:ext cx="3079441" cy="3001480"/>
          </a:xfrm>
          <a:prstGeom prst="rect">
            <a:avLst/>
          </a:prstGeom>
        </p:spPr>
      </p:pic>
      <p:pic>
        <p:nvPicPr>
          <p:cNvPr id="2" name="Picture 2" descr="D:\3 клас\03 МАТЕМ\1 Листопад\7 Множення в межах 1000\2026-02-18_173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3519459"/>
            <a:ext cx="7581675" cy="846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07455" y="1341562"/>
            <a:ext cx="7581675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— </a:t>
            </a:r>
            <a:r>
              <a:rPr lang="ru-RU" sz="2400" dirty="0" err="1">
                <a:solidFill>
                  <a:srgbClr val="7030A0"/>
                </a:solidFill>
              </a:rPr>
              <a:t>Якщо</a:t>
            </a:r>
            <a:r>
              <a:rPr lang="ru-RU" sz="2400" dirty="0">
                <a:solidFill>
                  <a:srgbClr val="7030A0"/>
                </a:solidFill>
              </a:rPr>
              <a:t> у </a:t>
            </a:r>
            <a:r>
              <a:rPr lang="ru-RU" sz="2400" dirty="0" err="1">
                <a:solidFill>
                  <a:srgbClr val="7030A0"/>
                </a:solidFill>
              </a:rPr>
              <a:t>виразі</a:t>
            </a:r>
            <a:r>
              <a:rPr lang="ru-RU" sz="2400" dirty="0">
                <a:solidFill>
                  <a:srgbClr val="7030A0"/>
                </a:solidFill>
              </a:rPr>
              <a:t> є </a:t>
            </a:r>
            <a:r>
              <a:rPr lang="ru-RU" sz="2400" dirty="0" err="1">
                <a:solidFill>
                  <a:srgbClr val="7030A0"/>
                </a:solidFill>
              </a:rPr>
              <a:t>дві</a:t>
            </a:r>
            <a:r>
              <a:rPr lang="ru-RU" sz="2400" dirty="0">
                <a:solidFill>
                  <a:srgbClr val="7030A0"/>
                </a:solidFill>
              </a:rPr>
              <a:t> дії </a:t>
            </a:r>
            <a:r>
              <a:rPr lang="ru-RU" sz="2400" dirty="0" smtClean="0">
                <a:solidFill>
                  <a:srgbClr val="7030A0"/>
                </a:solidFill>
              </a:rPr>
              <a:t>(</a:t>
            </a:r>
            <a:r>
              <a:rPr lang="ru-RU" sz="2400" dirty="0" err="1" smtClean="0">
                <a:solidFill>
                  <a:srgbClr val="7030A0"/>
                </a:solidFill>
              </a:rPr>
              <a:t>віднімання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і множення), то яку </a:t>
            </a:r>
            <a:r>
              <a:rPr lang="ru-RU" sz="2400" dirty="0" err="1">
                <a:solidFill>
                  <a:srgbClr val="7030A0"/>
                </a:solidFill>
              </a:rPr>
              <a:t>виконаємо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першою</a:t>
            </a:r>
            <a:r>
              <a:rPr lang="ru-RU" sz="24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— </a:t>
            </a:r>
            <a:r>
              <a:rPr lang="ru-RU" sz="2400" dirty="0">
                <a:solidFill>
                  <a:srgbClr val="7030A0"/>
                </a:solidFill>
              </a:rPr>
              <a:t>Розгляньте перший </a:t>
            </a:r>
            <a:r>
              <a:rPr lang="ru-RU" sz="2400" dirty="0" err="1">
                <a:solidFill>
                  <a:srgbClr val="7030A0"/>
                </a:solidFill>
              </a:rPr>
              <a:t>стовпчик</a:t>
            </a:r>
            <a:r>
              <a:rPr lang="ru-RU" sz="2400" dirty="0">
                <a:solidFill>
                  <a:srgbClr val="7030A0"/>
                </a:solidFill>
              </a:rPr>
              <a:t>. Що </a:t>
            </a:r>
            <a:r>
              <a:rPr lang="ru-RU" sz="2400" dirty="0" err="1">
                <a:solidFill>
                  <a:srgbClr val="7030A0"/>
                </a:solidFill>
              </a:rPr>
              <a:t>відмінне</a:t>
            </a:r>
            <a:r>
              <a:rPr lang="ru-RU" sz="2400" dirty="0">
                <a:solidFill>
                  <a:srgbClr val="7030A0"/>
                </a:solidFill>
              </a:rPr>
              <a:t> у </a:t>
            </a:r>
            <a:r>
              <a:rPr lang="ru-RU" sz="2400" dirty="0" err="1">
                <a:solidFill>
                  <a:srgbClr val="7030A0"/>
                </a:solidFill>
              </a:rPr>
              <a:t>виразах</a:t>
            </a:r>
            <a:r>
              <a:rPr lang="ru-RU" sz="24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— </a:t>
            </a:r>
            <a:r>
              <a:rPr lang="ru-RU" sz="2400" dirty="0">
                <a:solidFill>
                  <a:srgbClr val="7030A0"/>
                </a:solidFill>
              </a:rPr>
              <a:t>Який закон множення </a:t>
            </a:r>
            <a:r>
              <a:rPr lang="ru-RU" sz="2400" dirty="0" err="1">
                <a:solidFill>
                  <a:srgbClr val="7030A0"/>
                </a:solidFill>
              </a:rPr>
              <a:t>застосовується</a:t>
            </a:r>
            <a:r>
              <a:rPr lang="ru-RU" sz="2400" dirty="0">
                <a:solidFill>
                  <a:srgbClr val="7030A0"/>
                </a:solidFill>
              </a:rPr>
              <a:t> у </a:t>
            </a:r>
            <a:r>
              <a:rPr lang="ru-RU" sz="2400" dirty="0" err="1">
                <a:solidFill>
                  <a:srgbClr val="7030A0"/>
                </a:solidFill>
              </a:rPr>
              <a:t>виразах</a:t>
            </a:r>
            <a:r>
              <a:rPr lang="ru-RU" sz="24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— </a:t>
            </a:r>
            <a:r>
              <a:rPr lang="ru-RU" sz="2400" dirty="0" err="1">
                <a:solidFill>
                  <a:srgbClr val="7030A0"/>
                </a:solidFill>
              </a:rPr>
              <a:t>Усно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обчисліть</a:t>
            </a:r>
            <a:r>
              <a:rPr lang="ru-RU" sz="2400" dirty="0">
                <a:solidFill>
                  <a:srgbClr val="7030A0"/>
                </a:solidFill>
              </a:rPr>
              <a:t> вирази.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5797" y="4512631"/>
            <a:ext cx="18316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Обчисліть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91115"/>
              </p:ext>
            </p:extLst>
          </p:nvPr>
        </p:nvGraphicFramePr>
        <p:xfrm>
          <a:off x="2428168" y="4529078"/>
          <a:ext cx="8122712" cy="929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5339"/>
                <a:gridCol w="1015339"/>
                <a:gridCol w="1015339"/>
                <a:gridCol w="1015339"/>
                <a:gridCol w="1015339"/>
                <a:gridCol w="1015339"/>
                <a:gridCol w="1015339"/>
                <a:gridCol w="1015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35031" y="3505407"/>
            <a:ext cx="352708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7121" y="3853014"/>
            <a:ext cx="400617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751" y="3188168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7815" y="3453548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5251" y="3844613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8377" y="3202446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76007" y="3435009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6007" y="3842592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24079" y="3141762"/>
            <a:ext cx="576064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79233" y="3433745"/>
            <a:ext cx="414146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76078" y="3842591"/>
            <a:ext cx="414146" cy="5004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5340" y="4509914"/>
            <a:ext cx="7232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∙ </a:t>
            </a:r>
            <a:r>
              <a:rPr lang="ru-RU" sz="2800" b="1" dirty="0"/>
              <a:t>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13522" y="4960968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23017" y="4989979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3925" y="4989979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507" y="4960968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8361" y="5010619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2328" y="4981608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704585" y="4990991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55540" y="5035851"/>
            <a:ext cx="55015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6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1009118" y="3618384"/>
            <a:ext cx="616090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 ∙ 5 = 50 </a:t>
            </a:r>
            <a:r>
              <a:rPr lang="ru-RU" sz="3200" b="1" dirty="0" smtClean="0"/>
              <a:t>                100 </a:t>
            </a:r>
            <a:r>
              <a:rPr lang="ru-RU" sz="3200" b="1" dirty="0"/>
              <a:t>∙ 5 = 500 </a:t>
            </a:r>
            <a:endParaRPr lang="ru-RU" sz="3200" b="1" dirty="0" smtClean="0"/>
          </a:p>
          <a:p>
            <a:r>
              <a:rPr lang="ru-RU" sz="3200" b="1" dirty="0" smtClean="0"/>
              <a:t>1 </a:t>
            </a:r>
            <a:r>
              <a:rPr lang="ru-RU" sz="3200" b="1" dirty="0"/>
              <a:t>д. ∙ 5 = 5 д. </a:t>
            </a:r>
            <a:r>
              <a:rPr lang="ru-RU" sz="3200" b="1" dirty="0" smtClean="0"/>
              <a:t>           1 </a:t>
            </a:r>
            <a:r>
              <a:rPr lang="ru-RU" sz="3200" b="1" dirty="0"/>
              <a:t>с. ∙ 5 = 5 с.</a:t>
            </a:r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09118" y="465247"/>
            <a:ext cx="10137076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Порівняйте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220359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№253-255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769" y="1488480"/>
            <a:ext cx="629725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 ∙ 10 </a:t>
            </a:r>
            <a:r>
              <a:rPr lang="ru-RU" sz="3200" b="1" dirty="0" smtClean="0"/>
              <a:t>__ 10 </a:t>
            </a:r>
            <a:r>
              <a:rPr lang="ru-RU" sz="3200" b="1" dirty="0"/>
              <a:t>∙ 8 </a:t>
            </a:r>
            <a:r>
              <a:rPr lang="ru-RU" sz="3200" b="1" dirty="0" smtClean="0"/>
              <a:t>            9 </a:t>
            </a:r>
            <a:r>
              <a:rPr lang="ru-RU" sz="3200" b="1" dirty="0"/>
              <a:t>∙ 10 </a:t>
            </a:r>
            <a:r>
              <a:rPr lang="ru-RU" sz="3200" b="1" dirty="0" smtClean="0"/>
              <a:t>__ </a:t>
            </a:r>
            <a:r>
              <a:rPr lang="ru-RU" sz="3200" b="1" dirty="0"/>
              <a:t>10 ∙ 9 </a:t>
            </a:r>
            <a:endParaRPr lang="ru-RU" sz="3200" b="1" dirty="0" smtClean="0"/>
          </a:p>
          <a:p>
            <a:r>
              <a:rPr lang="ru-RU" sz="3200" b="1" dirty="0" smtClean="0"/>
              <a:t>7 </a:t>
            </a:r>
            <a:r>
              <a:rPr lang="ru-RU" sz="3200" b="1" dirty="0"/>
              <a:t>∙ 10 </a:t>
            </a:r>
            <a:r>
              <a:rPr lang="ru-RU" sz="3200" b="1" dirty="0" smtClean="0"/>
              <a:t>__ 6 </a:t>
            </a:r>
            <a:r>
              <a:rPr lang="ru-RU" sz="3200" b="1" dirty="0"/>
              <a:t>∙ 10 </a:t>
            </a:r>
            <a:r>
              <a:rPr lang="ru-RU" sz="3200" b="1" dirty="0" smtClean="0"/>
              <a:t>            3 </a:t>
            </a:r>
            <a:r>
              <a:rPr lang="ru-RU" sz="3200" b="1" dirty="0"/>
              <a:t>∙ 10 </a:t>
            </a:r>
            <a:r>
              <a:rPr lang="ru-RU" sz="3200" b="1" dirty="0" smtClean="0"/>
              <a:t>__ </a:t>
            </a:r>
            <a:r>
              <a:rPr lang="ru-RU" sz="3200" b="1" dirty="0"/>
              <a:t>2 ∙ 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88" y="1438515"/>
            <a:ext cx="3335983" cy="2858121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93970" y="4869954"/>
            <a:ext cx="8998661" cy="1084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10 ∙ 3=             10 ∙ 9=           10 </a:t>
            </a:r>
            <a:r>
              <a:rPr lang="ru-RU" sz="3200" b="1" dirty="0"/>
              <a:t>∙ </a:t>
            </a:r>
            <a:r>
              <a:rPr lang="ru-RU" sz="3200" b="1" dirty="0" smtClean="0"/>
              <a:t>4=            10 </a:t>
            </a:r>
            <a:r>
              <a:rPr lang="ru-RU" sz="3200" b="1" dirty="0"/>
              <a:t>∙ </a:t>
            </a:r>
            <a:r>
              <a:rPr lang="ru-RU" sz="3200" b="1" dirty="0" smtClean="0"/>
              <a:t>7= </a:t>
            </a:r>
          </a:p>
          <a:p>
            <a:r>
              <a:rPr lang="ru-RU" sz="3200" b="1" dirty="0" smtClean="0"/>
              <a:t>100 </a:t>
            </a:r>
            <a:r>
              <a:rPr lang="ru-RU" sz="3200" b="1" dirty="0"/>
              <a:t>∙ </a:t>
            </a:r>
            <a:r>
              <a:rPr lang="ru-RU" sz="3200" b="1" dirty="0" smtClean="0"/>
              <a:t>3=           100 </a:t>
            </a:r>
            <a:r>
              <a:rPr lang="ru-RU" sz="3200" b="1" dirty="0"/>
              <a:t>∙ </a:t>
            </a:r>
            <a:r>
              <a:rPr lang="ru-RU" sz="3200" b="1" dirty="0" smtClean="0"/>
              <a:t>9=         100 </a:t>
            </a:r>
            <a:r>
              <a:rPr lang="ru-RU" sz="3200" b="1" dirty="0"/>
              <a:t>∙ </a:t>
            </a:r>
            <a:r>
              <a:rPr lang="ru-RU" sz="3200" b="1" dirty="0" smtClean="0"/>
              <a:t>4=          100 </a:t>
            </a:r>
            <a:r>
              <a:rPr lang="ru-RU" sz="3200" b="1" dirty="0"/>
              <a:t>∙ </a:t>
            </a:r>
            <a:r>
              <a:rPr lang="ru-RU" sz="3200" b="1" dirty="0" smtClean="0"/>
              <a:t>7=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03599" y="1438515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91235" y="4890735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09118" y="2781722"/>
            <a:ext cx="616090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dirty="0">
                <a:solidFill>
                  <a:srgbClr val="7030A0"/>
                </a:solidFill>
              </a:rPr>
              <a:t>записи й </a:t>
            </a:r>
            <a:r>
              <a:rPr lang="ru-RU" sz="2400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>
                <a:solidFill>
                  <a:srgbClr val="7030A0"/>
                </a:solidFill>
              </a:rPr>
              <a:t>як </a:t>
            </a:r>
            <a:r>
              <a:rPr lang="ru-RU" sz="2400" dirty="0" err="1">
                <a:solidFill>
                  <a:srgbClr val="7030A0"/>
                </a:solidFill>
              </a:rPr>
              <a:t>міркували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виконуючи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обчислення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84964" y="1897002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&gt;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743618" y="1427935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20696" y="1897002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&gt;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917536" y="5341638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164039" y="4905958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164039" y="5338006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367237" y="4905958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367236" y="5330646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512676" y="4905958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633748" y="5330646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700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55" grpId="0" animBg="1"/>
      <p:bldP spid="53" grpId="0"/>
      <p:bldP spid="89" grpId="0"/>
      <p:bldP spid="91" grpId="0" animBg="1"/>
      <p:bldP spid="74" grpId="0"/>
      <p:bldP spid="75" grpId="0"/>
      <p:bldP spid="76" grpId="0"/>
      <p:bldP spid="77" grpId="0"/>
      <p:bldP spid="78" grpId="0"/>
      <p:bldP spid="102" grpId="0"/>
      <p:bldP spid="103" grpId="0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465247"/>
            <a:ext cx="10137076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Спростіть</a:t>
            </a:r>
            <a:r>
              <a:rPr lang="ru-RU" sz="4000" b="1" dirty="0" smtClean="0"/>
              <a:t>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55440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№256-257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0072" y="1689863"/>
            <a:ext cx="101941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100 + 100 + 100 + 100 + 100 – </a:t>
            </a:r>
            <a:r>
              <a:rPr lang="ru-RU" sz="3200" b="1" dirty="0" smtClean="0"/>
              <a:t>380 =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100 </a:t>
            </a:r>
            <a:r>
              <a:rPr lang="ru-RU" sz="3200" b="1" dirty="0"/>
              <a:t>+ 100 + 100 – </a:t>
            </a:r>
            <a:r>
              <a:rPr lang="ru-RU" sz="3200" b="1" dirty="0" smtClean="0"/>
              <a:t>278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93849" y="1246137"/>
            <a:ext cx="8232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406339" y="3514562"/>
            <a:ext cx="598751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важче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печиво</a:t>
            </a:r>
            <a:r>
              <a:rPr lang="ru-RU" sz="2400" b="1" dirty="0">
                <a:solidFill>
                  <a:srgbClr val="7030A0"/>
                </a:solidFill>
              </a:rPr>
              <a:t> чи </a:t>
            </a:r>
            <a:r>
              <a:rPr lang="ru-RU" sz="2400" b="1" dirty="0" err="1">
                <a:solidFill>
                  <a:srgbClr val="7030A0"/>
                </a:solidFill>
              </a:rPr>
              <a:t>дві</a:t>
            </a:r>
            <a:r>
              <a:rPr lang="ru-RU" sz="2400" b="1" dirty="0">
                <a:solidFill>
                  <a:srgbClr val="7030A0"/>
                </a:solidFill>
              </a:rPr>
              <a:t> шоколадки?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548276" y="1679912"/>
            <a:ext cx="886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396283" y="2559474"/>
            <a:ext cx="7250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22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5849" y="1689863"/>
            <a:ext cx="26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100 </a:t>
            </a:r>
            <a:r>
              <a:rPr lang="ru-RU" sz="3200" b="1" dirty="0">
                <a:solidFill>
                  <a:srgbClr val="FFFF00"/>
                </a:solidFill>
              </a:rPr>
              <a:t>∙ 5 </a:t>
            </a:r>
            <a:r>
              <a:rPr lang="ru-RU" sz="3200" b="1" dirty="0" smtClean="0">
                <a:solidFill>
                  <a:srgbClr val="FFFF00"/>
                </a:solidFill>
              </a:rPr>
              <a:t>– 380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03117" y="2158730"/>
            <a:ext cx="8232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5117" y="2602456"/>
            <a:ext cx="264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– 278 =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2-18_1832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30" y="3976227"/>
            <a:ext cx="5993219" cy="18508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3" name="Прямоугольник 42"/>
          <p:cNvSpPr/>
          <p:nvPr/>
        </p:nvSpPr>
        <p:spPr>
          <a:xfrm>
            <a:off x="7404993" y="3541855"/>
            <a:ext cx="26417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2 – 160 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046780" y="3514562"/>
            <a:ext cx="109941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40 (г)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67" y="4126630"/>
            <a:ext cx="2319330" cy="22923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551715" y="2602456"/>
            <a:ext cx="3076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300 – 200 – 78 = 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 animBg="1"/>
      <p:bldP spid="77" grpId="0"/>
      <p:bldP spid="106" grpId="0"/>
      <p:bldP spid="7" grpId="0"/>
      <p:bldP spid="40" grpId="0"/>
      <p:bldP spid="41" grpId="0"/>
      <p:bldP spid="43" grpId="0" animBg="1"/>
      <p:bldP spid="44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5847" y="1296992"/>
            <a:ext cx="696046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</a:t>
            </a:r>
            <a:r>
              <a:rPr lang="ru-RU" sz="2800" b="1" dirty="0" err="1"/>
              <a:t>першому</a:t>
            </a:r>
            <a:r>
              <a:rPr lang="ru-RU" sz="2800" b="1" dirty="0"/>
              <a:t> </a:t>
            </a:r>
            <a:r>
              <a:rPr lang="ru-RU" sz="2800" b="1" dirty="0" err="1"/>
              <a:t>під’їзді</a:t>
            </a:r>
            <a:r>
              <a:rPr lang="ru-RU" sz="2800" b="1" dirty="0"/>
              <a:t> будинку проживає 215 </a:t>
            </a:r>
            <a:r>
              <a:rPr lang="ru-RU" sz="2800" b="1" dirty="0" err="1" smtClean="0"/>
              <a:t>мешканців</a:t>
            </a:r>
            <a:r>
              <a:rPr lang="ru-RU" sz="2800" b="1" dirty="0"/>
              <a:t>, у другому — на 108 </a:t>
            </a:r>
            <a:r>
              <a:rPr lang="ru-RU" sz="2800" b="1" dirty="0" err="1"/>
              <a:t>мешканців</a:t>
            </a:r>
            <a:r>
              <a:rPr lang="ru-RU" sz="2800" b="1" dirty="0"/>
              <a:t> більше, </a:t>
            </a:r>
            <a:r>
              <a:rPr lang="ru-RU" sz="2800" b="1" dirty="0" err="1"/>
              <a:t>ніж</a:t>
            </a:r>
            <a:r>
              <a:rPr lang="ru-RU" sz="2800" b="1" dirty="0"/>
              <a:t> у </a:t>
            </a:r>
            <a:r>
              <a:rPr lang="ru-RU" sz="2800" b="1" dirty="0" err="1"/>
              <a:t>першому</a:t>
            </a:r>
            <a:r>
              <a:rPr lang="ru-RU" sz="2800" b="1" dirty="0"/>
              <a:t>, а в </a:t>
            </a:r>
            <a:r>
              <a:rPr lang="ru-RU" sz="2800" b="1" dirty="0" err="1"/>
              <a:t>третьому</a:t>
            </a:r>
            <a:r>
              <a:rPr lang="ru-RU" sz="2800" b="1" dirty="0"/>
              <a:t> — 340 </a:t>
            </a:r>
            <a:r>
              <a:rPr lang="ru-RU" sz="2800" b="1" dirty="0" err="1"/>
              <a:t>мешканців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всього </a:t>
            </a:r>
            <a:r>
              <a:rPr lang="ru-RU" sz="2800" b="1" dirty="0" err="1"/>
              <a:t>мешканців</a:t>
            </a:r>
            <a:r>
              <a:rPr lang="ru-RU" sz="2800" b="1" dirty="0"/>
              <a:t> проживає у </a:t>
            </a:r>
            <a:r>
              <a:rPr lang="ru-RU" sz="2800" b="1" dirty="0" err="1"/>
              <a:t>трьох</a:t>
            </a:r>
            <a:r>
              <a:rPr lang="ru-RU" sz="2800" b="1" dirty="0"/>
              <a:t> </a:t>
            </a:r>
            <a:r>
              <a:rPr lang="ru-RU" sz="2800" b="1" dirty="0" err="1"/>
              <a:t>під’їздах</a:t>
            </a:r>
            <a:r>
              <a:rPr lang="ru-RU" sz="2800" b="1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62894" y="3621923"/>
            <a:ext cx="219729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 startAt="2"/>
            </a:pPr>
            <a:r>
              <a:rPr lang="uk-UA" sz="3200" b="1" dirty="0" smtClean="0"/>
              <a:t> 215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323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340</a:t>
            </a:r>
          </a:p>
          <a:p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6848" y="3636439"/>
            <a:ext cx="185709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3200" b="1" dirty="0" smtClean="0"/>
              <a:t>215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</a:t>
            </a:r>
            <a:r>
              <a:rPr lang="uk-UA" sz="3200" b="1" u="sng" dirty="0" smtClean="0"/>
              <a:t>108</a:t>
            </a:r>
          </a:p>
          <a:p>
            <a:r>
              <a:rPr lang="uk-UA" sz="3200" b="1" u="sng" dirty="0"/>
              <a:t> </a:t>
            </a:r>
            <a:r>
              <a:rPr lang="uk-UA" sz="3200" b="1" u="sng" dirty="0" smtClean="0"/>
              <a:t>    </a:t>
            </a:r>
            <a:r>
              <a:rPr lang="uk-UA" sz="3200" b="1" dirty="0" smtClean="0"/>
              <a:t> </a:t>
            </a:r>
            <a:endParaRPr lang="ru-RU" sz="32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609183" y="4641963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15066" y="3141762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40207" y="4641963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30539" y="463731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0073" y="4130187"/>
            <a:ext cx="420932" cy="27656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2583941" y="4621324"/>
            <a:ext cx="24070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- у ІІ під’їзді.</a:t>
            </a:r>
            <a:endParaRPr lang="ru-RU" sz="32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749912" y="1309923"/>
            <a:ext cx="36680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І – </a:t>
            </a:r>
          </a:p>
          <a:p>
            <a:r>
              <a:rPr lang="uk-UA" sz="3200" b="1" dirty="0" smtClean="0"/>
              <a:t>ІІ –</a:t>
            </a:r>
          </a:p>
          <a:p>
            <a:r>
              <a:rPr lang="uk-UA" sz="3200" b="1" dirty="0" smtClean="0"/>
              <a:t>ІІІ –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883" y="1344216"/>
            <a:ext cx="127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215 м.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88891" y="1773610"/>
            <a:ext cx="191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(І +108)м.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89439" y="1860222"/>
            <a:ext cx="78728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?м.</a:t>
            </a:r>
            <a:endParaRPr lang="ru-RU" sz="3200" u="sng" dirty="0" smtClean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49503" y="5752137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3401935" y="5729721"/>
            <a:ext cx="60744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878 мешканців у трьох під’їздах.</a:t>
            </a:r>
            <a:endParaRPr lang="ru-RU" sz="3200" b="1" u="sng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1847417" y="4578108"/>
            <a:ext cx="9277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(м.)</a:t>
            </a:r>
            <a:endParaRPr lang="ru-RU" sz="3200" b="1" u="sng" dirty="0" smtClean="0"/>
          </a:p>
        </p:txBody>
      </p:sp>
      <p:sp>
        <p:nvSpPr>
          <p:cNvPr id="64" name="Прямоугольник 63"/>
          <p:cNvSpPr/>
          <p:nvPr/>
        </p:nvSpPr>
        <p:spPr>
          <a:xfrm>
            <a:off x="6230627" y="4996182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103003" y="4960178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83334" y="2294808"/>
            <a:ext cx="127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340 м.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102842" y="1378331"/>
            <a:ext cx="380627" cy="1403391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593533" y="4268470"/>
            <a:ext cx="420932" cy="276565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881559" y="4960178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647625" y="5009828"/>
            <a:ext cx="9277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(м.)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8" grpId="0"/>
      <p:bldP spid="33" grpId="0"/>
      <p:bldP spid="42" grpId="0"/>
      <p:bldP spid="46" grpId="0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64" grpId="0"/>
      <p:bldP spid="66" grpId="0"/>
      <p:bldP spid="5" grpId="0" animBg="1"/>
      <p:bldP spid="63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7450033" y="3351244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_ 134</a:t>
            </a:r>
          </a:p>
          <a:p>
            <a:r>
              <a:rPr lang="uk-UA" sz="3200" b="1" dirty="0" smtClean="0"/>
              <a:t>    </a:t>
            </a:r>
            <a:r>
              <a:rPr lang="uk-UA" sz="3200" b="1" u="sng" dirty="0" smtClean="0"/>
              <a:t>  56</a:t>
            </a:r>
          </a:p>
          <a:p>
            <a:pPr algn="ctr"/>
            <a:r>
              <a:rPr lang="uk-UA" sz="3200" b="1" u="sng" dirty="0" smtClean="0"/>
              <a:t>      </a:t>
            </a:r>
            <a:endParaRPr lang="ru-RU" sz="3200" b="1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2779663" y="3372431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_ 673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138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11823" y="517027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 значення </a:t>
            </a:r>
            <a:r>
              <a:rPr lang="ru-RU" sz="4000" b="1" dirty="0" err="1" smtClean="0"/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1823" y="2476207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3200" b="1" dirty="0"/>
              <a:t> </a:t>
            </a:r>
            <a:r>
              <a:rPr lang="uk-UA" sz="3200" b="1" dirty="0" smtClean="0"/>
              <a:t>456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</a:t>
            </a:r>
            <a:r>
              <a:rPr lang="uk-UA" sz="3200" b="1" u="sng" dirty="0" smtClean="0"/>
              <a:t>135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2978" y="2375432"/>
            <a:ext cx="32090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673 – 138 + 78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861165" y="34021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20802" y="2029947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79280" y="2920587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6382" y="30534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01189" y="338129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22843" y="333531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30539" y="2914657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931791" y="429860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92692" y="430170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29165" y="2369468"/>
            <a:ext cx="8549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613</a:t>
            </a:r>
            <a:endParaRPr lang="ru-RU" sz="3200" b="1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1872" y="1412994"/>
            <a:ext cx="797464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456 + 135 </a:t>
            </a:r>
            <a:r>
              <a:rPr lang="ru-RU" sz="3200" b="1" dirty="0" smtClean="0">
                <a:solidFill>
                  <a:srgbClr val="7030A0"/>
                </a:solidFill>
              </a:rPr>
              <a:t>       673 </a:t>
            </a:r>
            <a:r>
              <a:rPr lang="ru-RU" sz="3200" b="1" dirty="0">
                <a:solidFill>
                  <a:srgbClr val="7030A0"/>
                </a:solidFill>
              </a:rPr>
              <a:t>– 138 + </a:t>
            </a:r>
            <a:r>
              <a:rPr lang="ru-RU" sz="3200" b="1" dirty="0" smtClean="0">
                <a:solidFill>
                  <a:srgbClr val="7030A0"/>
                </a:solidFill>
              </a:rPr>
              <a:t>78             134 </a:t>
            </a:r>
            <a:r>
              <a:rPr lang="ru-RU" sz="3200" b="1" dirty="0">
                <a:solidFill>
                  <a:srgbClr val="7030A0"/>
                </a:solidFill>
              </a:rPr>
              <a:t>– 7 ∙ 8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25610" y="3368157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   535</a:t>
            </a:r>
          </a:p>
          <a:p>
            <a:pPr algn="ctr"/>
            <a:r>
              <a:rPr lang="uk-UA" sz="3200" b="1" dirty="0" smtClean="0"/>
              <a:t>        </a:t>
            </a:r>
            <a:r>
              <a:rPr lang="uk-UA" sz="3200" b="1" u="sng" dirty="0" smtClean="0"/>
              <a:t> 78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58" name="Прямоугольник 57"/>
          <p:cNvSpPr/>
          <p:nvPr/>
        </p:nvSpPr>
        <p:spPr>
          <a:xfrm>
            <a:off x="7488213" y="2349627"/>
            <a:ext cx="2319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134 – 7 ∙ 8 =</a:t>
            </a:r>
            <a:endParaRPr lang="ru-RU" sz="3200" b="1" u="sng" dirty="0" smtClean="0"/>
          </a:p>
        </p:txBody>
      </p:sp>
      <p:sp>
        <p:nvSpPr>
          <p:cNvPr id="60" name="Прямоугольник 59"/>
          <p:cNvSpPr/>
          <p:nvPr/>
        </p:nvSpPr>
        <p:spPr>
          <a:xfrm>
            <a:off x="8648203" y="1891432"/>
            <a:ext cx="74250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56</a:t>
            </a:r>
            <a:endParaRPr lang="ru-RU" sz="3200" b="1" u="sng" dirty="0" smtClean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79070" y="2892786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886979" y="2925738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50548" y="433045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58711" y="433328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42687" y="43315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48443" y="30401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252271" y="433328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985009" y="433328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66423" y="42938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831227" y="2329882"/>
            <a:ext cx="6532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78</a:t>
            </a:r>
            <a:endParaRPr lang="ru-RU" sz="3200" b="1" u="sng" dirty="0" smtClean="0"/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78633" y="3802122"/>
            <a:ext cx="420932" cy="276565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145685" y="2892786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08551" y="303020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833798" y="2769224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13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7" grpId="0" animBg="1"/>
      <p:bldP spid="22" grpId="0" animBg="1"/>
      <p:bldP spid="26" grpId="0" animBg="1"/>
      <p:bldP spid="28" grpId="0"/>
      <p:bldP spid="33" grpId="0"/>
      <p:bldP spid="39" grpId="0"/>
      <p:bldP spid="30" grpId="0"/>
      <p:bldP spid="42" grpId="0"/>
      <p:bldP spid="46" grpId="0"/>
      <p:bldP spid="48" grpId="0"/>
      <p:bldP spid="49" grpId="0"/>
      <p:bldP spid="51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70" grpId="0"/>
      <p:bldP spid="71" grpId="0"/>
      <p:bldP spid="72" grpId="0" animBg="1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11667</TotalTime>
  <Words>573</Words>
  <Application>Microsoft Office PowerPoint</Application>
  <PresentationFormat>Произвольный</PresentationFormat>
  <Paragraphs>203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1021</cp:revision>
  <dcterms:created xsi:type="dcterms:W3CDTF">2025-08-27T14:01:18Z</dcterms:created>
  <dcterms:modified xsi:type="dcterms:W3CDTF">2026-02-19T16:44:23Z</dcterms:modified>
</cp:coreProperties>
</file>