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20" r:id="rId3"/>
    <p:sldId id="922" r:id="rId4"/>
    <p:sldId id="286" r:id="rId5"/>
    <p:sldId id="828" r:id="rId6"/>
    <p:sldId id="916" r:id="rId7"/>
    <p:sldId id="917" r:id="rId8"/>
    <p:sldId id="919" r:id="rId9"/>
    <p:sldId id="923" r:id="rId10"/>
    <p:sldId id="903" r:id="rId11"/>
    <p:sldId id="889" r:id="rId12"/>
    <p:sldId id="313" r:id="rId13"/>
    <p:sldId id="921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Співвідно-шення</a:t>
          </a:r>
          <a:r>
            <a:rPr lang="uk-UA" sz="3200" b="1" dirty="0" smtClean="0">
              <a:solidFill>
                <a:schemeClr val="bg1"/>
              </a:solidFill>
            </a:rPr>
            <a:t> мір довжини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СКЛАДАННЯ ВИРАЗІВ ЗА ТАБЛИЦЕЮ, ОБЧИСЛЕННЯ ЇХ ЗНАЧЕННЯ.</a:t>
          </a:r>
          <a:endParaRPr lang="uk-UA" sz="24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Правило множення на 10 та 100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рівнянь і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0846" custLinFactX="39033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-3035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440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43264" y="790747"/>
          <a:ext cx="4273486" cy="269199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рівнянь і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012" y="854696"/>
        <a:ext cx="269199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70998" y="863147"/>
          <a:ext cx="4273486" cy="254719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Правило множення на 10 та 100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5" y="854697"/>
        <a:ext cx="254719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87301" y="811140"/>
          <a:ext cx="4273486" cy="265120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Співвідно-шення</a:t>
          </a:r>
          <a:r>
            <a:rPr lang="uk-UA" sz="3200" b="1" kern="1200" dirty="0" smtClean="0">
              <a:solidFill>
                <a:schemeClr val="bg1"/>
              </a:solidFill>
            </a:rPr>
            <a:t> мір довжини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2" y="854696"/>
        <a:ext cx="265120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75589" y="875589"/>
          <a:ext cx="4273486" cy="25223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СКЛАДАННЯ ВИРАЗІВ ЗА ТАБЛИЦЕЮ, ОБЧИСЛЕННЯ ЇХ ЗНАЧЕННЯ.</a:t>
          </a:r>
          <a:endParaRPr lang="uk-UA" sz="2400" b="1" kern="1200" dirty="0">
            <a:solidFill>
              <a:schemeClr val="bg1"/>
            </a:solidFill>
          </a:endParaRPr>
        </a:p>
      </dsp:txBody>
      <dsp:txXfrm rot="5400000">
        <a:off x="1" y="854696"/>
        <a:ext cx="25223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Правила множення і ділення </a:t>
            </a:r>
            <a:r>
              <a:rPr lang="ru-RU" sz="4000" b="1" dirty="0" err="1" smtClean="0">
                <a:solidFill>
                  <a:srgbClr val="7030A0"/>
                </a:solidFill>
              </a:rPr>
              <a:t>круглих</a:t>
            </a:r>
            <a:r>
              <a:rPr lang="ru-RU" sz="4000" b="1" dirty="0" smtClean="0">
                <a:solidFill>
                  <a:srgbClr val="7030A0"/>
                </a:solidFill>
              </a:rPr>
              <a:t> чисел на 10 та 100</a:t>
            </a:r>
            <a:r>
              <a:rPr lang="ru-RU" sz="4000" dirty="0" smtClean="0"/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5675" y="1171859"/>
            <a:ext cx="1057063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Дорога від </a:t>
            </a:r>
            <a:r>
              <a:rPr lang="ru-RU" sz="3200" b="1" dirty="0" err="1"/>
              <a:t>Кропивницького</a:t>
            </a:r>
            <a:r>
              <a:rPr lang="ru-RU" sz="3200" b="1" dirty="0"/>
              <a:t> до Житомира становить </a:t>
            </a:r>
            <a:r>
              <a:rPr lang="ru-RU" sz="3200" b="1" dirty="0" smtClean="0"/>
              <a:t>400км</a:t>
            </a:r>
            <a:r>
              <a:rPr lang="ru-RU" sz="3200" b="1" dirty="0"/>
              <a:t>. На </a:t>
            </a:r>
            <a:r>
              <a:rPr lang="ru-RU" sz="3200" b="1" dirty="0" err="1"/>
              <a:t>кожні</a:t>
            </a:r>
            <a:r>
              <a:rPr lang="ru-RU" sz="3200" b="1" dirty="0"/>
              <a:t> </a:t>
            </a:r>
            <a:r>
              <a:rPr lang="ru-RU" sz="3200" b="1" dirty="0" smtClean="0"/>
              <a:t>100км </a:t>
            </a:r>
            <a:r>
              <a:rPr lang="ru-RU" sz="3200" b="1" dirty="0"/>
              <a:t>шляху </a:t>
            </a:r>
            <a:r>
              <a:rPr lang="ru-RU" sz="3200" b="1" dirty="0" err="1" smtClean="0"/>
              <a:t>автомобіль</a:t>
            </a:r>
            <a:r>
              <a:rPr lang="ru-RU" sz="3200" b="1" dirty="0" smtClean="0"/>
              <a:t> </a:t>
            </a:r>
            <a:r>
              <a:rPr lang="ru-RU" sz="3200" b="1" dirty="0" err="1"/>
              <a:t>витрачає</a:t>
            </a:r>
            <a:r>
              <a:rPr lang="ru-RU" sz="3200" b="1" dirty="0"/>
              <a:t> </a:t>
            </a:r>
            <a:r>
              <a:rPr lang="ru-RU" sz="3200" b="1" dirty="0" smtClean="0"/>
              <a:t>8л </a:t>
            </a:r>
            <a:r>
              <a:rPr lang="ru-RU" sz="3200" b="1" dirty="0" err="1"/>
              <a:t>пального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літрів</a:t>
            </a:r>
            <a:r>
              <a:rPr lang="ru-RU" sz="3200" b="1" dirty="0"/>
              <a:t> </a:t>
            </a:r>
            <a:r>
              <a:rPr lang="ru-RU" sz="3200" b="1" dirty="0" err="1"/>
              <a:t>пального</a:t>
            </a:r>
            <a:r>
              <a:rPr lang="ru-RU" sz="3200" b="1" dirty="0"/>
              <a:t> </a:t>
            </a:r>
            <a:r>
              <a:rPr lang="ru-RU" sz="3200" b="1" dirty="0" err="1"/>
              <a:t>витратить</a:t>
            </a:r>
            <a:r>
              <a:rPr lang="ru-RU" sz="3200" b="1" dirty="0"/>
              <a:t> </a:t>
            </a:r>
            <a:r>
              <a:rPr lang="ru-RU" sz="3200" b="1" dirty="0" err="1"/>
              <a:t>автомобіль</a:t>
            </a:r>
            <a:r>
              <a:rPr lang="ru-RU" sz="3200" b="1" dirty="0"/>
              <a:t>, щоб </a:t>
            </a:r>
            <a:r>
              <a:rPr lang="ru-RU" sz="3200" b="1" dirty="0" err="1"/>
              <a:t>подолати</a:t>
            </a:r>
            <a:r>
              <a:rPr lang="ru-RU" sz="3200" b="1" dirty="0"/>
              <a:t> </a:t>
            </a:r>
            <a:r>
              <a:rPr lang="ru-RU" sz="3200" b="1" dirty="0" err="1"/>
              <a:t>цю</a:t>
            </a:r>
            <a:r>
              <a:rPr lang="ru-RU" sz="3200" b="1" dirty="0"/>
              <a:t> </a:t>
            </a:r>
            <a:r>
              <a:rPr lang="ru-RU" sz="3200" b="1" dirty="0" err="1"/>
              <a:t>відстань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25675" y="4489763"/>
            <a:ext cx="25473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3200" b="1" dirty="0" smtClean="0"/>
              <a:t>400 : 100 = </a:t>
            </a:r>
            <a:r>
              <a:rPr lang="uk-UA" sz="3200" b="1" u="sng" dirty="0" smtClean="0"/>
              <a:t>     </a:t>
            </a:r>
            <a:r>
              <a:rPr lang="uk-UA" sz="3200" b="1" dirty="0" smtClean="0"/>
              <a:t> </a:t>
            </a:r>
            <a:endParaRPr lang="ru-RU" sz="3200" b="1" dirty="0" smtClean="0"/>
          </a:p>
        </p:txBody>
      </p:sp>
      <p:sp>
        <p:nvSpPr>
          <p:cNvPr id="51" name="Прямоугольник 50"/>
          <p:cNvSpPr/>
          <p:nvPr/>
        </p:nvSpPr>
        <p:spPr>
          <a:xfrm>
            <a:off x="4501145" y="4487319"/>
            <a:ext cx="43271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- 400км більше 100км.</a:t>
            </a:r>
            <a:endParaRPr lang="ru-RU" sz="3200" b="1" u="sng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2429214" y="3321257"/>
            <a:ext cx="253380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100 км – 8 л </a:t>
            </a:r>
          </a:p>
          <a:p>
            <a:r>
              <a:rPr lang="uk-UA" sz="3200" b="1" dirty="0" smtClean="0"/>
              <a:t>400 км – ? л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111419" y="5734050"/>
            <a:ext cx="21235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ru-RU" sz="3200" b="1" u="sng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3247012" y="5734050"/>
            <a:ext cx="85516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32 л пального витратить автомобіль на 400км.</a:t>
            </a:r>
            <a:endParaRPr lang="ru-RU" sz="3200" b="1" u="sng" dirty="0" smtClean="0"/>
          </a:p>
        </p:txBody>
      </p:sp>
      <p:sp>
        <p:nvSpPr>
          <p:cNvPr id="57" name="Прямоугольник 56"/>
          <p:cNvSpPr/>
          <p:nvPr/>
        </p:nvSpPr>
        <p:spPr>
          <a:xfrm>
            <a:off x="871982" y="3556680"/>
            <a:ext cx="11869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У ? р.</a:t>
            </a:r>
            <a:endParaRPr lang="ru-RU" sz="3200" b="1" u="sng" dirty="0" smtClean="0"/>
          </a:p>
        </p:txBody>
      </p:sp>
      <p:sp>
        <p:nvSpPr>
          <p:cNvPr id="6" name="Дуга 5"/>
          <p:cNvSpPr/>
          <p:nvPr/>
        </p:nvSpPr>
        <p:spPr>
          <a:xfrm rot="13385477">
            <a:off x="2224949" y="3443296"/>
            <a:ext cx="914400" cy="914400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73036" y="4487320"/>
            <a:ext cx="112083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4(р.)</a:t>
            </a:r>
            <a:endParaRPr lang="ru-RU" sz="3200" b="1" u="sng" dirty="0" smtClean="0"/>
          </a:p>
        </p:txBody>
      </p:sp>
      <p:sp>
        <p:nvSpPr>
          <p:cNvPr id="48" name="Дуга 47"/>
          <p:cNvSpPr/>
          <p:nvPr/>
        </p:nvSpPr>
        <p:spPr>
          <a:xfrm rot="2832811">
            <a:off x="4238263" y="3402666"/>
            <a:ext cx="914400" cy="914400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50240" y="4353653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25674" y="5067629"/>
            <a:ext cx="18564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2) 8 ∙ 4 = </a:t>
            </a:r>
            <a:r>
              <a:rPr lang="uk-UA" sz="3200" b="1" u="sng" dirty="0" smtClean="0"/>
              <a:t>     </a:t>
            </a:r>
            <a:r>
              <a:rPr lang="uk-UA" sz="3200" b="1" dirty="0" smtClean="0"/>
              <a:t> </a:t>
            </a:r>
            <a:endParaRPr lang="ru-RU" sz="3200" b="1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2682149" y="5067628"/>
            <a:ext cx="11398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32(л)</a:t>
            </a:r>
            <a:endParaRPr lang="ru-RU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6" grpId="0" animBg="1"/>
      <p:bldP spid="40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Ст.50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62" y="4581922"/>
            <a:ext cx="1380978" cy="1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7 Множення в межах 1000\2026-02-18_223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33" y="1556922"/>
            <a:ext cx="10108915" cy="3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число на 10? 100?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549228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помножити число на 10, 100?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72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4014372"/>
            <a:ext cx="1690977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3 МАТЕМ\1 Листопад\7 Множення в межах 1000\2026-02-18_192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79" y="1557586"/>
            <a:ext cx="9958972" cy="24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32133795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5400" y="-757065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46150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83706" y="-743168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13548" y="1288837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2-18_202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6" y="1341562"/>
            <a:ext cx="98062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7456" y="549474"/>
            <a:ext cx="1025146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Складіть </a:t>
            </a:r>
            <a:r>
              <a:rPr lang="ru-RU" sz="3200" b="1" dirty="0"/>
              <a:t>вирази за таблицею й </a:t>
            </a:r>
            <a:r>
              <a:rPr lang="ru-RU" sz="3200" b="1" dirty="0" err="1" smtClean="0"/>
              <a:t>обчисліть</a:t>
            </a:r>
            <a:r>
              <a:rPr lang="ru-RU" sz="3200" b="1" dirty="0" smtClean="0"/>
              <a:t> </a:t>
            </a:r>
            <a:r>
              <a:rPr lang="ru-RU" sz="3200" b="1" dirty="0"/>
              <a:t>їх значення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1954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779233" y="3429794"/>
            <a:ext cx="3079441" cy="30014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84247" y="1822041"/>
            <a:ext cx="631192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3799" y="2713319"/>
            <a:ext cx="792088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5155" y="1197546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3959" y="2713319"/>
            <a:ext cx="792088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66180" y="1741207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50156" y="2699747"/>
            <a:ext cx="792088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3403" y="1741209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40785" y="1741209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86876" y="2713319"/>
            <a:ext cx="569451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620423" y="2713319"/>
            <a:ext cx="796426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38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69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18" y="465247"/>
            <a:ext cx="10137076" cy="9626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Знайдіть</a:t>
            </a:r>
            <a:r>
              <a:rPr lang="ru-RU" sz="3200" b="1" dirty="0" smtClean="0"/>
              <a:t> </a:t>
            </a:r>
            <a:r>
              <a:rPr lang="ru-RU" sz="3200" b="1" dirty="0" err="1"/>
              <a:t>добутки</a:t>
            </a:r>
            <a:r>
              <a:rPr lang="ru-RU" sz="3200" b="1" dirty="0"/>
              <a:t>, </a:t>
            </a:r>
            <a:r>
              <a:rPr lang="ru-RU" sz="3200" b="1" dirty="0" err="1"/>
              <a:t>скориставшись</a:t>
            </a:r>
            <a:r>
              <a:rPr lang="ru-RU" sz="3200" b="1" dirty="0"/>
              <a:t> переставною </a:t>
            </a:r>
            <a:r>
              <a:rPr lang="ru-RU" sz="3200" b="1" dirty="0" err="1"/>
              <a:t>властивістю</a:t>
            </a:r>
            <a:r>
              <a:rPr lang="ru-RU" sz="3200" b="1" dirty="0"/>
              <a:t> множення.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№264-265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769" y="1488480"/>
            <a:ext cx="1016560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 </a:t>
            </a:r>
            <a:r>
              <a:rPr lang="ru-RU" sz="3200" b="1" dirty="0"/>
              <a:t>∙ 10  </a:t>
            </a:r>
            <a:r>
              <a:rPr lang="ru-RU" sz="3200" b="1" dirty="0" smtClean="0"/>
              <a:t>      5 </a:t>
            </a:r>
            <a:r>
              <a:rPr lang="ru-RU" sz="3200" b="1" dirty="0"/>
              <a:t>∙ </a:t>
            </a:r>
            <a:r>
              <a:rPr lang="ru-RU" sz="3200" b="1" dirty="0" smtClean="0"/>
              <a:t>10          6 </a:t>
            </a:r>
            <a:r>
              <a:rPr lang="ru-RU" sz="3200" b="1" dirty="0"/>
              <a:t>∙ </a:t>
            </a:r>
            <a:r>
              <a:rPr lang="ru-RU" sz="3200" b="1" dirty="0" smtClean="0"/>
              <a:t>100          3 </a:t>
            </a:r>
            <a:r>
              <a:rPr lang="ru-RU" sz="3200" b="1" dirty="0"/>
              <a:t>∙ </a:t>
            </a:r>
            <a:r>
              <a:rPr lang="ru-RU" sz="3200" b="1" dirty="0" smtClean="0"/>
              <a:t>100              7 </a:t>
            </a:r>
            <a:r>
              <a:rPr lang="ru-RU" sz="3200" b="1" dirty="0"/>
              <a:t>∙ </a:t>
            </a:r>
            <a:r>
              <a:rPr lang="ru-RU" sz="3200" b="1" dirty="0" smtClean="0"/>
              <a:t>100 </a:t>
            </a:r>
          </a:p>
          <a:p>
            <a:r>
              <a:rPr lang="ru-RU" sz="3200" b="1" dirty="0" smtClean="0"/>
              <a:t>6 </a:t>
            </a:r>
            <a:r>
              <a:rPr lang="ru-RU" sz="3200" b="1" dirty="0"/>
              <a:t>∙ 10  </a:t>
            </a:r>
            <a:r>
              <a:rPr lang="ru-RU" sz="3200" b="1" dirty="0" smtClean="0"/>
              <a:t>      3 </a:t>
            </a:r>
            <a:r>
              <a:rPr lang="ru-RU" sz="3200" b="1" dirty="0"/>
              <a:t>∙ 10 </a:t>
            </a:r>
            <a:r>
              <a:rPr lang="ru-RU" sz="3200" b="1" dirty="0" smtClean="0"/>
              <a:t>         2 </a:t>
            </a:r>
            <a:r>
              <a:rPr lang="ru-RU" sz="3200" b="1" dirty="0"/>
              <a:t>∙ </a:t>
            </a:r>
            <a:r>
              <a:rPr lang="ru-RU" sz="3200" b="1" dirty="0" smtClean="0"/>
              <a:t>100         10 </a:t>
            </a:r>
            <a:r>
              <a:rPr lang="ru-RU" sz="3200" b="1" dirty="0"/>
              <a:t>∙ </a:t>
            </a:r>
            <a:r>
              <a:rPr lang="ru-RU" sz="3200" b="1" dirty="0" smtClean="0"/>
              <a:t>100             9 </a:t>
            </a:r>
            <a:r>
              <a:rPr lang="ru-RU" sz="3200" b="1" dirty="0"/>
              <a:t>∙ 100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40" y="2781722"/>
            <a:ext cx="2371301" cy="2031625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023768" y="4902373"/>
            <a:ext cx="10289273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 </a:t>
            </a:r>
            <a:r>
              <a:rPr lang="ru-RU" sz="3200" b="1" dirty="0"/>
              <a:t>∙ 100 – </a:t>
            </a:r>
            <a:r>
              <a:rPr lang="ru-RU" sz="3200" b="1" dirty="0" smtClean="0"/>
              <a:t>150=          5 </a:t>
            </a:r>
            <a:r>
              <a:rPr lang="ru-RU" sz="3200" b="1" dirty="0"/>
              <a:t>∙ 100 + 10 ∙ </a:t>
            </a:r>
            <a:r>
              <a:rPr lang="ru-RU" sz="3200" b="1" dirty="0" smtClean="0"/>
              <a:t>7=           9 </a:t>
            </a:r>
            <a:r>
              <a:rPr lang="ru-RU" sz="3200" b="1" dirty="0"/>
              <a:t>∙ 100 – 9 ∙ </a:t>
            </a:r>
            <a:r>
              <a:rPr lang="ru-RU" sz="3200" b="1" dirty="0" smtClean="0"/>
              <a:t>8=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987575" y="1421396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009118" y="2637706"/>
            <a:ext cx="792382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Щоб </a:t>
            </a:r>
            <a:r>
              <a:rPr lang="ru-RU" sz="3200" b="1" dirty="0" err="1">
                <a:solidFill>
                  <a:srgbClr val="FFFF00"/>
                </a:solidFill>
              </a:rPr>
              <a:t>помножити</a:t>
            </a:r>
            <a:r>
              <a:rPr lang="ru-RU" sz="3200" b="1" dirty="0"/>
              <a:t> число </a:t>
            </a:r>
            <a:r>
              <a:rPr lang="ru-RU" sz="3200" b="1" dirty="0">
                <a:solidFill>
                  <a:srgbClr val="FFFF00"/>
                </a:solidFill>
              </a:rPr>
              <a:t>на 10</a:t>
            </a:r>
            <a:r>
              <a:rPr lang="ru-RU" sz="3200" b="1" dirty="0"/>
              <a:t>, </a:t>
            </a:r>
            <a:r>
              <a:rPr lang="ru-RU" sz="3200" b="1" dirty="0" err="1"/>
              <a:t>достатньо</a:t>
            </a:r>
            <a:r>
              <a:rPr lang="ru-RU" sz="3200" b="1" dirty="0"/>
              <a:t> до нього справа </a:t>
            </a:r>
            <a:r>
              <a:rPr lang="ru-RU" sz="3200" b="1" dirty="0" err="1">
                <a:solidFill>
                  <a:srgbClr val="FFFF00"/>
                </a:solidFill>
              </a:rPr>
              <a:t>приписати</a:t>
            </a:r>
            <a:r>
              <a:rPr lang="ru-RU" sz="3200" b="1" dirty="0">
                <a:solidFill>
                  <a:srgbClr val="FFFF00"/>
                </a:solidFill>
              </a:rPr>
              <a:t> один нуль</a:t>
            </a:r>
            <a:r>
              <a:rPr lang="ru-RU" sz="3200" b="1" dirty="0"/>
              <a:t>. Щоб </a:t>
            </a:r>
            <a:r>
              <a:rPr lang="ru-RU" sz="3200" b="1" dirty="0" err="1">
                <a:solidFill>
                  <a:srgbClr val="FFFF00"/>
                </a:solidFill>
              </a:rPr>
              <a:t>помножити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число </a:t>
            </a:r>
            <a:r>
              <a:rPr lang="ru-RU" sz="3200" b="1" dirty="0">
                <a:solidFill>
                  <a:srgbClr val="FFFF00"/>
                </a:solidFill>
              </a:rPr>
              <a:t>на 100</a:t>
            </a:r>
            <a:r>
              <a:rPr lang="ru-RU" sz="3200" b="1" dirty="0"/>
              <a:t>, </a:t>
            </a:r>
            <a:r>
              <a:rPr lang="ru-RU" sz="3200" b="1" dirty="0" err="1"/>
              <a:t>достатньо</a:t>
            </a:r>
            <a:r>
              <a:rPr lang="ru-RU" sz="3200" b="1" dirty="0"/>
              <a:t> до нього справа </a:t>
            </a:r>
            <a:r>
              <a:rPr lang="ru-RU" sz="3200" b="1" dirty="0" err="1">
                <a:solidFill>
                  <a:srgbClr val="FFFF00"/>
                </a:solidFill>
              </a:rPr>
              <a:t>приписати</a:t>
            </a:r>
            <a:r>
              <a:rPr lang="ru-RU" sz="3200" b="1" dirty="0">
                <a:solidFill>
                  <a:srgbClr val="FFFF00"/>
                </a:solidFill>
              </a:rPr>
              <a:t> два </a:t>
            </a:r>
            <a:r>
              <a:rPr lang="ru-RU" sz="3200" b="1" dirty="0" err="1">
                <a:solidFill>
                  <a:srgbClr val="FFFF00"/>
                </a:solidFill>
              </a:rPr>
              <a:t>нулі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720736" y="1457720"/>
            <a:ext cx="88660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987574" y="1953630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667756" y="1940703"/>
            <a:ext cx="88660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69537" y="1413570"/>
            <a:ext cx="8891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846702" y="1918552"/>
            <a:ext cx="10862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184991" y="1461454"/>
            <a:ext cx="8781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0204306" y="1918552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84144" y="1493404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84143" y="1953630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96661" y="4689934"/>
            <a:ext cx="8891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51427" y="4992383"/>
            <a:ext cx="8891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60839" y="4761942"/>
            <a:ext cx="8891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06570" y="4761942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81326" y="4982843"/>
            <a:ext cx="8891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570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95886" y="4699809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490781" y="4699809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91877" y="4982843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828 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9" grpId="0"/>
      <p:bldP spid="91" grpId="0" animBg="1"/>
      <p:bldP spid="77" grpId="0"/>
      <p:bldP spid="78" grpId="0"/>
      <p:bldP spid="102" grpId="0"/>
      <p:bldP spid="103" grpId="0"/>
      <p:bldP spid="104" grpId="0"/>
      <p:bldP spid="105" grpId="0"/>
      <p:bldP spid="10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409308" y="1591221"/>
            <a:ext cx="204129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 </a:t>
            </a:r>
            <a:r>
              <a:rPr lang="ru-RU" sz="3200" b="1" dirty="0"/>
              <a:t>∙ </a:t>
            </a:r>
            <a:r>
              <a:rPr lang="ru-RU" sz="3200" b="1" dirty="0" smtClean="0"/>
              <a:t>10 =             </a:t>
            </a:r>
          </a:p>
          <a:p>
            <a:r>
              <a:rPr lang="ru-RU" sz="3200" b="1" dirty="0" smtClean="0"/>
              <a:t>40 </a:t>
            </a:r>
            <a:r>
              <a:rPr lang="ru-RU" sz="3200" b="1" dirty="0"/>
              <a:t>: </a:t>
            </a:r>
            <a:r>
              <a:rPr lang="ru-RU" sz="3200" b="1" dirty="0" smtClean="0"/>
              <a:t>4 </a:t>
            </a:r>
            <a:r>
              <a:rPr lang="ru-RU" sz="3200" b="1" dirty="0"/>
              <a:t>= </a:t>
            </a:r>
            <a:endParaRPr lang="ru-RU" sz="3200" b="1" dirty="0" smtClean="0"/>
          </a:p>
          <a:p>
            <a:r>
              <a:rPr lang="ru-RU" sz="3200" b="1" dirty="0" smtClean="0"/>
              <a:t>40 </a:t>
            </a:r>
            <a:r>
              <a:rPr lang="ru-RU" sz="3200" b="1" dirty="0"/>
              <a:t>: 10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118" y="465246"/>
            <a:ext cx="10137076" cy="9483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Обчисліть</a:t>
            </a:r>
            <a:r>
              <a:rPr lang="ru-RU" sz="3200" b="1" dirty="0" smtClean="0"/>
              <a:t> </a:t>
            </a:r>
            <a:r>
              <a:rPr lang="ru-RU" sz="3200" b="1" dirty="0" err="1"/>
              <a:t>добутки</a:t>
            </a:r>
            <a:r>
              <a:rPr lang="ru-RU" sz="3200" b="1" dirty="0"/>
              <a:t>. </a:t>
            </a:r>
            <a:r>
              <a:rPr lang="ru-RU" sz="3200" b="1" dirty="0" smtClean="0"/>
              <a:t>Запишіть </a:t>
            </a:r>
            <a:r>
              <a:rPr lang="ru-RU" sz="3200" b="1" dirty="0"/>
              <a:t>та </a:t>
            </a:r>
            <a:r>
              <a:rPr lang="ru-RU" sz="3200" b="1" dirty="0" err="1" smtClean="0"/>
              <a:t>знайдіть</a:t>
            </a:r>
            <a:r>
              <a:rPr lang="ru-RU" sz="3200" b="1" dirty="0" smtClean="0"/>
              <a:t> </a:t>
            </a:r>
            <a:r>
              <a:rPr lang="ru-RU" sz="3200" b="1" dirty="0" err="1"/>
              <a:t>частки</a:t>
            </a:r>
            <a:r>
              <a:rPr lang="ru-RU" sz="3200" b="1" dirty="0"/>
              <a:t> за </a:t>
            </a:r>
            <a:r>
              <a:rPr lang="ru-RU" sz="3200" b="1" dirty="0" err="1"/>
              <a:t>зразком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55440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№266-267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118" y="1605276"/>
            <a:ext cx="214041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8 ∙ 10 = </a:t>
            </a:r>
            <a:r>
              <a:rPr lang="ru-RU" sz="3200" b="1" dirty="0" smtClean="0"/>
              <a:t>80</a:t>
            </a:r>
          </a:p>
          <a:p>
            <a:r>
              <a:rPr lang="ru-RU" sz="3200" b="1" dirty="0" smtClean="0"/>
              <a:t>80 </a:t>
            </a:r>
            <a:r>
              <a:rPr lang="ru-RU" sz="3200" b="1" dirty="0"/>
              <a:t>: 8 = </a:t>
            </a:r>
            <a:endParaRPr lang="ru-RU" sz="3200" b="1" dirty="0" smtClean="0"/>
          </a:p>
          <a:p>
            <a:r>
              <a:rPr lang="ru-RU" sz="3200" b="1" dirty="0" smtClean="0"/>
              <a:t>80 </a:t>
            </a:r>
            <a:r>
              <a:rPr lang="ru-RU" sz="3200" b="1" dirty="0"/>
              <a:t>: 10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907454" y="3338622"/>
            <a:ext cx="973976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Обчисли </a:t>
            </a:r>
            <a:r>
              <a:rPr lang="ru-RU" sz="2800" b="1" dirty="0" err="1">
                <a:solidFill>
                  <a:srgbClr val="7030A0"/>
                </a:solidFill>
              </a:rPr>
              <a:t>добутки</a:t>
            </a:r>
            <a:r>
              <a:rPr lang="ru-RU" sz="2800" b="1" dirty="0">
                <a:solidFill>
                  <a:srgbClr val="7030A0"/>
                </a:solidFill>
              </a:rPr>
              <a:t>. Запиши й обчисли </a:t>
            </a:r>
            <a:r>
              <a:rPr lang="ru-RU" sz="2800" b="1" dirty="0" err="1">
                <a:solidFill>
                  <a:srgbClr val="7030A0"/>
                </a:solidFill>
              </a:rPr>
              <a:t>частки</a:t>
            </a:r>
            <a:r>
              <a:rPr lang="ru-RU" sz="2800" b="1" dirty="0">
                <a:solidFill>
                  <a:srgbClr val="7030A0"/>
                </a:solidFill>
              </a:rPr>
              <a:t> з </a:t>
            </a:r>
            <a:r>
              <a:rPr lang="ru-RU" sz="2800" b="1" dirty="0" err="1">
                <a:solidFill>
                  <a:srgbClr val="7030A0"/>
                </a:solidFill>
              </a:rPr>
              <a:t>дільником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100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263386" y="2070017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489110" y="2548813"/>
            <a:ext cx="5065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80367" y="1605276"/>
            <a:ext cx="207184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 </a:t>
            </a:r>
            <a:r>
              <a:rPr lang="ru-RU" sz="3200" b="1" dirty="0"/>
              <a:t>∙ </a:t>
            </a:r>
            <a:r>
              <a:rPr lang="ru-RU" sz="3200" b="1" dirty="0" smtClean="0"/>
              <a:t>10 =           </a:t>
            </a:r>
          </a:p>
          <a:p>
            <a:r>
              <a:rPr lang="ru-RU" sz="3200" b="1" dirty="0" smtClean="0"/>
              <a:t>90 </a:t>
            </a:r>
            <a:r>
              <a:rPr lang="ru-RU" sz="3200" b="1" dirty="0"/>
              <a:t>: </a:t>
            </a:r>
            <a:r>
              <a:rPr lang="ru-RU" sz="3200" b="1" dirty="0" smtClean="0"/>
              <a:t>9 </a:t>
            </a:r>
            <a:r>
              <a:rPr lang="ru-RU" sz="3200" b="1" dirty="0"/>
              <a:t>= </a:t>
            </a:r>
            <a:endParaRPr lang="ru-RU" sz="3200" b="1" dirty="0" smtClean="0"/>
          </a:p>
          <a:p>
            <a:r>
              <a:rPr lang="ru-RU" sz="3200" b="1" dirty="0" smtClean="0"/>
              <a:t>90 </a:t>
            </a:r>
            <a:r>
              <a:rPr lang="ru-RU" sz="3200" b="1" dirty="0"/>
              <a:t>: 10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32946" y="1591221"/>
            <a:ext cx="21276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 </a:t>
            </a:r>
            <a:r>
              <a:rPr lang="ru-RU" sz="3200" b="1" dirty="0"/>
              <a:t>∙ </a:t>
            </a:r>
            <a:r>
              <a:rPr lang="ru-RU" sz="3200" b="1" dirty="0" smtClean="0"/>
              <a:t>10 =</a:t>
            </a:r>
          </a:p>
          <a:p>
            <a:r>
              <a:rPr lang="ru-RU" sz="3200" b="1" dirty="0" smtClean="0"/>
              <a:t>50 </a:t>
            </a:r>
            <a:r>
              <a:rPr lang="ru-RU" sz="3200" b="1" dirty="0"/>
              <a:t>: </a:t>
            </a:r>
            <a:r>
              <a:rPr lang="ru-RU" sz="3200" b="1" dirty="0" smtClean="0"/>
              <a:t>5 </a:t>
            </a:r>
            <a:r>
              <a:rPr lang="ru-RU" sz="3200" b="1" dirty="0"/>
              <a:t>= </a:t>
            </a:r>
            <a:endParaRPr lang="ru-RU" sz="3200" b="1" dirty="0" smtClean="0"/>
          </a:p>
          <a:p>
            <a:r>
              <a:rPr lang="ru-RU" sz="3200" b="1" dirty="0" smtClean="0"/>
              <a:t>50 </a:t>
            </a:r>
            <a:r>
              <a:rPr lang="ru-RU" sz="3200" b="1" dirty="0"/>
              <a:t>: 10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7455" y="3911744"/>
            <a:ext cx="973976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8 ∙ </a:t>
            </a:r>
            <a:r>
              <a:rPr lang="ru-RU" sz="3200" b="1" dirty="0" smtClean="0"/>
              <a:t>100             7 </a:t>
            </a:r>
            <a:r>
              <a:rPr lang="ru-RU" sz="3200" b="1" dirty="0"/>
              <a:t>∙ </a:t>
            </a:r>
            <a:r>
              <a:rPr lang="ru-RU" sz="3200" b="1" dirty="0" smtClean="0"/>
              <a:t>100 =         3 </a:t>
            </a:r>
            <a:r>
              <a:rPr lang="ru-RU" sz="3200" b="1" dirty="0"/>
              <a:t>∙ </a:t>
            </a:r>
            <a:r>
              <a:rPr lang="ru-RU" sz="3200" b="1" dirty="0" smtClean="0"/>
              <a:t>100=          10 </a:t>
            </a:r>
            <a:r>
              <a:rPr lang="ru-RU" sz="3200" b="1" dirty="0"/>
              <a:t>∙ </a:t>
            </a:r>
            <a:r>
              <a:rPr lang="ru-RU" sz="3200" b="1" dirty="0" smtClean="0"/>
              <a:t>100= </a:t>
            </a:r>
          </a:p>
          <a:p>
            <a:r>
              <a:rPr lang="ru-RU" sz="3200" b="1" dirty="0" smtClean="0"/>
              <a:t>8 </a:t>
            </a:r>
            <a:r>
              <a:rPr lang="ru-RU" sz="3200" b="1" dirty="0"/>
              <a:t>∙ </a:t>
            </a:r>
            <a:r>
              <a:rPr lang="ru-RU" sz="3200" b="1" dirty="0" smtClean="0"/>
              <a:t>100=800</a:t>
            </a:r>
          </a:p>
          <a:p>
            <a:r>
              <a:rPr lang="ru-RU" sz="3200" b="1" dirty="0" smtClean="0"/>
              <a:t>800 </a:t>
            </a:r>
            <a:r>
              <a:rPr lang="ru-RU" sz="3200" b="1" dirty="0"/>
              <a:t>: </a:t>
            </a:r>
            <a:r>
              <a:rPr lang="ru-RU" sz="3200" b="1" dirty="0" smtClean="0"/>
              <a:t>100=8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09859" y="2102908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13323" y="2565548"/>
            <a:ext cx="4847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19798" y="1620899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49808" y="2077566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53272" y="2540206"/>
            <a:ext cx="55984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59747" y="1595557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315563" y="2073360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419027" y="2536000"/>
            <a:ext cx="55984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325502" y="1591351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79" y="4628155"/>
            <a:ext cx="2091759" cy="206743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4634695" y="3861842"/>
            <a:ext cx="8843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1091" y="4463195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700 : 100=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80122" y="4445855"/>
            <a:ext cx="5166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86833" y="3863551"/>
            <a:ext cx="8843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49908" y="4473910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300 </a:t>
            </a:r>
            <a:r>
              <a:rPr lang="ru-RU" sz="3200" b="1" dirty="0">
                <a:solidFill>
                  <a:schemeClr val="bg1"/>
                </a:solidFill>
              </a:rPr>
              <a:t>: 100=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228992" y="4435902"/>
            <a:ext cx="43606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253887" y="3863551"/>
            <a:ext cx="108661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671152" y="4463010"/>
            <a:ext cx="2148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1000 </a:t>
            </a:r>
            <a:r>
              <a:rPr lang="ru-RU" sz="3200" b="1" dirty="0">
                <a:solidFill>
                  <a:schemeClr val="bg1"/>
                </a:solidFill>
              </a:rPr>
              <a:t>: 100=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517837" y="4435717"/>
            <a:ext cx="68514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39703" y="4876413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700 : </a:t>
            </a:r>
            <a:r>
              <a:rPr lang="ru-RU" sz="3200" b="1" dirty="0" smtClean="0">
                <a:solidFill>
                  <a:schemeClr val="bg1"/>
                </a:solidFill>
              </a:rPr>
              <a:t>7=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07855" y="4859073"/>
            <a:ext cx="8818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17690" y="4859073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3=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785842" y="4841733"/>
            <a:ext cx="8818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59747" y="4882038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1000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10=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440887" y="4864698"/>
            <a:ext cx="8818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 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7" grpId="0"/>
      <p:bldP spid="106" grpId="0"/>
      <p:bldP spid="4" grpId="0" animBg="1"/>
      <p:bldP spid="37" grpId="0"/>
      <p:bldP spid="38" grpId="0"/>
      <p:bldP spid="39" grpId="0"/>
      <p:bldP spid="42" grpId="0"/>
      <p:bldP spid="46" grpId="0"/>
      <p:bldP spid="47" grpId="0"/>
      <p:bldP spid="48" grpId="0"/>
      <p:bldP spid="49" grpId="0"/>
      <p:bldP spid="50" grpId="0"/>
      <p:bldP spid="51" grpId="0"/>
      <p:bldP spid="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18" y="465247"/>
            <a:ext cx="10137076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55440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№268-269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186356" y="3953634"/>
            <a:ext cx="65858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Перевірте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розв’язання</a:t>
            </a:r>
            <a:r>
              <a:rPr lang="ru-RU" sz="2800" b="1" dirty="0">
                <a:solidFill>
                  <a:srgbClr val="7030A0"/>
                </a:solidFill>
              </a:rPr>
              <a:t> рівняння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855253" y="4550777"/>
            <a:ext cx="806282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100 ∙ х = 700 </a:t>
            </a:r>
            <a:r>
              <a:rPr lang="ru-RU" sz="3200" b="1" dirty="0" smtClean="0"/>
              <a:t>        567 </a:t>
            </a:r>
            <a:r>
              <a:rPr lang="ru-RU" sz="3200" b="1" dirty="0"/>
              <a:t>– с = </a:t>
            </a:r>
            <a:r>
              <a:rPr lang="ru-RU" sz="3200" b="1" dirty="0" smtClean="0"/>
              <a:t>378      </a:t>
            </a:r>
            <a:r>
              <a:rPr lang="ru-RU" sz="3200" dirty="0" smtClean="0"/>
              <a:t> </a:t>
            </a:r>
            <a:r>
              <a:rPr lang="ru-RU" sz="3200" b="1" dirty="0"/>
              <a:t>х ∙ 100 = 300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х </a:t>
            </a:r>
            <a:r>
              <a:rPr lang="ru-RU" sz="3200" b="1" dirty="0"/>
              <a:t>= 700 – 100 </a:t>
            </a:r>
            <a:r>
              <a:rPr lang="ru-RU" sz="3200" b="1" dirty="0" smtClean="0"/>
              <a:t>       с </a:t>
            </a:r>
            <a:r>
              <a:rPr lang="ru-RU" sz="3200" b="1" dirty="0"/>
              <a:t>= 567 + 378 </a:t>
            </a:r>
            <a:r>
              <a:rPr lang="ru-RU" sz="3200" b="1" dirty="0" smtClean="0"/>
              <a:t>      х </a:t>
            </a:r>
            <a:r>
              <a:rPr lang="ru-RU" sz="3200" b="1" dirty="0"/>
              <a:t>= 300 : 100 </a:t>
            </a:r>
            <a:endParaRPr lang="ru-RU" sz="3200" b="1" dirty="0" smtClean="0"/>
          </a:p>
          <a:p>
            <a:r>
              <a:rPr lang="ru-RU" sz="3200" b="1" dirty="0" smtClean="0"/>
              <a:t>х = 600                   с = 935                  х </a:t>
            </a:r>
            <a:r>
              <a:rPr lang="ru-RU" sz="3200" b="1" dirty="0"/>
              <a:t>= 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2510" y="3211136"/>
            <a:ext cx="78858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642 – 3 ∙ </a:t>
            </a:r>
            <a:r>
              <a:rPr lang="ru-RU" sz="3200" b="1" dirty="0" smtClean="0"/>
              <a:t>100 =                 (9 </a:t>
            </a:r>
            <a:r>
              <a:rPr lang="ru-RU" sz="3200" b="1" dirty="0"/>
              <a:t>∙ 10 + 510) : </a:t>
            </a:r>
            <a:r>
              <a:rPr lang="ru-RU" sz="3200" b="1" dirty="0" smtClean="0"/>
              <a:t>100 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186923" y="2781722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246176" y="2781722"/>
            <a:ext cx="100352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300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86" y="2871833"/>
            <a:ext cx="2319330" cy="229235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860867" y="2781722"/>
            <a:ext cx="8843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600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11704" y="3197489"/>
            <a:ext cx="5166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55727" y="3177766"/>
            <a:ext cx="8843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342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130953" y="5182591"/>
            <a:ext cx="440798" cy="45905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: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9466" y="1240055"/>
            <a:ext cx="1025637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Щоб </a:t>
            </a:r>
            <a:r>
              <a:rPr lang="ru-RU" sz="3200" b="1" dirty="0" err="1">
                <a:solidFill>
                  <a:srgbClr val="FFFF00"/>
                </a:solidFill>
              </a:rPr>
              <a:t>поділити</a:t>
            </a:r>
            <a:r>
              <a:rPr lang="ru-RU" sz="3200" b="1" dirty="0"/>
              <a:t> </a:t>
            </a:r>
            <a:r>
              <a:rPr lang="ru-RU" sz="3200" b="1" dirty="0" err="1"/>
              <a:t>кругле</a:t>
            </a:r>
            <a:r>
              <a:rPr lang="ru-RU" sz="3200" b="1" dirty="0"/>
              <a:t> число </a:t>
            </a:r>
            <a:r>
              <a:rPr lang="ru-RU" sz="3200" b="1" dirty="0">
                <a:solidFill>
                  <a:srgbClr val="FFFF00"/>
                </a:solidFill>
              </a:rPr>
              <a:t>на 10</a:t>
            </a:r>
            <a:r>
              <a:rPr lang="ru-RU" sz="3200" b="1" dirty="0"/>
              <a:t>, </a:t>
            </a:r>
            <a:r>
              <a:rPr lang="ru-RU" sz="3200" b="1" dirty="0" err="1"/>
              <a:t>достатньо</a:t>
            </a:r>
            <a:r>
              <a:rPr lang="ru-RU" sz="3200" b="1" dirty="0"/>
              <a:t> у ньому справа </a:t>
            </a:r>
            <a:r>
              <a:rPr lang="ru-RU" sz="3200" b="1" dirty="0" err="1">
                <a:solidFill>
                  <a:srgbClr val="FFFF00"/>
                </a:solidFill>
              </a:rPr>
              <a:t>відкинути</a:t>
            </a:r>
            <a:r>
              <a:rPr lang="ru-RU" sz="3200" b="1" dirty="0">
                <a:solidFill>
                  <a:srgbClr val="FFFF00"/>
                </a:solidFill>
              </a:rPr>
              <a:t> один нуль</a:t>
            </a:r>
            <a:r>
              <a:rPr lang="ru-RU" sz="3200" b="1" dirty="0"/>
              <a:t>. Щоб </a:t>
            </a:r>
            <a:r>
              <a:rPr lang="ru-RU" sz="3200" b="1" dirty="0" err="1">
                <a:solidFill>
                  <a:srgbClr val="FFFF00"/>
                </a:solidFill>
              </a:rPr>
              <a:t>поділити</a:t>
            </a:r>
            <a:r>
              <a:rPr lang="ru-RU" sz="3200" b="1" dirty="0"/>
              <a:t> число </a:t>
            </a:r>
            <a:r>
              <a:rPr lang="ru-RU" sz="3200" b="1" dirty="0">
                <a:solidFill>
                  <a:srgbClr val="FFFF00"/>
                </a:solidFill>
              </a:rPr>
              <a:t>на 100</a:t>
            </a:r>
            <a:r>
              <a:rPr lang="ru-RU" sz="3200" b="1" dirty="0"/>
              <a:t>, </a:t>
            </a:r>
            <a:r>
              <a:rPr lang="ru-RU" sz="3200" b="1" dirty="0" err="1"/>
              <a:t>достатньо</a:t>
            </a:r>
            <a:r>
              <a:rPr lang="ru-RU" sz="3200" b="1" dirty="0"/>
              <a:t> у ньому справа </a:t>
            </a:r>
            <a:r>
              <a:rPr lang="ru-RU" sz="3200" b="1" dirty="0" err="1">
                <a:solidFill>
                  <a:srgbClr val="FFFF00"/>
                </a:solidFill>
              </a:rPr>
              <a:t>відкинути</a:t>
            </a:r>
            <a:r>
              <a:rPr lang="ru-RU" sz="3200" b="1" dirty="0">
                <a:solidFill>
                  <a:srgbClr val="FFFF00"/>
                </a:solidFill>
              </a:rPr>
              <a:t> два </a:t>
            </a:r>
            <a:r>
              <a:rPr lang="ru-RU" sz="3200" b="1" dirty="0" err="1">
                <a:solidFill>
                  <a:srgbClr val="FFFF00"/>
                </a:solidFill>
              </a:rPr>
              <a:t>нулі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518429" y="5525476"/>
            <a:ext cx="598028" cy="61206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97936" y="5182591"/>
            <a:ext cx="440798" cy="30603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-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71951" y="5525476"/>
            <a:ext cx="846384" cy="61206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189 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9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36" grpId="0" animBg="1"/>
      <p:bldP spid="4" grpId="0" animBg="1"/>
      <p:bldP spid="48" grpId="0"/>
      <p:bldP spid="50" grpId="0"/>
      <p:bldP spid="51" grpId="0"/>
      <p:bldP spid="52" grpId="0"/>
      <p:bldP spid="53" grpId="0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11773</TotalTime>
  <Words>579</Words>
  <Application>Microsoft Office PowerPoint</Application>
  <PresentationFormat>Произвольный</PresentationFormat>
  <Paragraphs>171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1031</cp:revision>
  <dcterms:created xsi:type="dcterms:W3CDTF">2025-08-27T14:01:18Z</dcterms:created>
  <dcterms:modified xsi:type="dcterms:W3CDTF">2026-02-20T10:22:54Z</dcterms:modified>
</cp:coreProperties>
</file>