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20" r:id="rId3"/>
    <p:sldId id="922" r:id="rId4"/>
    <p:sldId id="286" r:id="rId5"/>
    <p:sldId id="828" r:id="rId6"/>
    <p:sldId id="917" r:id="rId7"/>
    <p:sldId id="923" r:id="rId8"/>
    <p:sldId id="919" r:id="rId9"/>
    <p:sldId id="903" r:id="rId10"/>
    <p:sldId id="889" r:id="rId11"/>
    <p:sldId id="313" r:id="rId12"/>
    <p:sldId id="921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значень виразів зі змінною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Вирази з </a:t>
          </a:r>
          <a:r>
            <a:rPr lang="ru-RU" sz="3200" b="1" dirty="0" err="1" smtClean="0"/>
            <a:t>іменова</a:t>
          </a:r>
          <a:r>
            <a:rPr lang="ru-RU" sz="3200" b="1" dirty="0" smtClean="0"/>
            <a:t>-ними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50 : 5, 500 : 5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303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98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50 : 5, 500 : 5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значень виразів зі змінною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5589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Вирази з </a:t>
          </a:r>
          <a:r>
            <a:rPr lang="ru-RU" sz="3200" b="1" kern="1200" dirty="0" err="1" smtClean="0"/>
            <a:t>іменова</a:t>
          </a:r>
          <a:r>
            <a:rPr lang="ru-RU" sz="3200" b="1" kern="1200" dirty="0" smtClean="0"/>
            <a:t>-ними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8309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>
                <a:solidFill>
                  <a:srgbClr val="7030A0"/>
                </a:solidFill>
              </a:rPr>
              <a:t>Ділення виду 50 : 5, 500 : 5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>
                <a:solidFill>
                  <a:srgbClr val="7030A0"/>
                </a:solidFill>
              </a:rPr>
              <a:t>Розділ </a:t>
            </a:r>
            <a:r>
              <a:rPr lang="uk-UA" sz="2400" b="1" i="1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99945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4097752"/>
            <a:ext cx="1639197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2-20_222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6" y="1485578"/>
            <a:ext cx="10165303" cy="26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доданок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549228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Поясніть, як поділити 50 на 5, 500 на 5?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19" y="4527320"/>
            <a:ext cx="1471821" cy="20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2-18_223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0" y="1358305"/>
            <a:ext cx="10108915" cy="3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88142645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51871" y="1346150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46150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96963" y="274470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0708" y="2745859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569" y="3788040"/>
            <a:ext cx="1093459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1) Перший </a:t>
            </a:r>
            <a:r>
              <a:rPr lang="ru-RU" sz="2800" b="1" dirty="0" err="1"/>
              <a:t>множник</a:t>
            </a:r>
            <a:r>
              <a:rPr lang="ru-RU" sz="2800" b="1" dirty="0"/>
              <a:t> 25, </a:t>
            </a:r>
            <a:r>
              <a:rPr lang="ru-RU" sz="2800" b="1" dirty="0" err="1"/>
              <a:t>другий</a:t>
            </a:r>
            <a:r>
              <a:rPr lang="ru-RU" sz="2800" b="1" dirty="0"/>
              <a:t> </a:t>
            </a:r>
            <a:r>
              <a:rPr lang="ru-RU" sz="2800" b="1" dirty="0" err="1"/>
              <a:t>множник</a:t>
            </a:r>
            <a:r>
              <a:rPr lang="ru-RU" sz="2800" b="1" dirty="0"/>
              <a:t> 1.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. </a:t>
            </a:r>
            <a:endParaRPr lang="uk-UA" sz="2800" b="1" dirty="0"/>
          </a:p>
          <a:p>
            <a:r>
              <a:rPr lang="ru-RU" sz="2800" b="1" dirty="0" smtClean="0"/>
              <a:t>2) </a:t>
            </a:r>
            <a:r>
              <a:rPr lang="ru-RU" sz="2800" b="1" dirty="0" err="1" smtClean="0"/>
              <a:t>Ділене</a:t>
            </a:r>
            <a:r>
              <a:rPr lang="ru-RU" sz="2800" b="1" dirty="0" smtClean="0"/>
              <a:t> </a:t>
            </a:r>
            <a:r>
              <a:rPr lang="ru-RU" sz="2800" b="1" dirty="0"/>
              <a:t>0, </a:t>
            </a:r>
            <a:r>
              <a:rPr lang="ru-RU" sz="2800" b="1" dirty="0" err="1"/>
              <a:t>дільник</a:t>
            </a:r>
            <a:r>
              <a:rPr lang="ru-RU" sz="2800" b="1" dirty="0"/>
              <a:t> 53.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. </a:t>
            </a:r>
            <a:endParaRPr lang="uk-UA" sz="2800" b="1" dirty="0"/>
          </a:p>
          <a:p>
            <a:r>
              <a:rPr lang="ru-RU" sz="2800" b="1" dirty="0" smtClean="0"/>
              <a:t>3) Перший </a:t>
            </a:r>
            <a:r>
              <a:rPr lang="ru-RU" sz="2800" b="1" dirty="0" err="1"/>
              <a:t>множник</a:t>
            </a:r>
            <a:r>
              <a:rPr lang="ru-RU" sz="2800" b="1" dirty="0"/>
              <a:t> 1, </a:t>
            </a:r>
            <a:r>
              <a:rPr lang="ru-RU" sz="2800" b="1" dirty="0" err="1"/>
              <a:t>добуток</a:t>
            </a:r>
            <a:r>
              <a:rPr lang="ru-RU" sz="2800" b="1" dirty="0"/>
              <a:t> 19. Чому </a:t>
            </a:r>
            <a:r>
              <a:rPr lang="ru-RU" sz="2800" b="1" dirty="0" err="1"/>
              <a:t>дорівнює</a:t>
            </a:r>
            <a:r>
              <a:rPr lang="ru-RU" sz="2800" b="1" dirty="0"/>
              <a:t> </a:t>
            </a:r>
            <a:r>
              <a:rPr lang="ru-RU" sz="2800" b="1" dirty="0" err="1"/>
              <a:t>другий</a:t>
            </a:r>
            <a:r>
              <a:rPr lang="ru-RU" sz="2800" b="1" dirty="0"/>
              <a:t> </a:t>
            </a:r>
            <a:r>
              <a:rPr lang="ru-RU" sz="2800" b="1" dirty="0" err="1"/>
              <a:t>множник</a:t>
            </a:r>
            <a:r>
              <a:rPr lang="ru-RU" sz="2800" b="1" dirty="0"/>
              <a:t>? </a:t>
            </a:r>
            <a:endParaRPr lang="uk-UA" sz="2800" b="1" dirty="0"/>
          </a:p>
          <a:p>
            <a:r>
              <a:rPr lang="ru-RU" sz="2800" b="1" dirty="0" smtClean="0"/>
              <a:t>4) У </a:t>
            </a:r>
            <a:r>
              <a:rPr lang="ru-RU" sz="2800" b="1" dirty="0" err="1"/>
              <a:t>скільки</a:t>
            </a:r>
            <a:r>
              <a:rPr lang="ru-RU" sz="2800" b="1" dirty="0"/>
              <a:t> разів 40 більше від 1? </a:t>
            </a:r>
            <a:endParaRPr lang="uk-UA" sz="2800" b="1" dirty="0"/>
          </a:p>
          <a:p>
            <a:r>
              <a:rPr lang="ru-RU" sz="2800" b="1" dirty="0" smtClean="0"/>
              <a:t>5) </a:t>
            </a:r>
            <a:r>
              <a:rPr lang="ru-RU" sz="2800" b="1" dirty="0" err="1" smtClean="0"/>
              <a:t>Обчисліть</a:t>
            </a:r>
            <a:r>
              <a:rPr lang="ru-RU" sz="2800" b="1" dirty="0" smtClean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 чисел 80 і 80. </a:t>
            </a:r>
            <a:endParaRPr lang="uk-UA" sz="2800" b="1" dirty="0"/>
          </a:p>
          <a:p>
            <a:r>
              <a:rPr lang="ru-RU" sz="2800" b="1" dirty="0" smtClean="0"/>
              <a:t>6) </a:t>
            </a:r>
            <a:r>
              <a:rPr lang="ru-RU" sz="2800" b="1" dirty="0" err="1" smtClean="0"/>
              <a:t>Обчисліть</a:t>
            </a:r>
            <a:r>
              <a:rPr lang="ru-RU" sz="2800" b="1" dirty="0" smtClean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 чисел 47 і 0. </a:t>
            </a:r>
            <a:endParaRPr lang="ru-RU" sz="2800" b="1" dirty="0" smtClean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84104" y="2752110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8173" y="275211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83719" y="2781121"/>
            <a:ext cx="408252" cy="50977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63266" y="2781121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18335" y="273916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50693" y="2773716"/>
            <a:ext cx="408252" cy="5097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2864" y="272309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769" y="617681"/>
            <a:ext cx="10165602" cy="11559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Обчисліть</a:t>
            </a:r>
            <a:r>
              <a:rPr lang="ru-RU" sz="3600" b="1" dirty="0" smtClean="0"/>
              <a:t> значення </a:t>
            </a:r>
            <a:r>
              <a:rPr lang="ru-RU" sz="3600" b="1" dirty="0" err="1" smtClean="0"/>
              <a:t>виразів</a:t>
            </a:r>
            <a:r>
              <a:rPr lang="ru-RU" sz="3600" b="1" dirty="0" smtClean="0"/>
              <a:t> з іменованими числами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769" y="2136552"/>
            <a:ext cx="1016560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42 м : </a:t>
            </a:r>
            <a:r>
              <a:rPr lang="ru-RU" sz="3200" b="1" dirty="0" smtClean="0"/>
              <a:t>7 =               100 </a:t>
            </a:r>
            <a:r>
              <a:rPr lang="ru-RU" sz="3200" b="1" dirty="0"/>
              <a:t>см : 10 </a:t>
            </a:r>
            <a:r>
              <a:rPr lang="ru-RU" sz="3200" b="1" dirty="0" smtClean="0"/>
              <a:t>=                500 </a:t>
            </a:r>
            <a:r>
              <a:rPr lang="ru-RU" sz="3200" b="1" dirty="0"/>
              <a:t>кг : </a:t>
            </a:r>
            <a:r>
              <a:rPr lang="ru-RU" sz="3200" b="1" dirty="0" smtClean="0"/>
              <a:t>100 = </a:t>
            </a:r>
          </a:p>
          <a:p>
            <a:r>
              <a:rPr lang="ru-RU" sz="3200" b="1" dirty="0" smtClean="0"/>
              <a:t>35 </a:t>
            </a:r>
            <a:r>
              <a:rPr lang="ru-RU" sz="3200" b="1" dirty="0" err="1"/>
              <a:t>хв</a:t>
            </a:r>
            <a:r>
              <a:rPr lang="ru-RU" sz="3200" b="1" dirty="0"/>
              <a:t> : </a:t>
            </a:r>
            <a:r>
              <a:rPr lang="ru-RU" sz="3200" b="1" dirty="0" smtClean="0"/>
              <a:t>5 =              100 </a:t>
            </a:r>
            <a:r>
              <a:rPr lang="ru-RU" sz="3200" b="1" dirty="0"/>
              <a:t>см : 10 </a:t>
            </a:r>
            <a:r>
              <a:rPr lang="ru-RU" sz="3200" b="1" dirty="0" smtClean="0"/>
              <a:t>см=           500 </a:t>
            </a:r>
            <a:r>
              <a:rPr lang="ru-RU" sz="3200" b="1" dirty="0"/>
              <a:t>кг : 100 </a:t>
            </a:r>
            <a:r>
              <a:rPr lang="ru-RU" sz="3200" b="1" dirty="0" smtClean="0"/>
              <a:t>кг=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737908" y="2136552"/>
            <a:ext cx="90034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948574" y="2015120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 кг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49730" y="2601702"/>
            <a:ext cx="9462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302766" y="2553729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7610" y="2088579"/>
            <a:ext cx="12674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см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81686" y="2553729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50607" y="4492331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69903" y="5012524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287004" y="3511784"/>
            <a:ext cx="3079441" cy="300148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04597" y="3413370"/>
            <a:ext cx="651044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Пригадайте, що отримуємо при діленні іменованого числа на неіменоване? На іменоване число?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77" grpId="0"/>
      <p:bldP spid="78" grpId="0"/>
      <p:bldP spid="102" grpId="0"/>
      <p:bldP spid="38" grpId="0"/>
      <p:bldP spid="39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2-20_212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4370768"/>
            <a:ext cx="8896800" cy="9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3769" y="617681"/>
            <a:ext cx="9964806" cy="810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Розгляньте записи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№278-279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5" y="1543275"/>
            <a:ext cx="3057785" cy="261977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654961" y="2111096"/>
            <a:ext cx="5017011" cy="1265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50 </a:t>
            </a:r>
            <a:r>
              <a:rPr lang="ru-RU" sz="3200" b="1" dirty="0"/>
              <a:t>: 5 = 10 </a:t>
            </a:r>
            <a:r>
              <a:rPr lang="ru-RU" sz="3200" b="1" dirty="0" smtClean="0"/>
              <a:t>        500 </a:t>
            </a:r>
            <a:r>
              <a:rPr lang="ru-RU" sz="3200" b="1" dirty="0"/>
              <a:t>: 5 = 100 </a:t>
            </a:r>
            <a:endParaRPr lang="ru-RU" sz="3200" b="1" dirty="0" smtClean="0"/>
          </a:p>
          <a:p>
            <a:r>
              <a:rPr lang="ru-RU" sz="3200" b="1" dirty="0" smtClean="0"/>
              <a:t> 5д</a:t>
            </a:r>
            <a:r>
              <a:rPr lang="ru-RU" sz="3200" b="1" dirty="0"/>
              <a:t>. : 5 = </a:t>
            </a:r>
            <a:r>
              <a:rPr lang="ru-RU" sz="3200" b="1" dirty="0" smtClean="0"/>
              <a:t>1д</a:t>
            </a:r>
            <a:r>
              <a:rPr lang="ru-RU" sz="3200" b="1" dirty="0"/>
              <a:t>. </a:t>
            </a:r>
            <a:r>
              <a:rPr lang="ru-RU" sz="3200" b="1" dirty="0" smtClean="0"/>
              <a:t>      5с</a:t>
            </a:r>
            <a:r>
              <a:rPr lang="ru-RU" sz="3200" b="1" dirty="0"/>
              <a:t>. : 5 = 1 с.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30165" y="1543275"/>
            <a:ext cx="663947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як </a:t>
            </a:r>
            <a:r>
              <a:rPr lang="ru-RU" sz="2400" b="1" dirty="0" err="1">
                <a:solidFill>
                  <a:srgbClr val="7030A0"/>
                </a:solidFill>
              </a:rPr>
              <a:t>міркували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виконуючи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обчислення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07169" y="4269082"/>
            <a:ext cx="8640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57582" y="4742075"/>
            <a:ext cx="8891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62989" y="4269082"/>
            <a:ext cx="7909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0944" y="4712394"/>
            <a:ext cx="94513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05081" y="4271267"/>
            <a:ext cx="6935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0700" y="4739890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798084" y="4221882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17380" y="4742075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30165" y="3701384"/>
            <a:ext cx="346307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поясненням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894770" y="5207637"/>
            <a:ext cx="90048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</a:t>
            </a:r>
            <a:r>
              <a:rPr lang="ru-RU" sz="3200" b="1" dirty="0" smtClean="0"/>
              <a:t>1000, то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 – с : </a:t>
            </a:r>
            <a:r>
              <a:rPr lang="ru-RU" sz="3200" b="1" dirty="0" smtClean="0">
                <a:solidFill>
                  <a:schemeClr val="bg1"/>
                </a:solidFill>
              </a:rPr>
              <a:t>100=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47662" y="4475134"/>
            <a:ext cx="89519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</a:t>
            </a:r>
            <a:r>
              <a:rPr lang="ru-RU" sz="3200" b="1" dirty="0" smtClean="0"/>
              <a:t>400, то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 – с : </a:t>
            </a:r>
            <a:r>
              <a:rPr lang="ru-RU" sz="3200" b="1" dirty="0" smtClean="0">
                <a:solidFill>
                  <a:schemeClr val="bg1"/>
                </a:solidFill>
              </a:rPr>
              <a:t>100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118" y="465247"/>
            <a:ext cx="10137076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55440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№280-281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118" y="1605276"/>
            <a:ext cx="29386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700 : 7 – </a:t>
            </a:r>
            <a:r>
              <a:rPr lang="ru-RU" sz="3200" b="1" dirty="0" smtClean="0"/>
              <a:t>56=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71324" y="3156667"/>
            <a:ext cx="67819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>
                <a:solidFill>
                  <a:srgbClr val="7030A0"/>
                </a:solidFill>
              </a:rPr>
              <a:t>виразу</a:t>
            </a:r>
            <a:r>
              <a:rPr lang="ru-RU" sz="2800" b="1" dirty="0">
                <a:solidFill>
                  <a:srgbClr val="7030A0"/>
                </a:solidFill>
              </a:rPr>
              <a:t> с – с : 100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якщо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405400" y="1169526"/>
            <a:ext cx="87631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183627" y="1605276"/>
            <a:ext cx="68198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44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05590" y="1613940"/>
            <a:ext cx="34476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(3 ∙ 4 + 88) ∙ </a:t>
            </a:r>
            <a:r>
              <a:rPr lang="ru-RU" sz="3200" b="1" dirty="0" smtClean="0"/>
              <a:t>2=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92833" y="1574572"/>
            <a:ext cx="31837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1000 : 100 : </a:t>
            </a:r>
            <a:r>
              <a:rPr lang="ru-RU" sz="3200" b="1" dirty="0" smtClean="0"/>
              <a:t>10=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8656" y="3737959"/>
            <a:ext cx="89519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700</a:t>
            </a:r>
            <a:r>
              <a:rPr lang="ru-RU" sz="3200" b="1" dirty="0" smtClean="0"/>
              <a:t>, то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 – с : </a:t>
            </a:r>
            <a:r>
              <a:rPr lang="ru-RU" sz="3200" b="1" dirty="0" smtClean="0">
                <a:solidFill>
                  <a:schemeClr val="bg1"/>
                </a:solidFill>
              </a:rPr>
              <a:t>100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11320" y="1169526"/>
            <a:ext cx="9873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833" y="1574572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58509" y="1156685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97456" y="1560925"/>
            <a:ext cx="4791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901121" y="1140457"/>
            <a:ext cx="6633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41" y="2301664"/>
            <a:ext cx="2319330" cy="229235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790617" y="3737959"/>
            <a:ext cx="884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693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3700" y="3737958"/>
            <a:ext cx="301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700 </a:t>
            </a:r>
            <a:r>
              <a:rPr lang="ru-RU" sz="3200" b="1" dirty="0" smtClean="0">
                <a:solidFill>
                  <a:schemeClr val="bg1"/>
                </a:solidFill>
              </a:rPr>
              <a:t>– 700 : </a:t>
            </a:r>
            <a:r>
              <a:rPr lang="ru-RU" sz="3200" b="1" dirty="0">
                <a:solidFill>
                  <a:schemeClr val="bg1"/>
                </a:solidFill>
              </a:rPr>
              <a:t>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94956" y="3418277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5688" y="4135882"/>
            <a:ext cx="43606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80674" y="4915249"/>
            <a:ext cx="68514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03465" y="4475134"/>
            <a:ext cx="8818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396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87885" y="5191824"/>
            <a:ext cx="8818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990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15523" y="4475134"/>
            <a:ext cx="301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400 – 400 : </a:t>
            </a:r>
            <a:r>
              <a:rPr lang="ru-RU" sz="3200" b="1" dirty="0">
                <a:solidFill>
                  <a:schemeClr val="bg1"/>
                </a:solidFill>
              </a:rPr>
              <a:t>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8541" y="5221283"/>
            <a:ext cx="3461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1000 – 1000 : </a:t>
            </a:r>
            <a:r>
              <a:rPr lang="ru-RU" sz="3200" b="1" dirty="0">
                <a:solidFill>
                  <a:schemeClr val="bg1"/>
                </a:solidFill>
              </a:rPr>
              <a:t>100=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8237" y="2440171"/>
            <a:ext cx="29386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800 : 100 ∙ </a:t>
            </a:r>
            <a:r>
              <a:rPr lang="ru-RU" sz="3200" b="1" dirty="0" smtClean="0"/>
              <a:t>5=</a:t>
            </a:r>
            <a:endParaRPr lang="ru-RU" sz="32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816965" y="2418534"/>
            <a:ext cx="35001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27 </a:t>
            </a:r>
            <a:r>
              <a:rPr lang="ru-RU" sz="3200" b="1" dirty="0"/>
              <a:t>: 3 : 3 ∙ </a:t>
            </a:r>
            <a:r>
              <a:rPr lang="ru-RU" sz="3200" b="1" dirty="0" smtClean="0"/>
              <a:t>100= 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164362" y="2171001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90886" y="2061642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67474" y="2061642"/>
            <a:ext cx="5166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44916" y="2412878"/>
            <a:ext cx="68198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74089" y="2421682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91" grpId="0" animBg="1"/>
      <p:bldP spid="77" grpId="0"/>
      <p:bldP spid="106" grpId="0"/>
      <p:bldP spid="4" grpId="0" animBg="1"/>
      <p:bldP spid="37" grpId="0"/>
      <p:bldP spid="38" grpId="0"/>
      <p:bldP spid="39" grpId="0"/>
      <p:bldP spid="42" grpId="0"/>
      <p:bldP spid="47" grpId="0"/>
      <p:bldP spid="51" grpId="0"/>
      <p:bldP spid="8" grpId="0"/>
      <p:bldP spid="52" grpId="0"/>
      <p:bldP spid="55" grpId="0"/>
      <p:bldP spid="58" grpId="0"/>
      <p:bldP spid="61" grpId="0"/>
      <p:bldP spid="65" grpId="0"/>
      <p:bldP spid="67" grpId="0"/>
      <p:bldP spid="68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2-20_215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3" y="2637706"/>
            <a:ext cx="6782426" cy="16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5675" y="1171859"/>
            <a:ext cx="1057063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</a:t>
            </a:r>
            <a:r>
              <a:rPr lang="ru-RU" sz="2800" b="1" dirty="0" err="1"/>
              <a:t>трьох</a:t>
            </a:r>
            <a:r>
              <a:rPr lang="ru-RU" sz="2800" b="1" dirty="0"/>
              <a:t> </a:t>
            </a:r>
            <a:r>
              <a:rPr lang="ru-RU" sz="2800" b="1" dirty="0" err="1"/>
              <a:t>під’їздах</a:t>
            </a:r>
            <a:r>
              <a:rPr lang="ru-RU" sz="2800" b="1" dirty="0"/>
              <a:t> будинку проживає 842 </a:t>
            </a:r>
            <a:r>
              <a:rPr lang="ru-RU" sz="2800" b="1" dirty="0" err="1" smtClean="0"/>
              <a:t>мешканці</a:t>
            </a:r>
            <a:r>
              <a:rPr lang="ru-RU" sz="2800" b="1" dirty="0"/>
              <a:t>. У </a:t>
            </a:r>
            <a:r>
              <a:rPr lang="ru-RU" sz="2800" b="1" dirty="0" err="1"/>
              <a:t>першому</a:t>
            </a:r>
            <a:r>
              <a:rPr lang="ru-RU" sz="2800" b="1" dirty="0"/>
              <a:t> </a:t>
            </a:r>
            <a:r>
              <a:rPr lang="ru-RU" sz="2800" b="1" dirty="0" err="1"/>
              <a:t>під’їзді</a:t>
            </a:r>
            <a:r>
              <a:rPr lang="ru-RU" sz="2800" b="1" dirty="0"/>
              <a:t> — 267 </a:t>
            </a:r>
            <a:r>
              <a:rPr lang="ru-RU" sz="2800" b="1" dirty="0" err="1"/>
              <a:t>мешканців</a:t>
            </a:r>
            <a:r>
              <a:rPr lang="ru-RU" sz="2800" b="1" dirty="0"/>
              <a:t>, у </a:t>
            </a:r>
            <a:r>
              <a:rPr lang="ru-RU" sz="2800" b="1" dirty="0" smtClean="0"/>
              <a:t>другому </a:t>
            </a:r>
            <a:r>
              <a:rPr lang="ru-RU" sz="2800" b="1" dirty="0"/>
              <a:t>— на 38 </a:t>
            </a:r>
            <a:r>
              <a:rPr lang="ru-RU" sz="2800" b="1" dirty="0" err="1"/>
              <a:t>мешканців</a:t>
            </a:r>
            <a:r>
              <a:rPr lang="ru-RU" sz="2800" b="1" dirty="0"/>
              <a:t> більше, </a:t>
            </a:r>
            <a:r>
              <a:rPr lang="ru-RU" sz="2800" b="1" dirty="0" err="1"/>
              <a:t>ніж</a:t>
            </a:r>
            <a:r>
              <a:rPr lang="ru-RU" sz="2800" b="1" dirty="0"/>
              <a:t> у </a:t>
            </a:r>
            <a:r>
              <a:rPr lang="ru-RU" sz="2800" b="1" dirty="0" err="1"/>
              <a:t>першому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мешканців</a:t>
            </a:r>
            <a:r>
              <a:rPr lang="ru-RU" sz="2800" b="1" dirty="0"/>
              <a:t> проживає в </a:t>
            </a:r>
            <a:r>
              <a:rPr lang="ru-RU" sz="2800" b="1" dirty="0" err="1"/>
              <a:t>третьому</a:t>
            </a:r>
            <a:r>
              <a:rPr lang="ru-RU" sz="2800" b="1" dirty="0"/>
              <a:t> </a:t>
            </a:r>
            <a:r>
              <a:rPr lang="ru-RU" sz="2800" b="1" dirty="0" err="1"/>
              <a:t>під’їзді</a:t>
            </a:r>
            <a:r>
              <a:rPr lang="ru-RU" sz="2800" b="1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задачу, </a:t>
            </a:r>
            <a:r>
              <a:rPr lang="ru-RU" sz="4000" b="1" dirty="0" err="1"/>
              <a:t>скориставшись</a:t>
            </a:r>
            <a:r>
              <a:rPr lang="ru-RU" sz="4000" b="1" dirty="0"/>
              <a:t> схемою.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25676" y="4248003"/>
            <a:ext cx="20980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3200" b="1" dirty="0" smtClean="0"/>
              <a:t>267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 </a:t>
            </a:r>
            <a:r>
              <a:rPr lang="uk-UA" sz="3200" b="1" u="sng" dirty="0" smtClean="0"/>
              <a:t>38</a:t>
            </a:r>
          </a:p>
          <a:p>
            <a:r>
              <a:rPr lang="uk-UA" sz="3200" b="1" dirty="0" smtClean="0"/>
              <a:t> </a:t>
            </a:r>
            <a:r>
              <a:rPr lang="uk-UA" sz="3200" b="1" u="sng" dirty="0" smtClean="0"/>
              <a:t> 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51" name="Прямоугольник 50"/>
          <p:cNvSpPr/>
          <p:nvPr/>
        </p:nvSpPr>
        <p:spPr>
          <a:xfrm>
            <a:off x="2928459" y="5232888"/>
            <a:ext cx="24434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- у ІІ під’їзді.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1236320" y="5836336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3328378" y="5817663"/>
            <a:ext cx="69401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у ІІІ під’їзді проживає 270 мешканців.</a:t>
            </a:r>
            <a:endParaRPr lang="ru-RU" sz="3200" b="1" u="sng" dirty="0" smtClean="0"/>
          </a:p>
        </p:txBody>
      </p:sp>
      <p:sp>
        <p:nvSpPr>
          <p:cNvPr id="40" name="Прямоугольник 39"/>
          <p:cNvSpPr/>
          <p:nvPr/>
        </p:nvSpPr>
        <p:spPr>
          <a:xfrm>
            <a:off x="1987575" y="5161935"/>
            <a:ext cx="9165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(м.)</a:t>
            </a:r>
            <a:endParaRPr lang="ru-RU" sz="3200" b="1" u="sng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359141" y="3178104"/>
            <a:ext cx="814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842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0128" y="5223925"/>
            <a:ext cx="27085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- у 2 під’їздах.</a:t>
            </a:r>
            <a:endParaRPr lang="ru-RU" sz="3200" b="1" u="sng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446786" y="2745729"/>
            <a:ext cx="814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267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465569" y="2313354"/>
            <a:ext cx="814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267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03440" y="3190516"/>
            <a:ext cx="669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38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25854" y="4688228"/>
            <a:ext cx="420932" cy="27656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756927" y="5134694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32654" y="38618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1635" y="51346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313540" y="3864137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01766" y="51346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93972" y="4248003"/>
            <a:ext cx="20980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 267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</a:t>
            </a:r>
            <a:r>
              <a:rPr lang="uk-UA" sz="3200" b="1" u="sng" dirty="0" smtClean="0"/>
              <a:t>305</a:t>
            </a:r>
          </a:p>
          <a:p>
            <a:r>
              <a:rPr lang="uk-UA" sz="3200" b="1" dirty="0" smtClean="0"/>
              <a:t> </a:t>
            </a:r>
            <a:r>
              <a:rPr lang="uk-UA" sz="3200" b="1" u="sng" dirty="0" smtClean="0"/>
              <a:t> 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59" name="Прямоугольник 58"/>
          <p:cNvSpPr/>
          <p:nvPr/>
        </p:nvSpPr>
        <p:spPr>
          <a:xfrm>
            <a:off x="7055871" y="5161935"/>
            <a:ext cx="9165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(м.)</a:t>
            </a:r>
            <a:endParaRPr lang="ru-RU" sz="3200" b="1" u="sng" dirty="0" smtClean="0"/>
          </a:p>
        </p:txBody>
      </p:sp>
      <p:sp>
        <p:nvSpPr>
          <p:cNvPr id="60" name="Прямоугольник 59"/>
          <p:cNvSpPr/>
          <p:nvPr/>
        </p:nvSpPr>
        <p:spPr>
          <a:xfrm>
            <a:off x="6825223" y="5134694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00950" y="38618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69931" y="51346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70062" y="5134642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10994" y="4687556"/>
            <a:ext cx="420932" cy="276565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8305409" y="2868246"/>
            <a:ext cx="20980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3) _ 842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 </a:t>
            </a:r>
            <a:r>
              <a:rPr lang="uk-UA" sz="3200" b="1" u="sng" dirty="0" smtClean="0"/>
              <a:t>572</a:t>
            </a:r>
          </a:p>
          <a:p>
            <a:r>
              <a:rPr lang="uk-UA" sz="3200" b="1" dirty="0" smtClean="0"/>
              <a:t> </a:t>
            </a:r>
            <a:r>
              <a:rPr lang="uk-UA" sz="3200" b="1" u="sng" dirty="0" smtClean="0"/>
              <a:t> 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9730168" y="3842266"/>
            <a:ext cx="9165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(м.)                </a:t>
            </a:r>
            <a:endParaRPr lang="ru-RU" sz="3200" b="1" u="sng" dirty="0" smtClean="0"/>
          </a:p>
        </p:txBody>
      </p:sp>
      <p:sp>
        <p:nvSpPr>
          <p:cNvPr id="68" name="Прямоугольник 67"/>
          <p:cNvSpPr/>
          <p:nvPr/>
        </p:nvSpPr>
        <p:spPr>
          <a:xfrm>
            <a:off x="9499520" y="3815025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244228" y="3814973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044359" y="3814973"/>
            <a:ext cx="3977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031486" y="25960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096322" y="2458415"/>
            <a:ext cx="6935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" grpId="0" animBg="1"/>
      <p:bldP spid="55" grpId="0" animBg="1"/>
      <p:bldP spid="56" grpId="0" animBg="1"/>
      <p:bldP spid="40" grpId="0"/>
      <p:bldP spid="50" grpId="0" animBg="1"/>
      <p:bldP spid="42" grpId="0"/>
      <p:bldP spid="46" grpId="0"/>
      <p:bldP spid="47" grpId="0"/>
      <p:bldP spid="53" grpId="0"/>
      <p:bldP spid="54" grpId="0"/>
      <p:bldP spid="58" grpId="0" animBg="1"/>
      <p:bldP spid="59" grpId="0"/>
      <p:bldP spid="60" grpId="0"/>
      <p:bldP spid="61" grpId="0"/>
      <p:bldP spid="62" grpId="0"/>
      <p:bldP spid="64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11841</TotalTime>
  <Words>546</Words>
  <Application>Microsoft Office PowerPoint</Application>
  <PresentationFormat>Произвольный</PresentationFormat>
  <Paragraphs>160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1042</cp:revision>
  <dcterms:created xsi:type="dcterms:W3CDTF">2025-08-27T14:01:18Z</dcterms:created>
  <dcterms:modified xsi:type="dcterms:W3CDTF">2026-02-23T10:59:07Z</dcterms:modified>
</cp:coreProperties>
</file>