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20" r:id="rId3"/>
    <p:sldId id="922" r:id="rId4"/>
    <p:sldId id="286" r:id="rId5"/>
    <p:sldId id="828" r:id="rId6"/>
    <p:sldId id="917" r:id="rId7"/>
    <p:sldId id="923" r:id="rId8"/>
    <p:sldId id="919" r:id="rId9"/>
    <p:sldId id="924" r:id="rId10"/>
    <p:sldId id="925" r:id="rId11"/>
    <p:sldId id="926" r:id="rId12"/>
    <p:sldId id="889" r:id="rId13"/>
    <p:sldId id="313" r:id="rId14"/>
    <p:sldId id="921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4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Таблиця</a:t>
          </a:r>
          <a:r>
            <a:rPr lang="ru-RU" sz="3200" b="1" dirty="0" smtClean="0"/>
            <a:t> множення </a:t>
          </a:r>
          <a:r>
            <a:rPr lang="ru-RU" sz="3200" b="1" dirty="0" err="1" smtClean="0"/>
            <a:t>одноциф-рових</a:t>
          </a:r>
          <a:r>
            <a:rPr lang="ru-RU" sz="3200" b="1" dirty="0" smtClean="0"/>
            <a:t> чисел на круглі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Порівняння </a:t>
          </a:r>
          <a:r>
            <a:rPr lang="ru-RU" sz="3200" b="1" dirty="0" err="1" smtClean="0"/>
            <a:t>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Множення виду 20 ∙ 3, 200 ∙ 3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задачі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0846" custLinFactX="39033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-3035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440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43264" y="790747"/>
          <a:ext cx="4273486" cy="269199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012" y="854696"/>
        <a:ext cx="269199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70998" y="863147"/>
          <a:ext cx="4273486" cy="254719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Множення виду 20 ∙ 3, 200 ∙ 3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5" y="854697"/>
        <a:ext cx="254719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87301" y="811140"/>
          <a:ext cx="4273486" cy="265120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Таблиця</a:t>
          </a:r>
          <a:r>
            <a:rPr lang="ru-RU" sz="3200" b="1" kern="1200" dirty="0" smtClean="0"/>
            <a:t> множення </a:t>
          </a:r>
          <a:r>
            <a:rPr lang="ru-RU" sz="3200" b="1" kern="1200" dirty="0" err="1" smtClean="0"/>
            <a:t>одноциф-рових</a:t>
          </a:r>
          <a:r>
            <a:rPr lang="ru-RU" sz="3200" b="1" kern="1200" dirty="0" smtClean="0"/>
            <a:t> чисел на круглі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2" y="854696"/>
        <a:ext cx="265120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75589" y="875589"/>
          <a:ext cx="4273486" cy="25223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Порівняння </a:t>
          </a:r>
          <a:r>
            <a:rPr lang="ru-RU" sz="3200" b="1" kern="1200" dirty="0" err="1" smtClean="0"/>
            <a:t>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223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83098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 smtClean="0">
                <a:solidFill>
                  <a:srgbClr val="7030A0"/>
                </a:solidFill>
              </a:rPr>
              <a:t>Множення </a:t>
            </a:r>
            <a:r>
              <a:rPr lang="uk-UA" sz="4800" b="1" dirty="0">
                <a:solidFill>
                  <a:srgbClr val="7030A0"/>
                </a:solidFill>
              </a:rPr>
              <a:t>виду </a:t>
            </a:r>
            <a:r>
              <a:rPr lang="uk-UA" sz="4800" b="1" dirty="0" smtClean="0">
                <a:solidFill>
                  <a:srgbClr val="7030A0"/>
                </a:solidFill>
              </a:rPr>
              <a:t>20 ∙ 3, 200 ∙ 3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771" y="465246"/>
            <a:ext cx="10453844" cy="1164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Дослідіть</a:t>
            </a:r>
            <a:r>
              <a:rPr lang="ru-RU" sz="3600" b="1" dirty="0" smtClean="0"/>
              <a:t> </a:t>
            </a:r>
            <a:r>
              <a:rPr lang="ru-RU" sz="3600" b="1" dirty="0" err="1"/>
              <a:t>таблицю</a:t>
            </a:r>
            <a:r>
              <a:rPr lang="ru-RU" sz="3600" b="1" dirty="0"/>
              <a:t> множення </a:t>
            </a:r>
            <a:r>
              <a:rPr lang="ru-RU" sz="3600" b="1" dirty="0" err="1"/>
              <a:t>одноцифрових</a:t>
            </a:r>
            <a:r>
              <a:rPr lang="ru-RU" sz="3600" b="1" dirty="0"/>
              <a:t> чисел на круглі. </a:t>
            </a:r>
            <a:r>
              <a:rPr lang="ru-RU" sz="3600" b="1" dirty="0" err="1" smtClean="0"/>
              <a:t>Виконайте</a:t>
            </a:r>
            <a:r>
              <a:rPr lang="ru-RU" sz="3600" b="1" dirty="0" smtClean="0"/>
              <a:t> </a:t>
            </a:r>
            <a:r>
              <a:rPr lang="ru-RU" sz="3600" b="1" dirty="0"/>
              <a:t>завдання.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94771" y="1701602"/>
            <a:ext cx="10453844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Діти </a:t>
            </a:r>
            <a:r>
              <a:rPr lang="ru-RU" sz="2400" b="1" dirty="0" err="1">
                <a:solidFill>
                  <a:srgbClr val="7030A0"/>
                </a:solidFill>
              </a:rPr>
              <a:t>грають</a:t>
            </a:r>
            <a:r>
              <a:rPr lang="ru-RU" sz="2400" b="1" dirty="0">
                <a:solidFill>
                  <a:srgbClr val="7030A0"/>
                </a:solidFill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</a:rPr>
              <a:t>математичну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гру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підкидаючи</a:t>
            </a:r>
            <a:r>
              <a:rPr lang="ru-RU" sz="2400" b="1" dirty="0">
                <a:solidFill>
                  <a:srgbClr val="7030A0"/>
                </a:solidFill>
              </a:rPr>
              <a:t> кубик. Кількість </a:t>
            </a:r>
            <a:r>
              <a:rPr lang="ru-RU" sz="2400" b="1" dirty="0" err="1">
                <a:solidFill>
                  <a:srgbClr val="7030A0"/>
                </a:solidFill>
              </a:rPr>
              <a:t>очок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визначається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добутком</a:t>
            </a:r>
            <a:r>
              <a:rPr lang="ru-RU" sz="2400" b="1" dirty="0">
                <a:solidFill>
                  <a:srgbClr val="7030A0"/>
                </a:solidFill>
              </a:rPr>
              <a:t> числа, що </a:t>
            </a:r>
            <a:r>
              <a:rPr lang="ru-RU" sz="2400" b="1" dirty="0" err="1">
                <a:solidFill>
                  <a:srgbClr val="7030A0"/>
                </a:solidFill>
              </a:rPr>
              <a:t>випадає</a:t>
            </a:r>
            <a:r>
              <a:rPr lang="ru-RU" sz="2400" b="1" dirty="0">
                <a:solidFill>
                  <a:srgbClr val="7030A0"/>
                </a:solidFill>
              </a:rPr>
              <a:t> на кубику, і числа, що </a:t>
            </a:r>
            <a:r>
              <a:rPr lang="ru-RU" sz="2400" b="1" dirty="0" err="1">
                <a:solidFill>
                  <a:srgbClr val="7030A0"/>
                </a:solidFill>
              </a:rPr>
              <a:t>записане</a:t>
            </a:r>
            <a:r>
              <a:rPr lang="ru-RU" sz="2400" b="1" dirty="0">
                <a:solidFill>
                  <a:srgbClr val="7030A0"/>
                </a:solidFill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</a:rPr>
              <a:t>клітинці</a:t>
            </a:r>
            <a:r>
              <a:rPr lang="ru-RU" sz="2400" b="1" dirty="0">
                <a:solidFill>
                  <a:srgbClr val="7030A0"/>
                </a:solidFill>
              </a:rPr>
              <a:t>, на яку </a:t>
            </a:r>
            <a:r>
              <a:rPr lang="ru-RU" sz="2400" b="1" dirty="0" err="1">
                <a:solidFill>
                  <a:srgbClr val="7030A0"/>
                </a:solidFill>
              </a:rPr>
              <a:t>падає</a:t>
            </a:r>
            <a:r>
              <a:rPr lang="ru-RU" sz="2400" b="1" dirty="0">
                <a:solidFill>
                  <a:srgbClr val="7030A0"/>
                </a:solidFill>
              </a:rPr>
              <a:t> кубик. </a:t>
            </a:r>
            <a:r>
              <a:rPr lang="ru-RU" sz="2400" b="1" dirty="0" err="1">
                <a:solidFill>
                  <a:srgbClr val="7030A0"/>
                </a:solidFill>
              </a:rPr>
              <a:t>Скільки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очок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отримав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власник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рожевого</a:t>
            </a:r>
            <a:r>
              <a:rPr lang="ru-RU" sz="2400" b="1" dirty="0">
                <a:solidFill>
                  <a:srgbClr val="7030A0"/>
                </a:solidFill>
              </a:rPr>
              <a:t> кубика? </a:t>
            </a:r>
            <a:r>
              <a:rPr lang="ru-RU" sz="2400" b="1" dirty="0" err="1" smtClean="0">
                <a:solidFill>
                  <a:srgbClr val="7030A0"/>
                </a:solidFill>
              </a:rPr>
              <a:t>Блакитного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r>
              <a:rPr lang="ru-RU" sz="2400" b="1" dirty="0" err="1" smtClean="0">
                <a:solidFill>
                  <a:srgbClr val="7030A0"/>
                </a:solidFill>
              </a:rPr>
              <a:t>Жовтого</a:t>
            </a:r>
            <a:r>
              <a:rPr lang="ru-RU" sz="2400" b="1" dirty="0" smtClean="0">
                <a:solidFill>
                  <a:srgbClr val="7030A0"/>
                </a:solidFill>
              </a:rPr>
              <a:t>? Зеленого?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 Яке </a:t>
            </a:r>
            <a:r>
              <a:rPr lang="ru-RU" sz="2400" b="1" dirty="0" err="1">
                <a:solidFill>
                  <a:srgbClr val="7030A0"/>
                </a:solidFill>
              </a:rPr>
              <a:t>найбільше</a:t>
            </a:r>
            <a:r>
              <a:rPr lang="ru-RU" sz="2400" b="1" dirty="0">
                <a:solidFill>
                  <a:srgbClr val="7030A0"/>
                </a:solidFill>
              </a:rPr>
              <a:t> число </a:t>
            </a:r>
            <a:r>
              <a:rPr lang="ru-RU" sz="2400" b="1" dirty="0" err="1">
                <a:solidFill>
                  <a:srgbClr val="7030A0"/>
                </a:solidFill>
              </a:rPr>
              <a:t>отримали</a:t>
            </a:r>
            <a:r>
              <a:rPr lang="ru-RU" sz="2400" b="1" dirty="0">
                <a:solidFill>
                  <a:srgbClr val="7030A0"/>
                </a:solidFill>
              </a:rPr>
              <a:t> в цій </a:t>
            </a:r>
            <a:r>
              <a:rPr lang="ru-RU" sz="2400" b="1" dirty="0" err="1">
                <a:solidFill>
                  <a:srgbClr val="7030A0"/>
                </a:solidFill>
              </a:rPr>
              <a:t>грі</a:t>
            </a:r>
            <a:r>
              <a:rPr lang="ru-RU" sz="2400" b="1" dirty="0">
                <a:solidFill>
                  <a:srgbClr val="7030A0"/>
                </a:solidFill>
              </a:rPr>
              <a:t>? Яке </a:t>
            </a:r>
            <a:r>
              <a:rPr lang="ru-RU" sz="2400" b="1" dirty="0" err="1">
                <a:solidFill>
                  <a:srgbClr val="7030A0"/>
                </a:solidFill>
              </a:rPr>
              <a:t>найменше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D:\3 клас\03 МАТЕМ\1 Листопад\7 Множення в межах 1000\2026-02-20_2330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85" y="3639914"/>
            <a:ext cx="7783170" cy="26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090338" y="3698662"/>
            <a:ext cx="12538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6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30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90338" y="4274726"/>
            <a:ext cx="14366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6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100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79748" y="4831626"/>
            <a:ext cx="10711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0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79746" y="5447367"/>
            <a:ext cx="125386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60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357112" y="3717826"/>
            <a:ext cx="8146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180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526950" y="4274726"/>
            <a:ext cx="8146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600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173575" y="4831626"/>
            <a:ext cx="4491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0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369757" y="5447367"/>
            <a:ext cx="80200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300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2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166" y="488511"/>
            <a:ext cx="10009112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 err="1"/>
              <a:t>зайві</a:t>
            </a:r>
            <a:r>
              <a:rPr lang="ru-RU" sz="4000" b="1" dirty="0"/>
              <a:t> дані й </a:t>
            </a:r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/>
              <a:t>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6236" y="1269554"/>
            <a:ext cx="10228363" cy="353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arenR"/>
            </a:pPr>
            <a:r>
              <a:rPr lang="ru-RU" sz="3200" b="1" dirty="0" smtClean="0">
                <a:solidFill>
                  <a:srgbClr val="7030A0"/>
                </a:solidFill>
              </a:rPr>
              <a:t>На </a:t>
            </a:r>
            <a:r>
              <a:rPr lang="ru-RU" sz="3200" b="1" dirty="0" err="1">
                <a:solidFill>
                  <a:srgbClr val="7030A0"/>
                </a:solidFill>
              </a:rPr>
              <a:t>дачній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ділянці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зібрали</a:t>
            </a:r>
            <a:r>
              <a:rPr lang="ru-RU" sz="3200" b="1" dirty="0">
                <a:solidFill>
                  <a:srgbClr val="7030A0"/>
                </a:solidFill>
              </a:rPr>
              <a:t> 20 кг </a:t>
            </a:r>
            <a:r>
              <a:rPr lang="ru-RU" sz="3200" b="1" dirty="0" err="1">
                <a:solidFill>
                  <a:srgbClr val="7030A0"/>
                </a:solidFill>
              </a:rPr>
              <a:t>смородини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полуниць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— </a:t>
            </a:r>
            <a:r>
              <a:rPr lang="ru-RU" sz="3200" b="1" dirty="0" err="1">
                <a:solidFill>
                  <a:srgbClr val="7030A0"/>
                </a:solidFill>
              </a:rPr>
              <a:t>удвічі</a:t>
            </a:r>
            <a:r>
              <a:rPr lang="ru-RU" sz="3200" b="1" dirty="0">
                <a:solidFill>
                  <a:srgbClr val="7030A0"/>
                </a:solidFill>
              </a:rPr>
              <a:t> більше, а </a:t>
            </a:r>
            <a:r>
              <a:rPr lang="ru-RU" sz="3200" b="1" dirty="0" err="1">
                <a:solidFill>
                  <a:srgbClr val="7030A0"/>
                </a:solidFill>
              </a:rPr>
              <a:t>огірків</a:t>
            </a:r>
            <a:r>
              <a:rPr lang="ru-RU" sz="3200" b="1" dirty="0">
                <a:solidFill>
                  <a:srgbClr val="7030A0"/>
                </a:solidFill>
              </a:rPr>
              <a:t> — 35 кг.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кілограмів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полуниць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зібрали</a:t>
            </a:r>
            <a:r>
              <a:rPr lang="ru-RU" sz="3200" b="1" dirty="0">
                <a:solidFill>
                  <a:srgbClr val="7030A0"/>
                </a:solidFill>
              </a:rPr>
              <a:t>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marL="361950" indent="-361950">
              <a:buAutoNum type="arabicParenR"/>
            </a:pPr>
            <a:r>
              <a:rPr lang="ru-RU" sz="3200" b="1" dirty="0" smtClean="0">
                <a:solidFill>
                  <a:srgbClr val="7030A0"/>
                </a:solidFill>
              </a:rPr>
              <a:t>У </a:t>
            </a:r>
            <a:r>
              <a:rPr lang="ru-RU" sz="3200" b="1" dirty="0">
                <a:solidFill>
                  <a:srgbClr val="7030A0"/>
                </a:solidFill>
              </a:rPr>
              <a:t>кафе привезли 30 кг </a:t>
            </a:r>
            <a:r>
              <a:rPr lang="ru-RU" sz="3200" b="1" dirty="0" err="1">
                <a:solidFill>
                  <a:srgbClr val="7030A0"/>
                </a:solidFill>
              </a:rPr>
              <a:t>цукру</a:t>
            </a:r>
            <a:r>
              <a:rPr lang="ru-RU" sz="3200" b="1" dirty="0">
                <a:solidFill>
                  <a:srgbClr val="7030A0"/>
                </a:solidFill>
              </a:rPr>
              <a:t>, а </a:t>
            </a:r>
            <a:r>
              <a:rPr lang="ru-RU" sz="3200" b="1" dirty="0" err="1">
                <a:solidFill>
                  <a:srgbClr val="7030A0"/>
                </a:solidFill>
              </a:rPr>
              <a:t>борошна</a:t>
            </a:r>
            <a:r>
              <a:rPr lang="ru-RU" sz="3200" b="1" dirty="0">
                <a:solidFill>
                  <a:srgbClr val="7030A0"/>
                </a:solidFill>
              </a:rPr>
              <a:t> — </a:t>
            </a:r>
            <a:r>
              <a:rPr lang="ru-RU" sz="3200" b="1" dirty="0" err="1">
                <a:solidFill>
                  <a:srgbClr val="7030A0"/>
                </a:solidFill>
              </a:rPr>
              <a:t>утричі</a:t>
            </a:r>
            <a:r>
              <a:rPr lang="ru-RU" sz="3200" b="1" dirty="0">
                <a:solidFill>
                  <a:srgbClr val="7030A0"/>
                </a:solidFill>
              </a:rPr>
              <a:t> більше. За день у кафе </a:t>
            </a:r>
            <a:r>
              <a:rPr lang="ru-RU" sz="3200" b="1" dirty="0" err="1">
                <a:solidFill>
                  <a:srgbClr val="7030A0"/>
                </a:solidFill>
              </a:rPr>
              <a:t>приготували</a:t>
            </a:r>
            <a:r>
              <a:rPr lang="ru-RU" sz="3200" b="1" dirty="0">
                <a:solidFill>
                  <a:srgbClr val="7030A0"/>
                </a:solidFill>
              </a:rPr>
              <a:t> 45 </a:t>
            </a:r>
            <a:r>
              <a:rPr lang="ru-RU" sz="3200" b="1" dirty="0" err="1">
                <a:solidFill>
                  <a:srgbClr val="7030A0"/>
                </a:solidFill>
              </a:rPr>
              <a:t>порцій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вареників</a:t>
            </a:r>
            <a:r>
              <a:rPr lang="ru-RU" sz="3200" b="1" dirty="0">
                <a:solidFill>
                  <a:srgbClr val="7030A0"/>
                </a:solidFill>
              </a:rPr>
              <a:t>.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всього </a:t>
            </a:r>
            <a:r>
              <a:rPr lang="ru-RU" sz="3200" b="1" dirty="0" err="1">
                <a:solidFill>
                  <a:srgbClr val="7030A0"/>
                </a:solidFill>
              </a:rPr>
              <a:t>кілограмів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борошна</a:t>
            </a:r>
            <a:r>
              <a:rPr lang="ru-RU" sz="3200" b="1" dirty="0">
                <a:solidFill>
                  <a:srgbClr val="7030A0"/>
                </a:solidFill>
              </a:rPr>
              <a:t> й </a:t>
            </a:r>
            <a:r>
              <a:rPr lang="ru-RU" sz="3200" b="1" dirty="0" err="1">
                <a:solidFill>
                  <a:srgbClr val="7030A0"/>
                </a:solidFill>
              </a:rPr>
              <a:t>цукру</a:t>
            </a:r>
            <a:r>
              <a:rPr lang="ru-RU" sz="3200" b="1" dirty="0">
                <a:solidFill>
                  <a:srgbClr val="7030A0"/>
                </a:solidFill>
              </a:rPr>
              <a:t> привезли в кафе? 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33645" y="2081833"/>
            <a:ext cx="2900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902862" y="2234210"/>
            <a:ext cx="14045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261006" y="2253374"/>
            <a:ext cx="14226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40 (кг)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845113" y="3573810"/>
            <a:ext cx="6703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339502" y="4851152"/>
            <a:ext cx="369199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 - 30 кг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Б -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113842" y="4848902"/>
            <a:ext cx="142268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90 (кг)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79686" y="4848903"/>
            <a:ext cx="18341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30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877715" y="4932561"/>
            <a:ext cx="270099" cy="914400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4535" y="5098786"/>
            <a:ext cx="816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?</a:t>
            </a:r>
            <a:r>
              <a:rPr lang="uk-UA" sz="3200" b="1" dirty="0" smtClean="0">
                <a:solidFill>
                  <a:schemeClr val="bg1"/>
                </a:solidFill>
              </a:rPr>
              <a:t>кг 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549711" y="4851152"/>
            <a:ext cx="23080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борошна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16811" y="5438176"/>
            <a:ext cx="15195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120 (кг)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79686" y="5435927"/>
            <a:ext cx="21371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90 + 30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41802" y="5982056"/>
            <a:ext cx="22299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71751" y="5994824"/>
            <a:ext cx="76328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Всього 120кг </a:t>
            </a:r>
            <a:r>
              <a:rPr lang="ru-RU" sz="3200" b="1" dirty="0" err="1" smtClean="0">
                <a:solidFill>
                  <a:schemeClr val="bg1"/>
                </a:solidFill>
              </a:rPr>
              <a:t>борошна</a:t>
            </a:r>
            <a:r>
              <a:rPr lang="ru-RU" sz="3200" b="1" dirty="0" smtClean="0">
                <a:solidFill>
                  <a:schemeClr val="bg1"/>
                </a:solidFill>
              </a:rPr>
              <a:t> й </a:t>
            </a:r>
            <a:r>
              <a:rPr lang="ru-RU" sz="3200" b="1" dirty="0" err="1" smtClean="0">
                <a:solidFill>
                  <a:schemeClr val="bg1"/>
                </a:solidFill>
              </a:rPr>
              <a:t>цукру</a:t>
            </a:r>
            <a:r>
              <a:rPr lang="ru-RU" sz="3200" b="1" smtClean="0">
                <a:solidFill>
                  <a:schemeClr val="bg1"/>
                </a:solidFill>
              </a:rPr>
              <a:t> </a:t>
            </a:r>
            <a:r>
              <a:rPr lang="ru-RU" sz="3200" b="1" smtClean="0">
                <a:solidFill>
                  <a:schemeClr val="bg1"/>
                </a:solidFill>
              </a:rPr>
              <a:t>привезли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0471" y="5343595"/>
            <a:ext cx="2177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?кг, (</a:t>
            </a:r>
            <a:r>
              <a:rPr lang="ru-RU" sz="3200" b="1" dirty="0">
                <a:solidFill>
                  <a:schemeClr val="bg1"/>
                </a:solidFill>
              </a:rPr>
              <a:t>30 ∙ 3) 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972245" y="4217771"/>
            <a:ext cx="21090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30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3+30=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25186" y="4222270"/>
            <a:ext cx="15195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120 (кг)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  <p:bldP spid="40" grpId="0" animBg="1"/>
      <p:bldP spid="10" grpId="0" animBg="1"/>
      <p:bldP spid="11" grpId="0"/>
      <p:bldP spid="41" grpId="0" animBg="1"/>
      <p:bldP spid="42" grpId="0" animBg="1"/>
      <p:bldP spid="43" grpId="0" animBg="1"/>
      <p:bldP spid="44" grpId="0" animBg="1"/>
      <p:bldP spid="45" grpId="0" animBg="1"/>
      <p:bldP spid="12" grpId="0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2-20_224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341562"/>
            <a:ext cx="10263398" cy="33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999456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Ст.54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292" y="4221882"/>
            <a:ext cx="1548384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обчислити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добутки</a:t>
            </a:r>
            <a:r>
              <a:rPr lang="ru-RU" sz="3200" b="1" dirty="0" smtClean="0">
                <a:solidFill>
                  <a:schemeClr val="bg1"/>
                </a:solidFill>
              </a:rPr>
              <a:t>: 30 ∙ 2 і 300 ∙ 2?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549228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Коли додавання можна </a:t>
            </a:r>
            <a:r>
              <a:rPr lang="uk-UA" sz="3200" b="1" smtClean="0">
                <a:solidFill>
                  <a:schemeClr val="bg1"/>
                </a:solidFill>
              </a:rPr>
              <a:t>замінювати множенням?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772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9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Ст.52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19" y="4527320"/>
            <a:ext cx="1471821" cy="20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3 клас\03 МАТЕМ\1 Листопад\7 Множення в межах 1000\2026-02-20_222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6" y="1485578"/>
            <a:ext cx="10165303" cy="26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68972966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765498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74389" y="-706524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311081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450282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998132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11243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0377" y="3093379"/>
            <a:ext cx="836709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/>
              <a:t>Я задумала число, </a:t>
            </a:r>
            <a:r>
              <a:rPr lang="ru-RU" sz="2800" dirty="0" err="1" smtClean="0"/>
              <a:t>зменшила</a:t>
            </a:r>
            <a:r>
              <a:rPr lang="ru-RU" sz="2800" dirty="0" smtClean="0"/>
              <a:t> його у </a:t>
            </a:r>
            <a:r>
              <a:rPr lang="ru-RU" sz="2800" dirty="0"/>
              <a:t>100 разів і </a:t>
            </a:r>
            <a:r>
              <a:rPr lang="ru-RU" sz="2800" dirty="0" smtClean="0"/>
              <a:t>одержала </a:t>
            </a:r>
            <a:r>
              <a:rPr lang="ru-RU" sz="2800" dirty="0"/>
              <a:t>8. </a:t>
            </a:r>
            <a:r>
              <a:rPr lang="ru-RU" sz="2800" dirty="0" smtClean="0"/>
              <a:t>Яке число я задумала? </a:t>
            </a:r>
            <a:endParaRPr lang="uk-UA" sz="2800" dirty="0"/>
          </a:p>
          <a:p>
            <a:pPr marL="514350" indent="-514350">
              <a:buAutoNum type="arabicParenR"/>
            </a:pPr>
            <a:r>
              <a:rPr lang="ru-RU" sz="2800" dirty="0" err="1" smtClean="0"/>
              <a:t>Довжина</a:t>
            </a:r>
            <a:r>
              <a:rPr lang="ru-RU" sz="2800" dirty="0" smtClean="0"/>
              <a:t> </a:t>
            </a:r>
            <a:r>
              <a:rPr lang="ru-RU" sz="2800" dirty="0" err="1"/>
              <a:t>кроку</a:t>
            </a:r>
            <a:r>
              <a:rPr lang="ru-RU" sz="2800" dirty="0"/>
              <a:t> папуги </a:t>
            </a:r>
            <a:r>
              <a:rPr lang="ru-RU" sz="2800" dirty="0" err="1"/>
              <a:t>дорівнює</a:t>
            </a:r>
            <a:r>
              <a:rPr lang="ru-RU" sz="2800" dirty="0"/>
              <a:t> 10 см. </a:t>
            </a:r>
            <a:r>
              <a:rPr lang="ru-RU" sz="2800" dirty="0" err="1"/>
              <a:t>Скільки</a:t>
            </a:r>
            <a:r>
              <a:rPr lang="ru-RU" sz="2800" dirty="0"/>
              <a:t> </a:t>
            </a:r>
            <a:r>
              <a:rPr lang="ru-RU" sz="2800" dirty="0" err="1"/>
              <a:t>кроків</a:t>
            </a:r>
            <a:r>
              <a:rPr lang="ru-RU" sz="2800" dirty="0"/>
              <a:t> зробив папуга, </a:t>
            </a:r>
            <a:r>
              <a:rPr lang="ru-RU" sz="2800" dirty="0" err="1"/>
              <a:t>якщо</a:t>
            </a:r>
            <a:r>
              <a:rPr lang="ru-RU" sz="2800" dirty="0"/>
              <a:t> він </a:t>
            </a:r>
            <a:r>
              <a:rPr lang="ru-RU" sz="2800" dirty="0" err="1"/>
              <a:t>пройшов</a:t>
            </a:r>
            <a:r>
              <a:rPr lang="ru-RU" sz="2800" dirty="0"/>
              <a:t> 60 см? </a:t>
            </a:r>
            <a:endParaRPr lang="uk-UA" sz="2800" dirty="0"/>
          </a:p>
          <a:p>
            <a:pPr marL="514350" indent="-514350">
              <a:buAutoNum type="arabicParenR"/>
            </a:pPr>
            <a:r>
              <a:rPr lang="ru-RU" sz="2800" dirty="0" smtClean="0"/>
              <a:t>Число </a:t>
            </a:r>
            <a:r>
              <a:rPr lang="ru-RU" sz="2800" dirty="0"/>
              <a:t>40 </a:t>
            </a:r>
            <a:r>
              <a:rPr lang="ru-RU" sz="2800" dirty="0" smtClean="0"/>
              <a:t>я </a:t>
            </a:r>
            <a:r>
              <a:rPr lang="ru-RU" sz="2800" dirty="0" err="1" smtClean="0"/>
              <a:t>зменшила</a:t>
            </a:r>
            <a:r>
              <a:rPr lang="ru-RU" sz="2800" dirty="0" smtClean="0"/>
              <a:t> </a:t>
            </a:r>
            <a:r>
              <a:rPr lang="ru-RU" sz="2800" dirty="0"/>
              <a:t>в кілька разів і </a:t>
            </a:r>
            <a:r>
              <a:rPr lang="ru-RU" sz="2800" dirty="0" err="1" smtClean="0"/>
              <a:t>отримала</a:t>
            </a:r>
            <a:r>
              <a:rPr lang="ru-RU" sz="2800" dirty="0" smtClean="0"/>
              <a:t> </a:t>
            </a:r>
            <a:r>
              <a:rPr lang="ru-RU" sz="2800" dirty="0"/>
              <a:t>10. У </a:t>
            </a:r>
            <a:r>
              <a:rPr lang="ru-RU" sz="2800" dirty="0" err="1"/>
              <a:t>скільки</a:t>
            </a:r>
            <a:r>
              <a:rPr lang="ru-RU" sz="2800" dirty="0"/>
              <a:t> разів </a:t>
            </a:r>
            <a:r>
              <a:rPr lang="ru-RU" sz="2800" dirty="0" smtClean="0"/>
              <a:t>я </a:t>
            </a:r>
            <a:r>
              <a:rPr lang="ru-RU" sz="2800" dirty="0" err="1" smtClean="0"/>
              <a:t>зменшила</a:t>
            </a:r>
            <a:r>
              <a:rPr lang="ru-RU" sz="2800" dirty="0" smtClean="0"/>
              <a:t> </a:t>
            </a:r>
            <a:r>
              <a:rPr lang="ru-RU" sz="2800" dirty="0"/>
              <a:t>число 40? </a:t>
            </a:r>
            <a:endParaRPr lang="uk-UA" sz="2800" dirty="0"/>
          </a:p>
          <a:p>
            <a:pPr marL="514350" indent="-514350">
              <a:buAutoNum type="arabicParenR"/>
            </a:pPr>
            <a:r>
              <a:rPr lang="ru-RU" sz="2800" dirty="0" smtClean="0"/>
              <a:t>Число 500 </a:t>
            </a:r>
            <a:r>
              <a:rPr lang="ru-RU" sz="2800" dirty="0" err="1"/>
              <a:t>зменште</a:t>
            </a:r>
            <a:r>
              <a:rPr lang="ru-RU" sz="2800" dirty="0"/>
              <a:t> у 100 разів. </a:t>
            </a:r>
            <a:endParaRPr lang="uk-UA" sz="2800" dirty="0"/>
          </a:p>
          <a:p>
            <a:pPr marL="514350" indent="-514350">
              <a:buAutoNum type="arabicParenR"/>
            </a:pPr>
            <a:r>
              <a:rPr lang="ru-RU" sz="2800" dirty="0" smtClean="0"/>
              <a:t>Число </a:t>
            </a:r>
            <a:r>
              <a:rPr lang="ru-RU" sz="2800" dirty="0"/>
              <a:t>30 </a:t>
            </a:r>
            <a:r>
              <a:rPr lang="ru-RU" sz="2800" dirty="0" err="1"/>
              <a:t>збільште</a:t>
            </a:r>
            <a:r>
              <a:rPr lang="ru-RU" sz="2800" dirty="0"/>
              <a:t> у 10 разів. </a:t>
            </a:r>
            <a:endParaRPr lang="ru-RU" sz="2800" b="1" dirty="0" smtClean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09670" y="2559293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03065" y="1124322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403822" y="2530282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00377" y="2525587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78603" y="2530282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781047" y="2543652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66669" y="2525587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13429" y="2543652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276593" y="2525587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54819" y="2530282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№286-287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2209" y="3508691"/>
            <a:ext cx="6309741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200 + 200 + 200 + </a:t>
            </a:r>
            <a:r>
              <a:rPr lang="ru-RU" sz="3200" b="1" dirty="0" smtClean="0"/>
              <a:t>200 = </a:t>
            </a:r>
          </a:p>
          <a:p>
            <a:r>
              <a:rPr lang="ru-RU" sz="3200" b="1" dirty="0" smtClean="0"/>
              <a:t>50 </a:t>
            </a:r>
            <a:r>
              <a:rPr lang="ru-RU" sz="3200" b="1" dirty="0"/>
              <a:t>+ </a:t>
            </a:r>
            <a:r>
              <a:rPr lang="ru-RU" sz="3200" b="1" dirty="0" smtClean="0"/>
              <a:t>50 = </a:t>
            </a:r>
          </a:p>
          <a:p>
            <a:r>
              <a:rPr lang="ru-RU" sz="3200" b="1" dirty="0" smtClean="0"/>
              <a:t>60 </a:t>
            </a:r>
            <a:r>
              <a:rPr lang="ru-RU" sz="3200" b="1" dirty="0"/>
              <a:t>+ 60 + 60 =</a:t>
            </a:r>
            <a:endParaRPr lang="ru-RU" sz="3200" b="1" dirty="0" smtClean="0"/>
          </a:p>
          <a:p>
            <a:r>
              <a:rPr lang="ru-RU" sz="3200" b="1" dirty="0" smtClean="0"/>
              <a:t>30 </a:t>
            </a:r>
            <a:r>
              <a:rPr lang="ru-RU" sz="3200" b="1" dirty="0"/>
              <a:t>+ 30 + 30 + 30 </a:t>
            </a:r>
            <a:r>
              <a:rPr lang="ru-RU" sz="3200" b="1" dirty="0" smtClean="0"/>
              <a:t>=</a:t>
            </a:r>
          </a:p>
          <a:p>
            <a:r>
              <a:rPr lang="ru-RU" sz="3200" b="1" dirty="0" smtClean="0"/>
              <a:t>300 </a:t>
            </a:r>
            <a:r>
              <a:rPr lang="ru-RU" sz="3200" b="1" dirty="0"/>
              <a:t>+ 300 + </a:t>
            </a:r>
            <a:r>
              <a:rPr lang="ru-RU" sz="3200" b="1" dirty="0" smtClean="0"/>
              <a:t>300 =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3769" y="617681"/>
            <a:ext cx="10165602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Порівняйте</a:t>
            </a:r>
            <a:r>
              <a:rPr lang="ru-RU" sz="4000" b="1" dirty="0" smtClean="0"/>
              <a:t> 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5850" y="1428765"/>
            <a:ext cx="101656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800 : 8 </a:t>
            </a:r>
            <a:r>
              <a:rPr lang="ru-RU" sz="3200" b="1" dirty="0" smtClean="0"/>
              <a:t>__ </a:t>
            </a:r>
            <a:r>
              <a:rPr lang="ru-RU" sz="3200" b="1" dirty="0"/>
              <a:t>500 : 5 </a:t>
            </a:r>
            <a:r>
              <a:rPr lang="ru-RU" sz="3200" b="1" dirty="0" smtClean="0"/>
              <a:t>     100 </a:t>
            </a:r>
            <a:r>
              <a:rPr lang="ru-RU" sz="3200" b="1" dirty="0"/>
              <a:t>: 100 </a:t>
            </a:r>
            <a:r>
              <a:rPr lang="ru-RU" sz="3200" b="1" dirty="0" smtClean="0"/>
              <a:t>__ </a:t>
            </a:r>
            <a:r>
              <a:rPr lang="ru-RU" sz="3200" b="1" dirty="0"/>
              <a:t>10 : 1 </a:t>
            </a:r>
            <a:r>
              <a:rPr lang="ru-RU" sz="3200" b="1" dirty="0" smtClean="0"/>
              <a:t>     80 </a:t>
            </a:r>
            <a:r>
              <a:rPr lang="ru-RU" sz="3200" b="1" dirty="0"/>
              <a:t>∙ 10 </a:t>
            </a:r>
            <a:r>
              <a:rPr lang="ru-RU" sz="3200" b="1" dirty="0" smtClean="0"/>
              <a:t>__ </a:t>
            </a:r>
            <a:r>
              <a:rPr lang="ru-RU" sz="3200" b="1" dirty="0"/>
              <a:t>80 : 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260467" y="1350558"/>
            <a:ext cx="46021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=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33906" y="1383332"/>
            <a:ext cx="56837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&lt;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287092" y="1353855"/>
            <a:ext cx="39133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&gt;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507059" y="3275125"/>
            <a:ext cx="3079441" cy="3001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769" y="2362809"/>
            <a:ext cx="923004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кожну</a:t>
            </a:r>
            <a:r>
              <a:rPr lang="ru-RU" sz="2800" b="1" dirty="0">
                <a:solidFill>
                  <a:srgbClr val="7030A0"/>
                </a:solidFill>
              </a:rPr>
              <a:t> суму. </a:t>
            </a:r>
            <a:r>
              <a:rPr lang="ru-RU" sz="2800" b="1" dirty="0" err="1" smtClean="0">
                <a:solidFill>
                  <a:srgbClr val="7030A0"/>
                </a:solidFill>
              </a:rPr>
              <a:t>Замініть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додавання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множенням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210" y="2914150"/>
            <a:ext cx="444544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Зразок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40 </a:t>
            </a:r>
            <a:r>
              <a:rPr lang="ru-RU" sz="2800" b="1" dirty="0">
                <a:solidFill>
                  <a:srgbClr val="7030A0"/>
                </a:solidFill>
              </a:rPr>
              <a:t>+ 40 = 40 ∙ 2 = 80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31502" y="3508691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200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4 =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0366" y="3495044"/>
            <a:ext cx="95830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08156" y="3970600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50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2 =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17020" y="3956953"/>
            <a:ext cx="95830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98609" y="4483477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60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3 =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07473" y="4469830"/>
            <a:ext cx="95830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180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90414" y="4938110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4 =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14130" y="4924463"/>
            <a:ext cx="95830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120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69803" y="5418750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300 </a:t>
            </a:r>
            <a:r>
              <a:rPr lang="ru-RU" sz="3200" b="1" dirty="0">
                <a:solidFill>
                  <a:srgbClr val="FFFF00"/>
                </a:solidFill>
              </a:rPr>
              <a:t>∙ </a:t>
            </a:r>
            <a:r>
              <a:rPr lang="ru-RU" sz="3200" b="1" dirty="0" smtClean="0">
                <a:solidFill>
                  <a:srgbClr val="FFFF00"/>
                </a:solidFill>
              </a:rPr>
              <a:t>3 =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78667" y="5405103"/>
            <a:ext cx="95830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900 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9" grpId="0"/>
      <p:bldP spid="78" grpId="0"/>
      <p:bldP spid="38" grpId="0"/>
      <p:bldP spid="4" grpId="0" animBg="1"/>
      <p:bldP spid="7" grpId="0" animBg="1"/>
      <p:bldP spid="9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3742" y="4369552"/>
            <a:ext cx="85730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30 ∙ 3 </a:t>
            </a:r>
            <a:r>
              <a:rPr lang="ru-RU" sz="3200" b="1" dirty="0" smtClean="0"/>
              <a:t>             30 </a:t>
            </a:r>
            <a:r>
              <a:rPr lang="ru-RU" sz="3200" b="1" dirty="0"/>
              <a:t>∙ 2 </a:t>
            </a:r>
            <a:r>
              <a:rPr lang="ru-RU" sz="3200" b="1" dirty="0" smtClean="0"/>
              <a:t>            40 </a:t>
            </a:r>
            <a:r>
              <a:rPr lang="ru-RU" sz="3200" b="1" dirty="0"/>
              <a:t>∙ 2 </a:t>
            </a:r>
            <a:r>
              <a:rPr lang="ru-RU" sz="3200" b="1" dirty="0" smtClean="0"/>
              <a:t>              20 </a:t>
            </a:r>
            <a:r>
              <a:rPr lang="ru-RU" sz="3200" b="1" dirty="0"/>
              <a:t>∙ 4 </a:t>
            </a:r>
            <a:endParaRPr lang="ru-RU" sz="3200" b="1" dirty="0" smtClean="0"/>
          </a:p>
          <a:p>
            <a:r>
              <a:rPr lang="ru-RU" sz="3200" b="1" dirty="0" smtClean="0"/>
              <a:t>300 </a:t>
            </a:r>
            <a:r>
              <a:rPr lang="ru-RU" sz="3200" b="1" dirty="0"/>
              <a:t>∙ </a:t>
            </a:r>
            <a:r>
              <a:rPr lang="ru-RU" sz="3200" b="1" dirty="0" smtClean="0"/>
              <a:t>3          300 </a:t>
            </a:r>
            <a:r>
              <a:rPr lang="ru-RU" sz="3200" b="1" dirty="0"/>
              <a:t>∙ 2 </a:t>
            </a:r>
            <a:r>
              <a:rPr lang="ru-RU" sz="3200" b="1" dirty="0" smtClean="0"/>
              <a:t>          400 </a:t>
            </a:r>
            <a:r>
              <a:rPr lang="ru-RU" sz="3200" b="1" dirty="0"/>
              <a:t>∙ 2 </a:t>
            </a:r>
            <a:r>
              <a:rPr lang="ru-RU" sz="3200" b="1" dirty="0" smtClean="0"/>
              <a:t>            200 </a:t>
            </a:r>
            <a:r>
              <a:rPr lang="ru-RU" sz="3200" b="1" dirty="0"/>
              <a:t>∙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769" y="617681"/>
            <a:ext cx="9964806" cy="8102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Розгляньте записи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28654"/>
            <a:ext cx="177154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№288-289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55" y="1543275"/>
            <a:ext cx="3057785" cy="2619774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193130" y="2066495"/>
            <a:ext cx="5017011" cy="1265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 </a:t>
            </a:r>
            <a:r>
              <a:rPr lang="ru-RU" sz="3200" b="1" dirty="0"/>
              <a:t>20 ∙ 3 = 60 </a:t>
            </a:r>
            <a:r>
              <a:rPr lang="ru-RU" sz="3200" b="1" dirty="0" smtClean="0"/>
              <a:t>       200 </a:t>
            </a:r>
            <a:r>
              <a:rPr lang="ru-RU" sz="3200" b="1" dirty="0"/>
              <a:t>∙ 2 = 400 </a:t>
            </a:r>
            <a:endParaRPr lang="ru-RU" sz="3200" b="1" dirty="0" smtClean="0"/>
          </a:p>
          <a:p>
            <a:r>
              <a:rPr lang="ru-RU" sz="3200" b="1" dirty="0" smtClean="0"/>
              <a:t>2д</a:t>
            </a:r>
            <a:r>
              <a:rPr lang="ru-RU" sz="3200" b="1" dirty="0"/>
              <a:t>. ∙ 3 = 6 д. </a:t>
            </a:r>
            <a:r>
              <a:rPr lang="ru-RU" sz="3200" b="1" dirty="0" smtClean="0"/>
              <a:t>    2 </a:t>
            </a:r>
            <a:r>
              <a:rPr lang="ru-RU" sz="3200" b="1" dirty="0"/>
              <a:t>с. ∙ 2 = 4 с.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54961" y="1543275"/>
            <a:ext cx="601467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способи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обчислення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4211" y="4369552"/>
            <a:ext cx="64251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63639" y="4824513"/>
            <a:ext cx="9360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03509" y="4348241"/>
            <a:ext cx="66851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33269" y="4839387"/>
            <a:ext cx="8826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63347" y="4324236"/>
            <a:ext cx="6935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13237" y="4839387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800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039104" y="4324236"/>
            <a:ext cx="6766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099344" y="4824513"/>
            <a:ext cx="8588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800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39071" y="3500619"/>
            <a:ext cx="395334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 </a:t>
            </a:r>
            <a:r>
              <a:rPr lang="ru-RU" sz="2800" b="1" dirty="0" err="1" smtClean="0">
                <a:solidFill>
                  <a:srgbClr val="7030A0"/>
                </a:solidFill>
              </a:rPr>
              <a:t>поясненням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771" y="465247"/>
            <a:ext cx="10453844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різні </a:t>
            </a:r>
            <a:r>
              <a:rPr lang="ru-RU" sz="3600" b="1" dirty="0" err="1"/>
              <a:t>способи</a:t>
            </a:r>
            <a:r>
              <a:rPr lang="ru-RU" sz="3600" b="1" dirty="0"/>
              <a:t> </a:t>
            </a:r>
            <a:r>
              <a:rPr lang="ru-RU" sz="3600" b="1" dirty="0" err="1"/>
              <a:t>обчислення</a:t>
            </a:r>
            <a:r>
              <a:rPr lang="ru-RU" sz="3600" b="1" dirty="0"/>
              <a:t> </a:t>
            </a:r>
            <a:r>
              <a:rPr lang="ru-RU" sz="3600" b="1" dirty="0" err="1"/>
              <a:t>добутку</a:t>
            </a:r>
            <a:r>
              <a:rPr lang="ru-RU" sz="3600" b="1" dirty="0"/>
              <a:t> 2 ∙ </a:t>
            </a:r>
            <a:r>
              <a:rPr lang="ru-RU" sz="3600" b="1" dirty="0" smtClean="0"/>
              <a:t>50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№290-291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6500" y="1277958"/>
            <a:ext cx="682799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Зразок</a:t>
            </a:r>
            <a:r>
              <a:rPr lang="ru-RU" sz="3200" b="1" dirty="0"/>
              <a:t>. 2 ∙ 50 = 50 ∙ 2 = 100 </a:t>
            </a:r>
            <a:endParaRPr lang="ru-RU" sz="3200" b="1" dirty="0" smtClean="0"/>
          </a:p>
          <a:p>
            <a:r>
              <a:rPr lang="ru-RU" sz="3200" b="1" dirty="0" smtClean="0"/>
              <a:t>               2 </a:t>
            </a:r>
            <a:r>
              <a:rPr lang="ru-RU" sz="3200" b="1" dirty="0"/>
              <a:t>∙ 50 = 2 ∙ 5 ∙ 10 = 10 ∙ 10 = </a:t>
            </a:r>
            <a:r>
              <a:rPr lang="ru-RU" sz="3200" b="1" dirty="0" smtClean="0"/>
              <a:t>100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222253" y="2493690"/>
            <a:ext cx="685224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зручним для тебе способом.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6015" y="3173660"/>
            <a:ext cx="77669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2 ∙ 40 </a:t>
            </a:r>
            <a:r>
              <a:rPr lang="ru-RU" sz="3200" b="1" dirty="0" smtClean="0"/>
              <a:t>=        3 </a:t>
            </a:r>
            <a:r>
              <a:rPr lang="ru-RU" sz="3200" b="1" dirty="0"/>
              <a:t>∙ 30 </a:t>
            </a:r>
            <a:r>
              <a:rPr lang="ru-RU" sz="3200" b="1" dirty="0" smtClean="0"/>
              <a:t>=        4 </a:t>
            </a:r>
            <a:r>
              <a:rPr lang="ru-RU" sz="3200" b="1" dirty="0"/>
              <a:t>∙ 20 </a:t>
            </a:r>
            <a:r>
              <a:rPr lang="ru-RU" sz="3200" b="1" dirty="0" smtClean="0"/>
              <a:t>=        2 </a:t>
            </a:r>
            <a:r>
              <a:rPr lang="ru-RU" sz="3200" b="1" dirty="0"/>
              <a:t>∙ </a:t>
            </a:r>
            <a:r>
              <a:rPr lang="ru-RU" sz="3200" b="1" dirty="0" smtClean="0"/>
              <a:t>30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38" y="1341420"/>
            <a:ext cx="2681429" cy="265024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523528" y="3141762"/>
            <a:ext cx="65790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00704" y="3164225"/>
            <a:ext cx="65790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62127" y="3174416"/>
            <a:ext cx="65790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376631" y="3175309"/>
            <a:ext cx="65790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60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2251" y="4797946"/>
            <a:ext cx="96223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390 – 4 ∙ </a:t>
            </a:r>
            <a:r>
              <a:rPr lang="ru-RU" sz="3200" b="1" dirty="0" smtClean="0"/>
              <a:t>30=           290 </a:t>
            </a:r>
            <a:r>
              <a:rPr lang="ru-RU" sz="3200" b="1" dirty="0"/>
              <a:t>+ 3 ∙ </a:t>
            </a:r>
            <a:r>
              <a:rPr lang="ru-RU" sz="3200" b="1" dirty="0" smtClean="0"/>
              <a:t>70=          (</a:t>
            </a:r>
            <a:r>
              <a:rPr lang="ru-RU" sz="3200" b="1" dirty="0"/>
              <a:t>120 – 5 ∙ 8) : </a:t>
            </a:r>
            <a:r>
              <a:rPr lang="ru-RU" sz="3200" b="1" dirty="0" smtClean="0"/>
              <a:t>8= </a:t>
            </a:r>
            <a:endParaRPr lang="ru-RU" sz="32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222253" y="3933850"/>
            <a:ext cx="380924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вирази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99651" y="4365898"/>
            <a:ext cx="884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120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10888" y="4779547"/>
            <a:ext cx="884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270      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80277" y="4357004"/>
            <a:ext cx="884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210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14600" y="4770653"/>
            <a:ext cx="884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500    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690394" y="4351080"/>
            <a:ext cx="68705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40 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0046780" y="4784299"/>
            <a:ext cx="65376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    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37382" y="4351080"/>
            <a:ext cx="68705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80   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4" grpId="0" animBg="1"/>
      <p:bldP spid="52" grpId="0"/>
      <p:bldP spid="53" grpId="0"/>
      <p:bldP spid="54" grpId="0"/>
      <p:bldP spid="56" grpId="0"/>
      <p:bldP spid="9" grpId="0" animBg="1"/>
      <p:bldP spid="57" grpId="0" animBg="1"/>
      <p:bldP spid="60" grpId="0"/>
      <p:bldP spid="62" grpId="0"/>
      <p:bldP spid="63" grpId="0"/>
      <p:bldP spid="64" grpId="0"/>
      <p:bldP spid="76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771" y="465246"/>
            <a:ext cx="10453844" cy="1164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Дослідіть</a:t>
            </a:r>
            <a:r>
              <a:rPr lang="ru-RU" sz="3600" b="1" dirty="0" smtClean="0"/>
              <a:t> </a:t>
            </a:r>
            <a:r>
              <a:rPr lang="ru-RU" sz="3600" b="1" dirty="0" err="1"/>
              <a:t>таблицю</a:t>
            </a:r>
            <a:r>
              <a:rPr lang="ru-RU" sz="3600" b="1" dirty="0"/>
              <a:t> множення </a:t>
            </a:r>
            <a:r>
              <a:rPr lang="ru-RU" sz="3600" b="1" dirty="0" err="1"/>
              <a:t>одноцифрових</a:t>
            </a:r>
            <a:r>
              <a:rPr lang="ru-RU" sz="3600" b="1" dirty="0"/>
              <a:t> чисел на круглі. </a:t>
            </a:r>
            <a:r>
              <a:rPr lang="ru-RU" sz="3600" b="1" dirty="0" err="1" smtClean="0"/>
              <a:t>Виконайте</a:t>
            </a:r>
            <a:r>
              <a:rPr lang="ru-RU" sz="3600" b="1" dirty="0" smtClean="0"/>
              <a:t> </a:t>
            </a:r>
            <a:r>
              <a:rPr lang="ru-RU" sz="3600" b="1" dirty="0"/>
              <a:t>завдання.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7 Множення в межах 1000\2026-02-20_2321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1" y="1701601"/>
            <a:ext cx="7101116" cy="25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17372" y="4223222"/>
            <a:ext cx="7101115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2) Запишіть </a:t>
            </a:r>
            <a:r>
              <a:rPr lang="ru-RU" sz="2400" b="1" dirty="0">
                <a:solidFill>
                  <a:srgbClr val="7030A0"/>
                </a:solidFill>
              </a:rPr>
              <a:t>у </a:t>
            </a:r>
            <a:r>
              <a:rPr lang="ru-RU" sz="2400" b="1" dirty="0" err="1">
                <a:solidFill>
                  <a:srgbClr val="7030A0"/>
                </a:solidFill>
              </a:rPr>
              <a:t>стовпчик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усі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добутки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множником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5. Як </a:t>
            </a:r>
            <a:r>
              <a:rPr lang="ru-RU" sz="2400" b="1" dirty="0" err="1">
                <a:solidFill>
                  <a:srgbClr val="7030A0"/>
                </a:solidFill>
              </a:rPr>
              <a:t>змінюються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відповіді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3) Запишіть </a:t>
            </a:r>
            <a:r>
              <a:rPr lang="ru-RU" sz="2400" b="1" dirty="0">
                <a:solidFill>
                  <a:srgbClr val="7030A0"/>
                </a:solidFill>
              </a:rPr>
              <a:t>у </a:t>
            </a:r>
            <a:r>
              <a:rPr lang="ru-RU" sz="2400" b="1" dirty="0" err="1">
                <a:solidFill>
                  <a:srgbClr val="7030A0"/>
                </a:solidFill>
              </a:rPr>
              <a:t>стовпчик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усі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добутки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множником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40. Як </a:t>
            </a:r>
            <a:r>
              <a:rPr lang="ru-RU" sz="2400" b="1" dirty="0" err="1">
                <a:solidFill>
                  <a:srgbClr val="7030A0"/>
                </a:solidFill>
              </a:rPr>
              <a:t>змінюються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відповіді</a:t>
            </a:r>
            <a:r>
              <a:rPr lang="ru-RU" sz="2400" b="1" dirty="0">
                <a:solidFill>
                  <a:srgbClr val="7030A0"/>
                </a:solidFill>
              </a:rPr>
              <a:t>? Чому так відбувається?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175855" y="1751199"/>
            <a:ext cx="317276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1) Запишіть </a:t>
            </a:r>
            <a:r>
              <a:rPr lang="ru-RU" sz="2400" b="1" dirty="0" err="1">
                <a:solidFill>
                  <a:srgbClr val="7030A0"/>
                </a:solidFill>
              </a:rPr>
              <a:t>добутки</a:t>
            </a:r>
            <a:r>
              <a:rPr lang="ru-RU" sz="2400" b="1" dirty="0">
                <a:solidFill>
                  <a:srgbClr val="7030A0"/>
                </a:solidFill>
              </a:rPr>
              <a:t>, що мають </a:t>
            </a:r>
            <a:r>
              <a:rPr lang="ru-RU" sz="2400" b="1" dirty="0" err="1">
                <a:solidFill>
                  <a:srgbClr val="7030A0"/>
                </a:solidFill>
              </a:rPr>
              <a:t>однакове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значення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Складіть </a:t>
            </a:r>
            <a:r>
              <a:rPr lang="ru-RU" sz="2400" b="1" dirty="0" err="1">
                <a:solidFill>
                  <a:srgbClr val="7030A0"/>
                </a:solidFill>
              </a:rPr>
              <a:t>рівності</a:t>
            </a:r>
            <a:r>
              <a:rPr lang="ru-RU" sz="2400" b="1" dirty="0">
                <a:solidFill>
                  <a:srgbClr val="7030A0"/>
                </a:solidFill>
              </a:rPr>
              <a:t> за </a:t>
            </a:r>
            <a:r>
              <a:rPr lang="ru-RU" sz="2400" b="1" dirty="0" err="1">
                <a:solidFill>
                  <a:srgbClr val="7030A0"/>
                </a:solidFill>
              </a:rPr>
              <a:t>зразком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4 </a:t>
            </a:r>
            <a:r>
              <a:rPr lang="ru-RU" sz="2400" b="1" dirty="0">
                <a:solidFill>
                  <a:srgbClr val="7030A0"/>
                </a:solidFill>
              </a:rPr>
              <a:t>∙ 20 = 40 ∙ 2 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5855" y="3823112"/>
            <a:ext cx="22252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 </a:t>
            </a:r>
            <a:r>
              <a:rPr lang="ru-RU" sz="2800" b="1" dirty="0">
                <a:solidFill>
                  <a:schemeClr val="bg1"/>
                </a:solidFill>
              </a:rPr>
              <a:t>∙ 20 = </a:t>
            </a:r>
            <a:r>
              <a:rPr lang="ru-RU" sz="2800" b="1" dirty="0" smtClean="0">
                <a:solidFill>
                  <a:schemeClr val="bg1"/>
                </a:solidFill>
              </a:rPr>
              <a:t>10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4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75855" y="4346332"/>
            <a:ext cx="22252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30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20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3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65265" y="4915467"/>
            <a:ext cx="22252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30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40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3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65264" y="5438687"/>
            <a:ext cx="22252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20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50 </a:t>
            </a:r>
            <a:r>
              <a:rPr lang="ru-RU" sz="2800" b="1" dirty="0">
                <a:solidFill>
                  <a:schemeClr val="bg1"/>
                </a:solidFill>
              </a:rPr>
              <a:t>∙ </a:t>
            </a:r>
            <a:r>
              <a:rPr lang="ru-RU" sz="2800" b="1" dirty="0" smtClean="0">
                <a:solidFill>
                  <a:schemeClr val="bg1"/>
                </a:solidFill>
              </a:rPr>
              <a:t>2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6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12023</TotalTime>
  <Words>793</Words>
  <Application>Microsoft Office PowerPoint</Application>
  <PresentationFormat>Произвольный</PresentationFormat>
  <Paragraphs>165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1056</cp:revision>
  <dcterms:created xsi:type="dcterms:W3CDTF">2025-08-27T14:01:18Z</dcterms:created>
  <dcterms:modified xsi:type="dcterms:W3CDTF">2026-02-24T10:12:05Z</dcterms:modified>
</cp:coreProperties>
</file>