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20" r:id="rId3"/>
    <p:sldId id="922" r:id="rId4"/>
    <p:sldId id="286" r:id="rId5"/>
    <p:sldId id="828" r:id="rId6"/>
    <p:sldId id="917" r:id="rId7"/>
    <p:sldId id="923" r:id="rId8"/>
    <p:sldId id="919" r:id="rId9"/>
    <p:sldId id="927" r:id="rId10"/>
    <p:sldId id="929" r:id="rId11"/>
    <p:sldId id="889" r:id="rId12"/>
    <p:sldId id="313" r:id="rId13"/>
    <p:sldId id="921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периметру трикутника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Розв’язува-ння</a:t>
          </a:r>
          <a:r>
            <a:rPr lang="ru-RU" sz="3200" b="1" dirty="0" smtClean="0"/>
            <a:t> </a:t>
          </a:r>
          <a:r>
            <a:rPr lang="ru-RU" sz="3200" b="1" dirty="0" err="1" smtClean="0"/>
            <a:t>виразу</a:t>
          </a:r>
          <a:r>
            <a:rPr lang="ru-RU" sz="3200" b="1" dirty="0" smtClean="0"/>
            <a:t> зі </a:t>
          </a:r>
          <a:r>
            <a:rPr lang="ru-RU" sz="3200" b="1" dirty="0" err="1" smtClean="0"/>
            <a:t>змінною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Ділення виду 60 : 3, 600 : 3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задачі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9986" custLinFactX="253096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NeighborX="-31077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X="119086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500000" y="870443"/>
          <a:ext cx="4273486" cy="253259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370444" y="854696"/>
        <a:ext cx="253259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95697" y="838451"/>
          <a:ext cx="4273486" cy="2596582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Ділення виду 60 : 3, 600 : 3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34149" y="854696"/>
        <a:ext cx="2596582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249315" y="785436"/>
          <a:ext cx="4273486" cy="270261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периметру трикутника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752" y="854696"/>
        <a:ext cx="270261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51135" y="851135"/>
          <a:ext cx="4273486" cy="257121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Розв’язува-ння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виразу</a:t>
          </a:r>
          <a:r>
            <a:rPr lang="ru-RU" sz="3200" b="1" kern="1200" dirty="0" smtClean="0"/>
            <a:t> зі </a:t>
          </a:r>
          <a:r>
            <a:rPr lang="ru-RU" sz="3200" b="1" kern="1200" dirty="0" err="1" smtClean="0"/>
            <a:t>змінною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7121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1197546"/>
            <a:ext cx="8970002" cy="9233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5400" b="1" dirty="0" smtClean="0">
                <a:solidFill>
                  <a:srgbClr val="7030A0"/>
                </a:solidFill>
              </a:rPr>
              <a:t>Ділення </a:t>
            </a:r>
            <a:r>
              <a:rPr lang="uk-UA" sz="5400" b="1" dirty="0">
                <a:solidFill>
                  <a:srgbClr val="7030A0"/>
                </a:solidFill>
              </a:rPr>
              <a:t>виду </a:t>
            </a:r>
            <a:r>
              <a:rPr lang="uk-UA" sz="5400" b="1" dirty="0" smtClean="0">
                <a:solidFill>
                  <a:srgbClr val="7030A0"/>
                </a:solidFill>
              </a:rPr>
              <a:t>60 : 3, 600 : 3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387885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113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677" y="617682"/>
            <a:ext cx="10486366" cy="723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геометричну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90649" y="1395787"/>
            <a:ext cx="855254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периметр </a:t>
            </a:r>
            <a:r>
              <a:rPr lang="ru-RU" sz="2800" b="1" dirty="0" err="1">
                <a:solidFill>
                  <a:srgbClr val="7030A0"/>
                </a:solidFill>
              </a:rPr>
              <a:t>трикутника</a:t>
            </a:r>
            <a:r>
              <a:rPr lang="ru-RU" sz="2800" b="1" dirty="0">
                <a:solidFill>
                  <a:srgbClr val="7030A0"/>
                </a:solidFill>
              </a:rPr>
              <a:t>, у </a:t>
            </a:r>
            <a:r>
              <a:rPr lang="ru-RU" sz="2800" b="1" dirty="0" err="1">
                <a:solidFill>
                  <a:srgbClr val="7030A0"/>
                </a:solidFill>
              </a:rPr>
              <a:t>якого</a:t>
            </a:r>
            <a:r>
              <a:rPr lang="ru-RU" sz="2800" b="1" dirty="0">
                <a:solidFill>
                  <a:srgbClr val="7030A0"/>
                </a:solidFill>
              </a:rPr>
              <a:t> є </a:t>
            </a:r>
            <a:r>
              <a:rPr lang="ru-RU" sz="2800" b="1" dirty="0" err="1">
                <a:solidFill>
                  <a:srgbClr val="7030A0"/>
                </a:solidFill>
              </a:rPr>
              <a:t>прямий</a:t>
            </a:r>
            <a:r>
              <a:rPr lang="ru-RU" sz="2800" b="1" dirty="0">
                <a:solidFill>
                  <a:srgbClr val="7030A0"/>
                </a:solidFill>
              </a:rPr>
              <a:t> кут.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117799" y="4160118"/>
            <a:ext cx="107868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56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  48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</a:t>
            </a:r>
            <a:r>
              <a:rPr lang="uk-UA" sz="3200" b="1" u="sng" dirty="0" smtClean="0">
                <a:solidFill>
                  <a:schemeClr val="bg1"/>
                </a:solidFill>
              </a:rPr>
              <a:t>35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4677" y="2160942"/>
            <a:ext cx="18709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 = 48мм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в = 35мм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 = 56мм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46641" y="4744893"/>
            <a:ext cx="31852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56 + 48 + 35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7 Множення в межах 1000\2026-02-22_1404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05" y="2019420"/>
            <a:ext cx="8522438" cy="18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3575995">
            <a:off x="4941036" y="2506629"/>
            <a:ext cx="228065" cy="32276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46641" y="4055508"/>
            <a:ext cx="21424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а + в + 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061374" y="4833950"/>
            <a:ext cx="420932" cy="27656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408763" y="3735828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693869" y="5554030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9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242786" y="5554030"/>
            <a:ext cx="62160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13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00319" y="4732067"/>
            <a:ext cx="1839784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139(мм) =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40103" y="4739311"/>
            <a:ext cx="190944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13см 9мм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6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 animBg="1"/>
      <p:bldP spid="37" grpId="0" animBg="1"/>
      <p:bldP spid="3" grpId="0" animBg="1"/>
      <p:bldP spid="35" grpId="0" animBg="1"/>
      <p:bldP spid="39" grpId="0"/>
      <p:bldP spid="40" grpId="0"/>
      <p:bldP spid="41" grpId="0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999456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292" y="4221882"/>
            <a:ext cx="1548384" cy="24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7 Множення в межах 1000\2026-02-22_140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485578"/>
            <a:ext cx="10179473" cy="28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7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80 на 2, </a:t>
            </a: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800 на 2?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452721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помножити 40 на </a:t>
            </a:r>
            <a:r>
              <a:rPr lang="uk-UA" sz="3200" b="1" dirty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400 на 2?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гриб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844521"/>
            <a:ext cx="181004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759" y="4832663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1814" y="4853111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853111"/>
            <a:ext cx="1954507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139343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3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136833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136833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140437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72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8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0"/>
            <a:ext cx="194421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89" y="5374010"/>
            <a:ext cx="302433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39" y="5391117"/>
            <a:ext cx="264925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3" y="5358605"/>
            <a:ext cx="2160240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9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Ст.54 </a:t>
            </a:r>
          </a:p>
        </p:txBody>
      </p:sp>
      <p:pic>
        <p:nvPicPr>
          <p:cNvPr id="9" name="Picture 2" descr="D:\3 клас\03 МАТЕМ\1 Листопад\7 Множення в межах 1000\2026-02-20_224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341562"/>
            <a:ext cx="10263398" cy="33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463" y="4365898"/>
            <a:ext cx="1471821" cy="20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92622926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74389" y="-696379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18335" y="1346150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46150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38224" y="2723099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0196" y="3429794"/>
            <a:ext cx="8683226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err="1"/>
              <a:t>Добуток</a:t>
            </a:r>
            <a:r>
              <a:rPr lang="ru-RU" sz="2800" b="1" dirty="0"/>
              <a:t> чисел 100 і 6. </a:t>
            </a:r>
            <a:endParaRPr lang="uk-UA" sz="2800" b="1" dirty="0"/>
          </a:p>
          <a:p>
            <a:pPr marL="514350" indent="-514350">
              <a:buAutoNum type="arabicParenR"/>
            </a:pPr>
            <a:r>
              <a:rPr lang="ru-RU" sz="2800" b="1" dirty="0" err="1" smtClean="0"/>
              <a:t>Добуток</a:t>
            </a:r>
            <a:r>
              <a:rPr lang="ru-RU" sz="2800" b="1" dirty="0" smtClean="0"/>
              <a:t> </a:t>
            </a:r>
            <a:r>
              <a:rPr lang="ru-RU" sz="2800" b="1" dirty="0" err="1"/>
              <a:t>двох</a:t>
            </a:r>
            <a:r>
              <a:rPr lang="ru-RU" sz="2800" b="1" dirty="0"/>
              <a:t> чисел — 400. Перший </a:t>
            </a:r>
            <a:r>
              <a:rPr lang="ru-RU" sz="2800" b="1" dirty="0" err="1"/>
              <a:t>множник</a:t>
            </a:r>
            <a:r>
              <a:rPr lang="ru-RU" sz="2800" b="1" dirty="0"/>
              <a:t> 100. </a:t>
            </a:r>
            <a:r>
              <a:rPr lang="ru-RU" sz="2800" b="1" dirty="0" smtClean="0"/>
              <a:t>Запишіть </a:t>
            </a:r>
            <a:r>
              <a:rPr lang="ru-RU" sz="2800" b="1" dirty="0" err="1" smtClean="0"/>
              <a:t>другий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множник</a:t>
            </a:r>
            <a:r>
              <a:rPr lang="ru-RU" sz="2800" b="1" dirty="0" smtClean="0"/>
              <a:t>. </a:t>
            </a:r>
            <a:endParaRPr lang="uk-UA" sz="2800" b="1" dirty="0"/>
          </a:p>
          <a:p>
            <a:pPr marL="514350" indent="-514350">
              <a:buAutoNum type="arabicParenR"/>
            </a:pPr>
            <a:r>
              <a:rPr lang="ru-RU" sz="2800" b="1" dirty="0" smtClean="0"/>
              <a:t>Чому </a:t>
            </a:r>
            <a:r>
              <a:rPr lang="ru-RU" sz="2800" b="1" dirty="0" err="1"/>
              <a:t>дорівнює</a:t>
            </a:r>
            <a:r>
              <a:rPr lang="ru-RU" sz="2800" b="1" dirty="0"/>
              <a:t> </a:t>
            </a:r>
            <a:r>
              <a:rPr lang="ru-RU" sz="2800" b="1" dirty="0" err="1"/>
              <a:t>добуток</a:t>
            </a:r>
            <a:r>
              <a:rPr lang="ru-RU" sz="2800" b="1" dirty="0"/>
              <a:t> чисел 7 і 10? </a:t>
            </a:r>
            <a:endParaRPr lang="uk-UA" sz="2800" b="1" dirty="0"/>
          </a:p>
          <a:p>
            <a:pPr marL="514350" indent="-514350">
              <a:buAutoNum type="arabicParenR"/>
            </a:pPr>
            <a:r>
              <a:rPr lang="ru-RU" sz="2800" b="1" dirty="0" err="1" smtClean="0"/>
              <a:t>Знайдіть</a:t>
            </a:r>
            <a:r>
              <a:rPr lang="ru-RU" sz="2800" b="1" dirty="0" smtClean="0"/>
              <a:t> </a:t>
            </a:r>
            <a:r>
              <a:rPr lang="ru-RU" sz="2800" b="1" dirty="0"/>
              <a:t>число, яке в 6 разів </a:t>
            </a:r>
            <a:r>
              <a:rPr lang="ru-RU" sz="2800" b="1" dirty="0" err="1"/>
              <a:t>менше</a:t>
            </a:r>
            <a:r>
              <a:rPr lang="ru-RU" sz="2800" b="1" dirty="0"/>
              <a:t> 600. </a:t>
            </a:r>
            <a:endParaRPr lang="uk-UA" sz="2800" b="1" dirty="0"/>
          </a:p>
          <a:p>
            <a:pPr marL="514350" indent="-514350">
              <a:buAutoNum type="arabicParenR"/>
            </a:pPr>
            <a:r>
              <a:rPr lang="ru-RU" sz="2800" b="1" dirty="0" err="1" smtClean="0"/>
              <a:t>Ділене</a:t>
            </a:r>
            <a:r>
              <a:rPr lang="ru-RU" sz="2800" b="1" dirty="0" smtClean="0"/>
              <a:t> </a:t>
            </a:r>
            <a:r>
              <a:rPr lang="ru-RU" sz="2800" b="1" dirty="0"/>
              <a:t>60, </a:t>
            </a:r>
            <a:r>
              <a:rPr lang="ru-RU" sz="2800" b="1" dirty="0" err="1"/>
              <a:t>дільник</a:t>
            </a:r>
            <a:r>
              <a:rPr lang="ru-RU" sz="2800" b="1" dirty="0"/>
              <a:t> 6. </a:t>
            </a:r>
            <a:r>
              <a:rPr lang="ru-RU" sz="2800" b="1" dirty="0" err="1"/>
              <a:t>Обчисліть</a:t>
            </a:r>
            <a:r>
              <a:rPr lang="ru-RU" sz="2800" b="1" dirty="0"/>
              <a:t> </a:t>
            </a:r>
            <a:r>
              <a:rPr lang="ru-RU" sz="2800" b="1" dirty="0" err="1"/>
              <a:t>частку</a:t>
            </a:r>
            <a:r>
              <a:rPr lang="ru-RU" sz="2800" b="1" dirty="0"/>
              <a:t>. </a:t>
            </a:r>
            <a:endParaRPr lang="uk-UA" sz="2800" b="1" dirty="0"/>
          </a:p>
          <a:p>
            <a:pPr marL="514350" indent="-514350">
              <a:buAutoNum type="arabicParenR"/>
            </a:pPr>
            <a:r>
              <a:rPr lang="ru-RU" sz="2800" b="1" dirty="0" smtClean="0"/>
              <a:t>Число 40 </a:t>
            </a:r>
            <a:r>
              <a:rPr lang="ru-RU" sz="2800" b="1" dirty="0" err="1"/>
              <a:t>збільште</a:t>
            </a:r>
            <a:r>
              <a:rPr lang="ru-RU" sz="2800" b="1" dirty="0"/>
              <a:t> у </a:t>
            </a:r>
            <a:r>
              <a:rPr lang="ru-RU" sz="2800" b="1" dirty="0" smtClean="0"/>
              <a:t>4 рази. </a:t>
            </a:r>
            <a:endParaRPr lang="uk-UA" sz="2800" b="1" dirty="0"/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43991" y="2758408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2854" y="2739162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94999" y="2795823"/>
            <a:ext cx="408252" cy="5097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71667" y="2723099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59438" y="2739162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611876" y="2758408"/>
            <a:ext cx="420547" cy="53472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94702" y="2737801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51427" y="2725339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59834" y="2781014"/>
            <a:ext cx="408252" cy="50977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36502" y="2708290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39943" y="2752003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67955" y="2770884"/>
            <a:ext cx="408252" cy="50977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526708" y="2782268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6656" y="4941962"/>
            <a:ext cx="760287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50 ∙ 2 = 100 </a:t>
            </a:r>
            <a:r>
              <a:rPr lang="ru-RU" sz="3200" b="1" dirty="0" smtClean="0"/>
              <a:t>       40 </a:t>
            </a:r>
            <a:r>
              <a:rPr lang="ru-RU" sz="3200" b="1" dirty="0"/>
              <a:t>∙ 2 = 80 </a:t>
            </a:r>
            <a:r>
              <a:rPr lang="ru-RU" sz="3200" b="1" dirty="0" smtClean="0"/>
              <a:t>      300 </a:t>
            </a:r>
            <a:r>
              <a:rPr lang="ru-RU" sz="3200" b="1" dirty="0"/>
              <a:t>∙ 3 = 900 </a:t>
            </a:r>
            <a:endParaRPr lang="ru-RU" sz="3200" b="1" dirty="0" smtClean="0"/>
          </a:p>
          <a:p>
            <a:r>
              <a:rPr lang="ru-RU" sz="3200" b="1" dirty="0" smtClean="0"/>
              <a:t>100 </a:t>
            </a:r>
            <a:r>
              <a:rPr lang="ru-RU" sz="3200" b="1" dirty="0"/>
              <a:t>: 2 = 50 </a:t>
            </a:r>
            <a:r>
              <a:rPr lang="ru-RU" sz="3200" b="1" dirty="0" smtClean="0"/>
              <a:t>       80 </a:t>
            </a:r>
            <a:r>
              <a:rPr lang="ru-RU" sz="3200" b="1" dirty="0"/>
              <a:t>: 2 = 40 </a:t>
            </a:r>
            <a:r>
              <a:rPr lang="ru-RU" sz="3200" b="1" dirty="0" smtClean="0"/>
              <a:t>      900 </a:t>
            </a:r>
            <a:r>
              <a:rPr lang="ru-RU" sz="3200" b="1" dirty="0"/>
              <a:t>: 3 = 300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3769" y="617681"/>
            <a:ext cx="10165602" cy="7238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</a:t>
            </a:r>
            <a:r>
              <a:rPr lang="ru-RU" sz="4000" b="1" dirty="0"/>
              <a:t>значення </a:t>
            </a:r>
            <a:r>
              <a:rPr lang="ru-RU" sz="4000" b="1" dirty="0" err="1"/>
              <a:t>виразу</a:t>
            </a:r>
            <a:r>
              <a:rPr lang="ru-RU" sz="4000" b="1" dirty="0"/>
              <a:t> </a:t>
            </a:r>
            <a:r>
              <a:rPr lang="ru-RU" sz="4000" b="1" dirty="0">
                <a:solidFill>
                  <a:srgbClr val="FFFF00"/>
                </a:solidFill>
              </a:rPr>
              <a:t>а – а : 10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№298-299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5064" y="1645128"/>
            <a:ext cx="79078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а = </a:t>
            </a:r>
            <a:r>
              <a:rPr lang="ru-RU" sz="3200" b="1" dirty="0" smtClean="0"/>
              <a:t>20, то </a:t>
            </a:r>
            <a:r>
              <a:rPr lang="ru-RU" sz="3200" b="1" dirty="0" smtClean="0">
                <a:solidFill>
                  <a:schemeClr val="bg1"/>
                </a:solidFill>
              </a:rPr>
              <a:t>а </a:t>
            </a:r>
            <a:r>
              <a:rPr lang="ru-RU" sz="3200" b="1" dirty="0">
                <a:solidFill>
                  <a:schemeClr val="bg1"/>
                </a:solidFill>
              </a:rPr>
              <a:t>– а : </a:t>
            </a:r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716735" y="1228945"/>
            <a:ext cx="3079441" cy="3001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2528" y="4293890"/>
            <a:ext cx="834677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Прочитайте </a:t>
            </a:r>
            <a:r>
              <a:rPr lang="ru-RU" sz="2800" b="1" dirty="0" err="1">
                <a:solidFill>
                  <a:srgbClr val="7030A0"/>
                </a:solidFill>
              </a:rPr>
              <a:t>добутки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знайшли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частки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12873" y="1197546"/>
            <a:ext cx="55950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23247" y="1645128"/>
            <a:ext cx="6776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18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75455" y="1645128"/>
            <a:ext cx="2517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 – 20 : 10 = 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030676" y="2565199"/>
            <a:ext cx="76112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а = </a:t>
            </a:r>
            <a:r>
              <a:rPr lang="ru-RU" sz="3200" b="1" dirty="0" smtClean="0"/>
              <a:t>10, то </a:t>
            </a:r>
            <a:r>
              <a:rPr lang="ru-RU" sz="3200" b="1" dirty="0" smtClean="0">
                <a:solidFill>
                  <a:schemeClr val="bg1"/>
                </a:solidFill>
              </a:rPr>
              <a:t>а </a:t>
            </a:r>
            <a:r>
              <a:rPr lang="ru-RU" sz="3200" b="1" dirty="0">
                <a:solidFill>
                  <a:schemeClr val="bg1"/>
                </a:solidFill>
              </a:rPr>
              <a:t>– а : </a:t>
            </a:r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18485" y="2117617"/>
            <a:ext cx="55950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64239" y="2565199"/>
            <a:ext cx="67767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81067" y="2565199"/>
            <a:ext cx="2517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 – 10 : </a:t>
            </a:r>
            <a:r>
              <a:rPr lang="ru-RU" sz="3200" b="1" dirty="0">
                <a:solidFill>
                  <a:schemeClr val="bg1"/>
                </a:solidFill>
              </a:rPr>
              <a:t>10 = </a:t>
            </a:r>
            <a:endParaRPr lang="ru-RU" sz="2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032528" y="3468498"/>
            <a:ext cx="83449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а = </a:t>
            </a:r>
            <a:r>
              <a:rPr lang="ru-RU" sz="3200" b="1" dirty="0" smtClean="0"/>
              <a:t>300, то </a:t>
            </a:r>
            <a:r>
              <a:rPr lang="ru-RU" sz="3200" b="1" dirty="0" smtClean="0">
                <a:solidFill>
                  <a:schemeClr val="bg1"/>
                </a:solidFill>
              </a:rPr>
              <a:t>а </a:t>
            </a:r>
            <a:r>
              <a:rPr lang="ru-RU" sz="3200" b="1" dirty="0">
                <a:solidFill>
                  <a:schemeClr val="bg1"/>
                </a:solidFill>
              </a:rPr>
              <a:t>– а : </a:t>
            </a:r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16167" y="3029681"/>
            <a:ext cx="71443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30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479698" y="3468498"/>
            <a:ext cx="89775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270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82919" y="3468498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300 – 300 : </a:t>
            </a:r>
            <a:r>
              <a:rPr lang="ru-RU" sz="3200" b="1" dirty="0">
                <a:solidFill>
                  <a:schemeClr val="bg1"/>
                </a:solidFill>
              </a:rPr>
              <a:t>10 =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35" grpId="0"/>
      <p:bldP spid="37" grpId="0"/>
      <p:bldP spid="39" grpId="0"/>
      <p:bldP spid="46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3769" y="4369552"/>
            <a:ext cx="1046886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100 : 2 </a:t>
            </a:r>
            <a:r>
              <a:rPr lang="ru-RU" sz="3200" b="1" dirty="0" smtClean="0"/>
              <a:t>       60 </a:t>
            </a:r>
            <a:r>
              <a:rPr lang="ru-RU" sz="3200" b="1" dirty="0"/>
              <a:t>: 2 </a:t>
            </a:r>
            <a:r>
              <a:rPr lang="ru-RU" sz="3200" b="1" dirty="0" smtClean="0"/>
              <a:t>       80 </a:t>
            </a:r>
            <a:r>
              <a:rPr lang="ru-RU" sz="3200" b="1" dirty="0"/>
              <a:t>: 2 </a:t>
            </a:r>
            <a:r>
              <a:rPr lang="ru-RU" sz="3200" b="1" dirty="0" smtClean="0"/>
              <a:t>       90 </a:t>
            </a:r>
            <a:r>
              <a:rPr lang="ru-RU" sz="3200" b="1" dirty="0"/>
              <a:t>: 3 </a:t>
            </a:r>
            <a:r>
              <a:rPr lang="ru-RU" sz="3200" b="1" dirty="0" smtClean="0"/>
              <a:t>     200 </a:t>
            </a:r>
            <a:r>
              <a:rPr lang="ru-RU" sz="3200" b="1" dirty="0"/>
              <a:t>: 2 </a:t>
            </a:r>
            <a:r>
              <a:rPr lang="ru-RU" sz="3200" b="1" dirty="0" smtClean="0"/>
              <a:t>       600 </a:t>
            </a:r>
            <a:r>
              <a:rPr lang="ru-RU" sz="3200" b="1" dirty="0"/>
              <a:t>: 3 100 : 5 </a:t>
            </a:r>
            <a:r>
              <a:rPr lang="ru-RU" sz="3200" b="1" dirty="0" smtClean="0"/>
              <a:t>       60 </a:t>
            </a:r>
            <a:r>
              <a:rPr lang="ru-RU" sz="3200" b="1" dirty="0"/>
              <a:t>: 3 </a:t>
            </a:r>
            <a:r>
              <a:rPr lang="ru-RU" sz="3200" b="1" dirty="0" smtClean="0"/>
              <a:t>       80 </a:t>
            </a:r>
            <a:r>
              <a:rPr lang="ru-RU" sz="3200" b="1" dirty="0"/>
              <a:t>: 4 </a:t>
            </a:r>
            <a:r>
              <a:rPr lang="ru-RU" sz="3200" b="1" dirty="0" smtClean="0"/>
              <a:t>       40 </a:t>
            </a:r>
            <a:r>
              <a:rPr lang="ru-RU" sz="3200" b="1" dirty="0"/>
              <a:t>: 2 </a:t>
            </a:r>
            <a:r>
              <a:rPr lang="ru-RU" sz="3200" b="1" dirty="0" smtClean="0"/>
              <a:t>     400 </a:t>
            </a:r>
            <a:r>
              <a:rPr lang="ru-RU" sz="3200" b="1" dirty="0"/>
              <a:t>: 4 </a:t>
            </a:r>
            <a:r>
              <a:rPr lang="ru-RU" sz="3200" b="1" dirty="0" smtClean="0"/>
              <a:t>       900 </a:t>
            </a:r>
            <a:r>
              <a:rPr lang="ru-RU" sz="3200" b="1" dirty="0"/>
              <a:t>: 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8102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Розгляньте записи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28654"/>
            <a:ext cx="177154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№300-301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88" y="1427934"/>
            <a:ext cx="3460566" cy="29648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654960" y="2066494"/>
            <a:ext cx="5971067" cy="12650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60 </a:t>
            </a:r>
            <a:r>
              <a:rPr lang="ru-RU" sz="3200" b="1" dirty="0"/>
              <a:t>: 3 = 20 </a:t>
            </a:r>
            <a:r>
              <a:rPr lang="ru-RU" sz="3200" b="1" dirty="0" smtClean="0"/>
              <a:t>            600 </a:t>
            </a:r>
            <a:r>
              <a:rPr lang="ru-RU" sz="3200" b="1" dirty="0"/>
              <a:t>: 3 = 200 </a:t>
            </a:r>
            <a:endParaRPr lang="ru-RU" sz="3200" b="1" dirty="0" smtClean="0"/>
          </a:p>
          <a:p>
            <a:r>
              <a:rPr lang="ru-RU" sz="3200" b="1" dirty="0" smtClean="0"/>
              <a:t>6 </a:t>
            </a:r>
            <a:r>
              <a:rPr lang="ru-RU" sz="3200" b="1" dirty="0"/>
              <a:t>д. : 3 = 2 д. </a:t>
            </a:r>
            <a:r>
              <a:rPr lang="ru-RU" sz="3200" b="1" dirty="0" smtClean="0"/>
              <a:t>          6 </a:t>
            </a:r>
            <a:r>
              <a:rPr lang="ru-RU" sz="3200" b="1" dirty="0"/>
              <a:t>с. : 3 = 2 с.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654961" y="1543275"/>
            <a:ext cx="601467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знаходили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кожну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частку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03599" y="4374634"/>
            <a:ext cx="64251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03599" y="4834702"/>
            <a:ext cx="64807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65608" y="4335500"/>
            <a:ext cx="66851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87775" y="4833950"/>
            <a:ext cx="73746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43959" y="4335500"/>
            <a:ext cx="66884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85945" y="4833950"/>
            <a:ext cx="60895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 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83847" y="4351630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20463" y="4833950"/>
            <a:ext cx="6650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60568" y="3779214"/>
            <a:ext cx="395334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 </a:t>
            </a:r>
            <a:r>
              <a:rPr lang="ru-RU" sz="2800" b="1" dirty="0" err="1" smtClean="0">
                <a:solidFill>
                  <a:srgbClr val="7030A0"/>
                </a:solidFill>
              </a:rPr>
              <a:t>поясненням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756327" y="4335500"/>
            <a:ext cx="82962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778922" y="4833950"/>
            <a:ext cx="90350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100 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646904" y="4310020"/>
            <a:ext cx="84572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683520" y="4833950"/>
            <a:ext cx="80911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300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3 клас\03 МАТЕМ\1 Листопад\7 Множення в межах 1000\2026-02-22_1332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" b="44452"/>
          <a:stretch/>
        </p:blipFill>
        <p:spPr bwMode="auto">
          <a:xfrm>
            <a:off x="862876" y="2789570"/>
            <a:ext cx="9684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5372" y="465246"/>
            <a:ext cx="9828662" cy="9483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Самостійна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26916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304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140758" y="1603030"/>
            <a:ext cx="685513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один із </a:t>
            </a:r>
            <a:r>
              <a:rPr lang="ru-RU" sz="2800" b="1" dirty="0" err="1" smtClean="0">
                <a:solidFill>
                  <a:srgbClr val="7030A0"/>
                </a:solidFill>
              </a:rPr>
              <a:t>рядків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виразів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15" y="3789834"/>
            <a:ext cx="2681429" cy="2650247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1144884" y="2465534"/>
            <a:ext cx="884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280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000840" y="2811153"/>
            <a:ext cx="884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500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346933" y="2465534"/>
            <a:ext cx="9144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200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308055" y="2789570"/>
            <a:ext cx="68705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73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30308" y="2462993"/>
            <a:ext cx="9144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120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656930" y="2775167"/>
            <a:ext cx="89198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740794" y="2421682"/>
            <a:ext cx="7859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20  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76" grpId="0"/>
      <p:bldP spid="79" grpId="0"/>
      <p:bldP spid="46" grpId="0"/>
      <p:bldP spid="4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7166" y="488511"/>
            <a:ext cx="10009112" cy="723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6237" y="1269554"/>
            <a:ext cx="1004004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/>
              <a:t>У </a:t>
            </a:r>
            <a:r>
              <a:rPr lang="ru-RU" sz="2800" b="1" dirty="0" err="1"/>
              <a:t>швацький</a:t>
            </a:r>
            <a:r>
              <a:rPr lang="ru-RU" sz="2800" b="1" dirty="0"/>
              <a:t> цех завезли 100 м </a:t>
            </a:r>
            <a:r>
              <a:rPr lang="ru-RU" sz="2800" b="1" dirty="0" err="1"/>
              <a:t>тканини</a:t>
            </a:r>
            <a:r>
              <a:rPr lang="ru-RU" sz="2800" b="1" dirty="0"/>
              <a:t>. На </a:t>
            </a:r>
            <a:r>
              <a:rPr lang="ru-RU" sz="2800" b="1" dirty="0" err="1" smtClean="0"/>
              <a:t>пошиття</a:t>
            </a:r>
            <a:r>
              <a:rPr lang="ru-RU" sz="2800" b="1" dirty="0" smtClean="0"/>
              <a:t> </a:t>
            </a:r>
            <a:r>
              <a:rPr lang="ru-RU" sz="2800" b="1" dirty="0" err="1"/>
              <a:t>наволочок</a:t>
            </a:r>
            <a:r>
              <a:rPr lang="ru-RU" sz="2800" b="1" dirty="0"/>
              <a:t> </a:t>
            </a:r>
            <a:r>
              <a:rPr lang="ru-RU" sz="2800" b="1" dirty="0" err="1"/>
              <a:t>використали</a:t>
            </a:r>
            <a:r>
              <a:rPr lang="ru-RU" sz="2800" b="1" dirty="0"/>
              <a:t> 20 м. </a:t>
            </a:r>
            <a:r>
              <a:rPr lang="ru-RU" sz="2800" b="1" dirty="0" err="1"/>
              <a:t>Решту</a:t>
            </a:r>
            <a:r>
              <a:rPr lang="ru-RU" sz="2800" b="1" dirty="0"/>
              <a:t> </a:t>
            </a:r>
            <a:r>
              <a:rPr lang="ru-RU" sz="2800" b="1" dirty="0" err="1"/>
              <a:t>тканини</a:t>
            </a:r>
            <a:r>
              <a:rPr lang="ru-RU" sz="2800" b="1" dirty="0"/>
              <a:t> </a:t>
            </a:r>
            <a:r>
              <a:rPr lang="ru-RU" sz="2800" b="1" dirty="0" err="1"/>
              <a:t>використали</a:t>
            </a:r>
            <a:r>
              <a:rPr lang="ru-RU" sz="2800" b="1" dirty="0"/>
              <a:t> на </a:t>
            </a:r>
            <a:r>
              <a:rPr lang="ru-RU" sz="2800" b="1" dirty="0" err="1"/>
              <a:t>пошиття</a:t>
            </a:r>
            <a:r>
              <a:rPr lang="ru-RU" sz="2800" b="1" dirty="0"/>
              <a:t> </a:t>
            </a:r>
            <a:r>
              <a:rPr lang="ru-RU" sz="2800" b="1" dirty="0" err="1"/>
              <a:t>підковдр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підковдр</a:t>
            </a:r>
            <a:r>
              <a:rPr lang="ru-RU" sz="2800" b="1" dirty="0"/>
              <a:t> пошили, </a:t>
            </a:r>
            <a:r>
              <a:rPr lang="ru-RU" sz="2800" b="1" dirty="0" err="1"/>
              <a:t>якщо</a:t>
            </a:r>
            <a:r>
              <a:rPr lang="ru-RU" sz="2800" b="1" dirty="0"/>
              <a:t> на </a:t>
            </a:r>
            <a:r>
              <a:rPr lang="ru-RU" sz="2800" b="1" dirty="0" err="1"/>
              <a:t>кожну</a:t>
            </a:r>
            <a:r>
              <a:rPr lang="ru-RU" sz="2800" b="1" dirty="0"/>
              <a:t> </a:t>
            </a:r>
            <a:r>
              <a:rPr lang="ru-RU" sz="2800" b="1" dirty="0" err="1" smtClean="0"/>
              <a:t>знадобилося</a:t>
            </a:r>
            <a:r>
              <a:rPr lang="ru-RU" sz="2800" b="1" dirty="0" smtClean="0"/>
              <a:t> </a:t>
            </a:r>
            <a:r>
              <a:rPr lang="ru-RU" sz="2800" b="1" dirty="0"/>
              <a:t>4 м </a:t>
            </a:r>
            <a:r>
              <a:rPr lang="ru-RU" sz="2800" b="1" dirty="0" err="1"/>
              <a:t>тканини</a:t>
            </a:r>
            <a:r>
              <a:rPr lang="ru-RU" sz="2800" b="1" dirty="0"/>
              <a:t>?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3777" y="3141762"/>
            <a:ext cx="24493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100 – 20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78496" y="3139406"/>
            <a:ext cx="15716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80 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1425" y="5085977"/>
            <a:ext cx="22299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01374" y="5085976"/>
            <a:ext cx="43246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пошили 20 </a:t>
            </a:r>
            <a:r>
              <a:rPr lang="ru-RU" sz="3200" b="1" dirty="0" err="1" smtClean="0">
                <a:solidFill>
                  <a:schemeClr val="bg1"/>
                </a:solidFill>
              </a:rPr>
              <a:t>підковдр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31502" y="3141762"/>
            <a:ext cx="53090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використали</a:t>
            </a:r>
            <a:r>
              <a:rPr lang="ru-RU" sz="3200" b="1" dirty="0" smtClean="0">
                <a:solidFill>
                  <a:schemeClr val="bg1"/>
                </a:solidFill>
              </a:rPr>
              <a:t> на </a:t>
            </a:r>
            <a:r>
              <a:rPr lang="ru-RU" sz="3200" b="1" dirty="0" err="1" smtClean="0">
                <a:solidFill>
                  <a:schemeClr val="bg1"/>
                </a:solidFill>
              </a:rPr>
              <a:t>підковдри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51472" y="3789834"/>
            <a:ext cx="1887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80 : 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55694" y="3804123"/>
            <a:ext cx="15716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20 (п.)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74677" y="4366654"/>
            <a:ext cx="39568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(100 – 20) : 4 = 20 (п)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6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4" grpId="0" animBg="1"/>
      <p:bldP spid="45" grpId="0" animBg="1"/>
      <p:bldP spid="35" grpId="0" animBg="1"/>
      <p:bldP spid="36" grpId="0" animBg="1"/>
      <p:bldP spid="37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12124</TotalTime>
  <Words>545</Words>
  <Application>Microsoft Office PowerPoint</Application>
  <PresentationFormat>Произвольный</PresentationFormat>
  <Paragraphs>140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1069</cp:revision>
  <dcterms:created xsi:type="dcterms:W3CDTF">2025-08-27T14:01:18Z</dcterms:created>
  <dcterms:modified xsi:type="dcterms:W3CDTF">2026-02-25T09:40:52Z</dcterms:modified>
</cp:coreProperties>
</file>