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20" r:id="rId3"/>
    <p:sldId id="922" r:id="rId4"/>
    <p:sldId id="286" r:id="rId5"/>
    <p:sldId id="828" r:id="rId6"/>
    <p:sldId id="919" r:id="rId7"/>
    <p:sldId id="928" r:id="rId8"/>
    <p:sldId id="926" r:id="rId9"/>
    <p:sldId id="929" r:id="rId10"/>
    <p:sldId id="923" r:id="rId11"/>
    <p:sldId id="889" r:id="rId12"/>
    <p:sldId id="313" r:id="rId13"/>
    <p:sldId id="921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546" y="-150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Геометричні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Складання і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 </a:t>
          </a:r>
          <a:r>
            <a:rPr lang="ru-RU" sz="3200" b="1" dirty="0" err="1" smtClean="0"/>
            <a:t>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Знаходже-ння</a:t>
          </a:r>
          <a:r>
            <a:rPr lang="ru-RU" sz="3200" b="1" dirty="0" smtClean="0"/>
            <a:t> </a:t>
          </a:r>
          <a:r>
            <a:rPr lang="ru-RU" sz="3200" b="1" dirty="0" err="1" smtClean="0"/>
            <a:t>частини</a:t>
          </a:r>
          <a:r>
            <a:rPr lang="ru-RU" sz="3200" b="1" dirty="0" smtClean="0"/>
            <a:t>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задачі виразом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NeighborX="-9023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399379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 виразом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43010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Знаходже-ння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частини</a:t>
          </a:r>
          <a:r>
            <a:rPr lang="ru-RU" sz="3200" b="1" kern="1200" dirty="0" smtClean="0"/>
            <a:t>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57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Геометричні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61724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Складання і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 </a:t>
          </a:r>
          <a:r>
            <a:rPr lang="ru-RU" sz="3200" b="1" kern="1200" dirty="0" err="1" smtClean="0"/>
            <a:t>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13866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jpe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7030A0"/>
                </a:solidFill>
              </a:rPr>
              <a:t>Повторення вивчених випадків множення і ділення круглих чисел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5" y="3746536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47105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2-25_104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6" y="3029371"/>
            <a:ext cx="6508835" cy="34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3768" y="617681"/>
            <a:ext cx="10142271" cy="810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Пригадайте, що таке </a:t>
            </a:r>
            <a:r>
              <a:rPr lang="ru-RU" sz="4000" b="1" dirty="0" err="1">
                <a:solidFill>
                  <a:schemeClr val="bg1"/>
                </a:solidFill>
              </a:rPr>
              <a:t>радіус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92" y="3931237"/>
            <a:ext cx="3050453" cy="2613492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023767" y="1427934"/>
            <a:ext cx="10142271" cy="1569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</a:t>
            </a:r>
            <a:r>
              <a:rPr lang="ru-RU" sz="3200" b="1" dirty="0" err="1"/>
              <a:t>Радіус</a:t>
            </a:r>
            <a:r>
              <a:rPr lang="ru-RU" sz="3200" b="1" dirty="0"/>
              <a:t> кола із центром у </a:t>
            </a:r>
            <a:r>
              <a:rPr lang="ru-RU" sz="3200" b="1" dirty="0" err="1"/>
              <a:t>точці</a:t>
            </a:r>
            <a:r>
              <a:rPr lang="ru-RU" sz="3200" b="1" dirty="0"/>
              <a:t> С </a:t>
            </a:r>
            <a:r>
              <a:rPr lang="ru-RU" sz="3200" b="1" dirty="0" err="1"/>
              <a:t>дорівнює</a:t>
            </a:r>
            <a:r>
              <a:rPr lang="ru-RU" sz="3200" b="1" dirty="0"/>
              <a:t> </a:t>
            </a:r>
            <a:r>
              <a:rPr lang="ru-RU" sz="3200" b="1" dirty="0" smtClean="0"/>
              <a:t>15см</a:t>
            </a:r>
            <a:r>
              <a:rPr lang="ru-RU" sz="3200" b="1" dirty="0"/>
              <a:t>, а </a:t>
            </a:r>
            <a:r>
              <a:rPr lang="ru-RU" sz="3200" b="1" dirty="0" err="1"/>
              <a:t>радіус</a:t>
            </a:r>
            <a:r>
              <a:rPr lang="ru-RU" sz="3200" b="1" dirty="0"/>
              <a:t> кола із центром у </a:t>
            </a:r>
            <a:r>
              <a:rPr lang="ru-RU" sz="3200" b="1" dirty="0" err="1"/>
              <a:t>точці</a:t>
            </a:r>
            <a:r>
              <a:rPr lang="ru-RU" sz="3200" b="1" dirty="0"/>
              <a:t> М — </a:t>
            </a:r>
            <a:r>
              <a:rPr lang="ru-RU" sz="3200" b="1" dirty="0" smtClean="0"/>
              <a:t>10см</a:t>
            </a:r>
            <a:r>
              <a:rPr lang="ru-RU" sz="3200" b="1" dirty="0"/>
              <a:t>. </a:t>
            </a:r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 err="1"/>
              <a:t>відстань</a:t>
            </a:r>
            <a:r>
              <a:rPr lang="ru-RU" sz="3200" b="1" dirty="0"/>
              <a:t> між точками K і 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87344" y="3048176"/>
            <a:ext cx="966775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КТ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8067" y="4625915"/>
            <a:ext cx="144607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r=15</a:t>
            </a:r>
            <a:r>
              <a:rPr lang="uk-UA" sz="3200" b="1" dirty="0" smtClean="0">
                <a:solidFill>
                  <a:srgbClr val="0070C0"/>
                </a:solidFill>
              </a:rPr>
              <a:t>см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9872" y="4625915"/>
            <a:ext cx="130416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r=1</a:t>
            </a:r>
            <a:r>
              <a:rPr lang="uk-UA" sz="2800" b="1" dirty="0" smtClean="0">
                <a:solidFill>
                  <a:srgbClr val="0070C0"/>
                </a:solidFill>
              </a:rPr>
              <a:t>0см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90248" y="3032439"/>
            <a:ext cx="147579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50 (см)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45405" y="3060710"/>
            <a:ext cx="384484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(15 + 15) + (10 + 10) =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  <p:bldP spid="34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99945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92" y="4221882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7 Множення в межах 1000\2026-02-25_104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1197546"/>
            <a:ext cx="103727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7 Множення в межах 1000\2026-02-25_105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2690233"/>
            <a:ext cx="10372723" cy="18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периметр </a:t>
            </a:r>
            <a:r>
              <a:rPr lang="ru-RU" sz="3200" b="1" dirty="0" err="1" smtClean="0">
                <a:solidFill>
                  <a:schemeClr val="bg1"/>
                </a:solidFill>
              </a:rPr>
              <a:t>трикутника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2997746"/>
            <a:ext cx="581275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помножити 50 на </a:t>
            </a:r>
            <a:r>
              <a:rPr lang="uk-UA" sz="3200" b="1" dirty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500 на 2? </a:t>
            </a:r>
            <a:r>
              <a:rPr lang="uk-UA" sz="3200" b="1" dirty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поділити 80 </a:t>
            </a:r>
            <a:r>
              <a:rPr lang="uk-UA" sz="3200" b="1" dirty="0">
                <a:solidFill>
                  <a:schemeClr val="bg1"/>
                </a:solidFill>
              </a:rPr>
              <a:t>на 2, </a:t>
            </a:r>
            <a:r>
              <a:rPr lang="uk-UA" sz="3200" b="1" dirty="0" smtClean="0">
                <a:solidFill>
                  <a:schemeClr val="bg1"/>
                </a:solidFill>
              </a:rPr>
              <a:t>800 </a:t>
            </a:r>
            <a:r>
              <a:rPr lang="uk-UA" sz="3200" b="1" dirty="0">
                <a:solidFill>
                  <a:schemeClr val="bg1"/>
                </a:solidFill>
              </a:rPr>
              <a:t>на 2?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941962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941962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</p:txBody>
      </p:sp>
      <p:pic>
        <p:nvPicPr>
          <p:cNvPr id="10" name="Picture 2" descr="D:\3 клас\03 МАТЕМ\1 Листопад\7 Множення в межах 1000\2026-02-22_140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85578"/>
            <a:ext cx="10179473" cy="28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51" y="4077866"/>
            <a:ext cx="1759853" cy="24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8235368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74389" y="-69637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9680" y="1348337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46150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38224" y="2723099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8430" y="4210748"/>
            <a:ext cx="989413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Запиши вирази й обчисли їх значення. </a:t>
            </a:r>
            <a:endParaRPr lang="uk-UA" sz="2800" b="1" dirty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800" b="1" dirty="0" err="1" smtClean="0"/>
              <a:t>Зменшуване</a:t>
            </a:r>
            <a:r>
              <a:rPr lang="ru-RU" sz="2800" b="1" dirty="0" smtClean="0"/>
              <a:t> </a:t>
            </a:r>
            <a:r>
              <a:rPr lang="ru-RU" sz="2800" b="1" dirty="0" err="1"/>
              <a:t>виражене</a:t>
            </a:r>
            <a:r>
              <a:rPr lang="ru-RU" sz="2800" b="1" dirty="0"/>
              <a:t> </a:t>
            </a:r>
            <a:r>
              <a:rPr lang="ru-RU" sz="2800" b="1" dirty="0" err="1"/>
              <a:t>часткою</a:t>
            </a:r>
            <a:r>
              <a:rPr lang="ru-RU" sz="2800" b="1" dirty="0"/>
              <a:t> чисел 100 і 5, </a:t>
            </a:r>
            <a:r>
              <a:rPr lang="ru-RU" sz="2800" b="1" dirty="0" err="1"/>
              <a:t>від’ємник</a:t>
            </a:r>
            <a:r>
              <a:rPr lang="ru-RU" sz="2800" b="1" dirty="0"/>
              <a:t> — 8. </a:t>
            </a:r>
            <a:endParaRPr lang="uk-UA" sz="2800" b="1" dirty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800" b="1" dirty="0" err="1" smtClean="0"/>
              <a:t>Ділене</a:t>
            </a:r>
            <a:r>
              <a:rPr lang="ru-RU" sz="2800" b="1" dirty="0" smtClean="0"/>
              <a:t> </a:t>
            </a:r>
            <a:r>
              <a:rPr lang="ru-RU" sz="2800" b="1" dirty="0"/>
              <a:t>— сума чисел 68 і 12, </a:t>
            </a:r>
            <a:r>
              <a:rPr lang="ru-RU" sz="2800" b="1" dirty="0" err="1"/>
              <a:t>дільник</a:t>
            </a:r>
            <a:r>
              <a:rPr lang="ru-RU" sz="2800" b="1" dirty="0"/>
              <a:t> — 8. </a:t>
            </a:r>
            <a:endParaRPr lang="uk-UA" sz="2800" b="1" dirty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800" b="1" dirty="0" err="1" smtClean="0"/>
              <a:t>Зменшуване</a:t>
            </a:r>
            <a:r>
              <a:rPr lang="ru-RU" sz="2800" b="1" dirty="0" smtClean="0"/>
              <a:t> </a:t>
            </a:r>
            <a:r>
              <a:rPr lang="ru-RU" sz="2800" b="1" dirty="0"/>
              <a:t>— 100, </a:t>
            </a:r>
            <a:r>
              <a:rPr lang="ru-RU" sz="2800" b="1" dirty="0" err="1"/>
              <a:t>від’ємник</a:t>
            </a:r>
            <a:r>
              <a:rPr lang="ru-RU" sz="2800" b="1" dirty="0"/>
              <a:t> </a:t>
            </a:r>
            <a:r>
              <a:rPr lang="ru-RU" sz="2800" b="1" dirty="0" err="1"/>
              <a:t>виражений</a:t>
            </a:r>
            <a:r>
              <a:rPr lang="ru-RU" sz="2800" b="1" dirty="0"/>
              <a:t> </a:t>
            </a:r>
            <a:r>
              <a:rPr lang="ru-RU" sz="2800" b="1" dirty="0" err="1"/>
              <a:t>добутком</a:t>
            </a:r>
            <a:r>
              <a:rPr lang="ru-RU" sz="2800" b="1" dirty="0"/>
              <a:t> чисел 30 і 3.</a:t>
            </a:r>
            <a:endParaRPr lang="uk-UA" sz="2800" b="1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273916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1030" y="2785451"/>
            <a:ext cx="408252" cy="5097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583734" y="2484926"/>
            <a:ext cx="360026" cy="44955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22206" y="2795985"/>
            <a:ext cx="408252" cy="5097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052471" y="2715113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02609" y="2484925"/>
            <a:ext cx="360026" cy="44955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635817" y="2781121"/>
            <a:ext cx="408252" cy="5097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002" y="2770884"/>
            <a:ext cx="454720" cy="567792"/>
          </a:xfrm>
          <a:prstGeom prst="rect">
            <a:avLst/>
          </a:prstGeom>
        </p:spPr>
      </p:pic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79895" y="2695208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3991" y="2781014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10892" y="2887545"/>
            <a:ext cx="312405" cy="29164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198662" y="2903861"/>
            <a:ext cx="302667" cy="27294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20828" y="2770884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18194" y="2516396"/>
            <a:ext cx="331079" cy="413406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4851" y="2752110"/>
            <a:ext cx="458937" cy="57305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13235" y="2766974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136214" y="2934477"/>
            <a:ext cx="420932" cy="27656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912549" y="2766974"/>
            <a:ext cx="454720" cy="56779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627484" y="2699817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40441" y="2752110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98541" y="275969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002230" y="2764151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393666" y="2890183"/>
            <a:ext cx="312405" cy="29164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731" y="2529552"/>
            <a:ext cx="360026" cy="44955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761286" y="2768172"/>
            <a:ext cx="408252" cy="50977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38224" y="3447674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3463737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1030" y="3510026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92446" y="3612120"/>
            <a:ext cx="312405" cy="29164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18313" y="3595095"/>
            <a:ext cx="302667" cy="27294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5275" y="3500073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5057" y="3481015"/>
            <a:ext cx="454720" cy="567792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586285" y="3422966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21891" y="3481015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467171" y="3204814"/>
            <a:ext cx="353117" cy="44092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694311" y="3179190"/>
            <a:ext cx="353117" cy="440924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71667" y="3462310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0482" y="3515369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  <p:bldP spid="93" grpId="0"/>
      <p:bldP spid="94" grpId="0"/>
      <p:bldP spid="95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06" y="1291247"/>
            <a:ext cx="2530096" cy="2500674"/>
          </a:xfrm>
          <a:prstGeom prst="rect">
            <a:avLst/>
          </a:prstGeom>
        </p:spPr>
      </p:pic>
      <p:pic>
        <p:nvPicPr>
          <p:cNvPr id="1027" name="Picture 3" descr="D:\3 клас\03 МАТЕМ\1 Листопад\7 Множення в межах 1000\2026-02-22_1332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4" b="778"/>
          <a:stretch/>
        </p:blipFill>
        <p:spPr bwMode="auto">
          <a:xfrm>
            <a:off x="763439" y="3791921"/>
            <a:ext cx="1010115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4771" y="465247"/>
            <a:ext cx="10453844" cy="8027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    кожного числа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385" y="-63489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№302, 304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78" y="1341562"/>
            <a:ext cx="68279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45, </a:t>
            </a:r>
            <a:r>
              <a:rPr lang="ru-RU" sz="3200" b="1" dirty="0" smtClean="0"/>
              <a:t>    500</a:t>
            </a:r>
            <a:r>
              <a:rPr lang="ru-RU" sz="3200" b="1" dirty="0"/>
              <a:t>, </a:t>
            </a:r>
            <a:r>
              <a:rPr lang="ru-RU" sz="3200" b="1" dirty="0" smtClean="0"/>
              <a:t>    50,     15</a:t>
            </a:r>
            <a:r>
              <a:rPr lang="ru-RU" sz="3200" b="1" dirty="0"/>
              <a:t>, </a:t>
            </a:r>
            <a:r>
              <a:rPr lang="ru-RU" sz="3200" b="1" dirty="0" smtClean="0"/>
              <a:t>    100,     </a:t>
            </a:r>
            <a:r>
              <a:rPr lang="ru-RU" sz="3200" b="1" dirty="0"/>
              <a:t>5, </a:t>
            </a:r>
            <a:r>
              <a:rPr lang="ru-RU" sz="3200" b="1" dirty="0" smtClean="0"/>
              <a:t>    30</a:t>
            </a:r>
            <a:r>
              <a:rPr lang="ru-RU" sz="3200" b="1" dirty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63361" y="2808144"/>
            <a:ext cx="688161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Самостійна</a:t>
            </a:r>
            <a:r>
              <a:rPr lang="ru-RU" sz="2800" b="1" dirty="0" smtClean="0">
                <a:solidFill>
                  <a:srgbClr val="7030A0"/>
                </a:solidFill>
              </a:rPr>
              <a:t> робота. </a:t>
            </a:r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вирази.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0118" y="1917626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68192" y="1929516"/>
            <a:ext cx="88330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21717" y="1917626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52820" y="1929516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33273" y="3308776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150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55554" y="3863887"/>
            <a:ext cx="70747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75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305782" y="3319495"/>
            <a:ext cx="8150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300</a:t>
            </a:r>
            <a:r>
              <a:rPr lang="ru-RU" sz="3200" b="1" dirty="0" smtClean="0">
                <a:solidFill>
                  <a:srgbClr val="FFFF00"/>
                </a:solidFill>
              </a:rPr>
              <a:t>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39666" y="366201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66" y="366201"/>
                <a:ext cx="481221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4926462" y="1954287"/>
            <a:ext cx="88330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79987" y="1942397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90308" y="1942397"/>
            <a:ext cx="6579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35385" y="3821493"/>
            <a:ext cx="6870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71766" y="3340847"/>
            <a:ext cx="8150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600</a:t>
            </a:r>
            <a:r>
              <a:rPr lang="ru-RU" sz="3200" b="1" dirty="0" smtClean="0">
                <a:solidFill>
                  <a:srgbClr val="FFFF00"/>
                </a:solidFill>
              </a:rPr>
              <a:t>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855105" y="3799892"/>
            <a:ext cx="93549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500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057806" y="3340847"/>
            <a:ext cx="8150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100</a:t>
            </a:r>
            <a:r>
              <a:rPr lang="ru-RU" sz="3200" b="1" dirty="0" smtClean="0">
                <a:solidFill>
                  <a:srgbClr val="FFFF00"/>
                </a:solidFill>
              </a:rPr>
              <a:t>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93670" y="4868349"/>
            <a:ext cx="1325336" cy="1153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_ 225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r>
              <a:rPr lang="ru-RU" sz="3200" b="1" u="sng" dirty="0" smtClean="0">
                <a:solidFill>
                  <a:srgbClr val="FFFF00"/>
                </a:solidFill>
              </a:rPr>
              <a:t>150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97600" y="5968410"/>
            <a:ext cx="132140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</a:rPr>
              <a:t>  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2766" y="596840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39634" y="596130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728605" y="454792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43045" y="4397518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52" grpId="0" animBg="1"/>
      <p:bldP spid="53" grpId="0" animBg="1"/>
      <p:bldP spid="54" grpId="0" animBg="1"/>
      <p:bldP spid="56" grpId="0" animBg="1"/>
      <p:bldP spid="63" grpId="0"/>
      <p:bldP spid="64" grpId="0"/>
      <p:bldP spid="78" grpId="0"/>
      <p:bldP spid="40" grpId="0" animBg="1"/>
      <p:bldP spid="41" grpId="0" animBg="1"/>
      <p:bldP spid="42" grpId="0" animBg="1"/>
      <p:bldP spid="44" grpId="0"/>
      <p:bldP spid="47" grpId="0"/>
      <p:bldP spid="49" grpId="0"/>
      <p:bldP spid="51" grpId="0"/>
      <p:bldP spid="43" grpId="0" animBg="1"/>
      <p:bldP spid="46" grpId="0" animBg="1"/>
      <p:bldP spid="4" grpId="0"/>
      <p:bldP spid="48" grpId="0"/>
      <p:bldP spid="50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166" y="488511"/>
            <a:ext cx="10009112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задачу </a:t>
            </a:r>
            <a:r>
              <a:rPr lang="ru-RU" sz="4000" b="1" dirty="0" err="1" smtClean="0"/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6237" y="1269554"/>
            <a:ext cx="1004004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У семи </a:t>
            </a:r>
            <a:r>
              <a:rPr lang="ru-RU" sz="2800" b="1" dirty="0" err="1"/>
              <a:t>однакових</a:t>
            </a:r>
            <a:r>
              <a:rPr lang="ru-RU" sz="2800" b="1" dirty="0"/>
              <a:t> контейнерах </a:t>
            </a:r>
            <a:r>
              <a:rPr lang="ru-RU" sz="2800" b="1" dirty="0" err="1"/>
              <a:t>міститься</a:t>
            </a:r>
            <a:r>
              <a:rPr lang="ru-RU" sz="2800" b="1" dirty="0"/>
              <a:t> 700 кг </a:t>
            </a:r>
            <a:r>
              <a:rPr lang="ru-RU" sz="2800" b="1" dirty="0" err="1"/>
              <a:t>піску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кілограмів</a:t>
            </a:r>
            <a:r>
              <a:rPr lang="ru-RU" sz="2800" b="1" dirty="0"/>
              <a:t> </a:t>
            </a:r>
            <a:r>
              <a:rPr lang="ru-RU" sz="2800" b="1" dirty="0" err="1"/>
              <a:t>піску</a:t>
            </a:r>
            <a:r>
              <a:rPr lang="ru-RU" sz="2800" b="1" dirty="0"/>
              <a:t> </a:t>
            </a:r>
            <a:r>
              <a:rPr lang="ru-RU" sz="2800" b="1" dirty="0" err="1"/>
              <a:t>міститься</a:t>
            </a:r>
            <a:r>
              <a:rPr lang="ru-RU" sz="2800" b="1" dirty="0"/>
              <a:t> в </a:t>
            </a:r>
            <a:r>
              <a:rPr lang="ru-RU" sz="2800" b="1" dirty="0" smtClean="0"/>
              <a:t>одному </a:t>
            </a:r>
            <a:r>
              <a:rPr lang="ru-RU" sz="2800" b="1" dirty="0"/>
              <a:t>такому </a:t>
            </a:r>
            <a:r>
              <a:rPr lang="ru-RU" sz="2800" b="1" dirty="0" err="1"/>
              <a:t>контейнері</a:t>
            </a:r>
            <a:r>
              <a:rPr lang="ru-RU" sz="2800" b="1" dirty="0"/>
              <a:t>?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1177" y="2719640"/>
            <a:ext cx="57018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піску</a:t>
            </a:r>
            <a:r>
              <a:rPr lang="ru-RU" sz="3200" b="1" dirty="0" smtClean="0">
                <a:solidFill>
                  <a:schemeClr val="bg1"/>
                </a:solidFill>
              </a:rPr>
              <a:t> в 1 такому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контейнері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51472" y="2709714"/>
            <a:ext cx="188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700 : 7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9556" y="2709713"/>
            <a:ext cx="15716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461476" y="3304415"/>
            <a:ext cx="3079441" cy="30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166" y="488511"/>
            <a:ext cx="10009112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6237" y="1269554"/>
            <a:ext cx="100400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У </a:t>
            </a:r>
            <a:r>
              <a:rPr lang="ru-RU" sz="3200" b="1" dirty="0" err="1" smtClean="0"/>
              <a:t>книжці</a:t>
            </a:r>
            <a:r>
              <a:rPr lang="ru-RU" sz="3200" b="1" dirty="0" smtClean="0"/>
              <a:t> </a:t>
            </a:r>
            <a:r>
              <a:rPr lang="ru-RU" sz="3200" b="1" dirty="0"/>
              <a:t>— 60 </a:t>
            </a:r>
            <a:r>
              <a:rPr lang="ru-RU" sz="3200" b="1" dirty="0" err="1"/>
              <a:t>сторінок</a:t>
            </a:r>
            <a:r>
              <a:rPr lang="ru-RU" sz="3200" b="1" dirty="0"/>
              <a:t>. Хлопчик прочитав  </a:t>
            </a:r>
            <a:r>
              <a:rPr lang="ru-RU" sz="3200" b="1" dirty="0" smtClean="0"/>
              <a:t>   </a:t>
            </a:r>
            <a:r>
              <a:rPr lang="ru-RU" sz="3200" b="1" dirty="0"/>
              <a:t>книжки.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сторінок</a:t>
            </a:r>
            <a:r>
              <a:rPr lang="ru-RU" sz="3200" b="1" dirty="0"/>
              <a:t> йому </a:t>
            </a:r>
            <a:r>
              <a:rPr lang="ru-RU" sz="3200" b="1" dirty="0" err="1"/>
              <a:t>залишилося</a:t>
            </a:r>
            <a:r>
              <a:rPr lang="ru-RU" sz="3200" b="1" dirty="0"/>
              <a:t> прочитати?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12144" y="2637706"/>
            <a:ext cx="29636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– 60 ст.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Проч</a:t>
            </a:r>
            <a:r>
              <a:rPr lang="uk-UA" sz="3200" b="1" dirty="0" smtClean="0">
                <a:solidFill>
                  <a:schemeClr val="bg1"/>
                </a:solidFill>
              </a:rPr>
              <a:t>. -      </a:t>
            </a:r>
            <a:r>
              <a:rPr lang="uk-UA" sz="3200" b="1" dirty="0" err="1" smtClean="0">
                <a:solidFill>
                  <a:schemeClr val="bg1"/>
                </a:solidFill>
              </a:rPr>
              <a:t>кн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-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22400" y="4437906"/>
            <a:ext cx="24493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60 – 60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76782" y="2477336"/>
            <a:ext cx="638980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Як  </a:t>
            </a:r>
            <a:r>
              <a:rPr lang="ru-RU" sz="2800" b="1" dirty="0" err="1" smtClean="0">
                <a:solidFill>
                  <a:schemeClr val="bg1"/>
                </a:solidFill>
              </a:rPr>
              <a:t>узнати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хлопчик прочитав </a:t>
            </a:r>
            <a:r>
              <a:rPr lang="ru-RU" sz="2800" b="1" dirty="0" err="1" smtClean="0">
                <a:solidFill>
                  <a:schemeClr val="bg1"/>
                </a:solidFill>
              </a:rPr>
              <a:t>сторінок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Якою дією дізнаємося, скільки сторінок залишилось прочитати?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0772" y="3622205"/>
            <a:ext cx="1024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? ст. 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71751" y="4437906"/>
            <a:ext cx="15716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40 (ст.)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23479" y="5085978"/>
            <a:ext cx="2229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53428" y="5098746"/>
            <a:ext cx="76328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</a:rPr>
              <a:t>залишилося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прочитати 40 </a:t>
            </a:r>
            <a:r>
              <a:rPr lang="ru-RU" sz="3200" b="1" dirty="0" err="1" smtClean="0">
                <a:solidFill>
                  <a:schemeClr val="bg1"/>
                </a:solidFill>
              </a:rPr>
              <a:t>сторінок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8705585" y="1212391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585" y="1212391"/>
                <a:ext cx="437940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456776" y="2992189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76" y="2992189"/>
                <a:ext cx="437940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1" grpId="0"/>
      <p:bldP spid="41" grpId="0" animBg="1"/>
      <p:bldP spid="44" grpId="0" animBg="1"/>
      <p:bldP spid="45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617682"/>
            <a:ext cx="10486366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Пригадайте, що таке периметр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90649" y="1395787"/>
            <a:ext cx="855254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периметр </a:t>
            </a:r>
            <a:r>
              <a:rPr lang="ru-RU" sz="2800" b="1" dirty="0" err="1">
                <a:solidFill>
                  <a:srgbClr val="7030A0"/>
                </a:solidFill>
              </a:rPr>
              <a:t>трикутника</a:t>
            </a:r>
            <a:r>
              <a:rPr lang="ru-RU" sz="2800" b="1" dirty="0">
                <a:solidFill>
                  <a:srgbClr val="7030A0"/>
                </a:solidFill>
              </a:rPr>
              <a:t>, у </a:t>
            </a:r>
            <a:r>
              <a:rPr lang="ru-RU" sz="2800" b="1" dirty="0" err="1">
                <a:solidFill>
                  <a:srgbClr val="7030A0"/>
                </a:solidFill>
              </a:rPr>
              <a:t>якого</a:t>
            </a:r>
            <a:r>
              <a:rPr lang="ru-RU" sz="2800" b="1" dirty="0">
                <a:solidFill>
                  <a:srgbClr val="7030A0"/>
                </a:solidFill>
              </a:rPr>
              <a:t> є </a:t>
            </a:r>
            <a:r>
              <a:rPr lang="ru-RU" sz="2800" b="1" dirty="0" err="1">
                <a:solidFill>
                  <a:srgbClr val="7030A0"/>
                </a:solidFill>
              </a:rPr>
              <a:t>прямий</a:t>
            </a:r>
            <a:r>
              <a:rPr lang="ru-RU" sz="2800" b="1" dirty="0">
                <a:solidFill>
                  <a:srgbClr val="7030A0"/>
                </a:solidFill>
              </a:rPr>
              <a:t> кут.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117799" y="4160118"/>
            <a:ext cx="107868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56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48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</a:t>
            </a:r>
            <a:r>
              <a:rPr lang="uk-UA" sz="3200" b="1" u="sng" dirty="0" smtClean="0">
                <a:solidFill>
                  <a:schemeClr val="bg1"/>
                </a:solidFill>
              </a:rPr>
              <a:t>35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4677" y="2160942"/>
            <a:ext cx="18709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= 48мм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 = 35мм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 = 56мм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46641" y="4744893"/>
            <a:ext cx="3185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56 + 48 + 35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2-22_1404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05" y="2019420"/>
            <a:ext cx="8522438" cy="18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3575995">
            <a:off x="4941036" y="2506629"/>
            <a:ext cx="228065" cy="32276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46641" y="4055508"/>
            <a:ext cx="2142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+ в + 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61374" y="4833950"/>
            <a:ext cx="420932" cy="27656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408763" y="3735828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693869" y="5554030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42786" y="5554030"/>
            <a:ext cx="6216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00319" y="4732067"/>
            <a:ext cx="183978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139(мм) =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40103" y="4739311"/>
            <a:ext cx="190944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13см 9мм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2943" y="2344846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93747" y="2622606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53218" y="3548958"/>
            <a:ext cx="37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с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3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7" grpId="0" animBg="1"/>
      <p:bldP spid="3" grpId="0" animBg="1"/>
      <p:bldP spid="35" grpId="0" animBg="1"/>
      <p:bldP spid="39" grpId="0"/>
      <p:bldP spid="40" grpId="0"/>
      <p:bldP spid="41" grpId="0"/>
      <p:bldP spid="43" grpId="0" animBg="1"/>
      <p:bldP spid="44" grpId="0" animBg="1"/>
      <p:bldP spid="4" grpId="0"/>
      <p:bldP spid="42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12185</TotalTime>
  <Words>483</Words>
  <Application>Microsoft Office PowerPoint</Application>
  <PresentationFormat>Произвольный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1077</cp:revision>
  <dcterms:created xsi:type="dcterms:W3CDTF">2025-08-27T14:01:18Z</dcterms:created>
  <dcterms:modified xsi:type="dcterms:W3CDTF">2026-02-26T09:31:44Z</dcterms:modified>
</cp:coreProperties>
</file>