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20" r:id="rId3"/>
    <p:sldId id="922" r:id="rId4"/>
    <p:sldId id="286" r:id="rId5"/>
    <p:sldId id="927" r:id="rId6"/>
    <p:sldId id="919" r:id="rId7"/>
    <p:sldId id="923" r:id="rId8"/>
    <p:sldId id="917" r:id="rId9"/>
    <p:sldId id="926" r:id="rId10"/>
    <p:sldId id="889" r:id="rId11"/>
    <p:sldId id="313" r:id="rId12"/>
    <p:sldId id="921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546" y="-318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Знаходже-ння</a:t>
          </a:r>
          <a:r>
            <a:rPr lang="ru-RU" sz="3200" b="1" dirty="0" smtClean="0"/>
            <a:t> </a:t>
          </a:r>
          <a:r>
            <a:rPr lang="ru-RU" sz="3200" b="1" dirty="0" err="1" smtClean="0"/>
            <a:t>частини</a:t>
          </a:r>
          <a:r>
            <a:rPr lang="ru-RU" sz="3200" b="1" dirty="0" smtClean="0"/>
            <a:t> </a:t>
          </a:r>
          <a:r>
            <a:rPr lang="ru-RU" sz="3200" b="1" dirty="0" smtClean="0"/>
            <a:t>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Обчисле-ння</a:t>
          </a:r>
          <a:r>
            <a:rPr lang="ru-RU" sz="3200" b="1" dirty="0" smtClean="0"/>
            <a:t> </a:t>
          </a:r>
          <a:r>
            <a:rPr lang="ru-RU" sz="3200" b="1" dirty="0" err="1" smtClean="0"/>
            <a:t>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60 : </a:t>
          </a:r>
          <a:r>
            <a:rPr lang="uk-UA" sz="3200" b="1" dirty="0" smtClean="0">
              <a:solidFill>
                <a:schemeClr val="bg1"/>
              </a:solidFill>
            </a:rPr>
            <a:t>30, </a:t>
          </a:r>
        </a:p>
        <a:p>
          <a:r>
            <a:rPr lang="uk-UA" sz="3200" b="1" dirty="0" smtClean="0">
              <a:solidFill>
                <a:schemeClr val="bg1"/>
              </a:solidFill>
            </a:rPr>
            <a:t>900 </a:t>
          </a:r>
          <a:r>
            <a:rPr lang="uk-UA" sz="3200" b="1" dirty="0" smtClean="0">
              <a:solidFill>
                <a:schemeClr val="bg1"/>
              </a:solidFill>
            </a:rPr>
            <a:t>: </a:t>
          </a:r>
          <a:r>
            <a:rPr lang="uk-UA" sz="3200" b="1" dirty="0" smtClean="0">
              <a:solidFill>
                <a:schemeClr val="bg1"/>
              </a:solidFill>
            </a:rPr>
            <a:t>300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402194" custLinFactNeighborX="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3881" custLinFactX="-2086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024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67542" y="839218"/>
          <a:ext cx="4273486" cy="259504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06761" y="854696"/>
        <a:ext cx="259504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42996" y="719134"/>
          <a:ext cx="4273486" cy="283521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60 : </a:t>
          </a:r>
          <a:r>
            <a:rPr lang="uk-UA" sz="3200" b="1" kern="1200" dirty="0" smtClean="0">
              <a:solidFill>
                <a:schemeClr val="bg1"/>
              </a:solidFill>
            </a:rPr>
            <a:t>30,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900 </a:t>
          </a:r>
          <a:r>
            <a:rPr lang="uk-UA" sz="3200" b="1" kern="1200" dirty="0" smtClean="0">
              <a:solidFill>
                <a:schemeClr val="bg1"/>
              </a:solidFill>
            </a:rPr>
            <a:t>: </a:t>
          </a:r>
          <a:r>
            <a:rPr lang="uk-UA" sz="3200" b="1" kern="1200" dirty="0" smtClean="0">
              <a:solidFill>
                <a:schemeClr val="bg1"/>
              </a:solidFill>
            </a:rPr>
            <a:t>300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31" y="854696"/>
        <a:ext cx="283521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40949" y="858877"/>
          <a:ext cx="4273486" cy="255573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Знаходже-ння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частини</a:t>
          </a:r>
          <a:r>
            <a:rPr lang="ru-RU" sz="3200" b="1" kern="1200" dirty="0" smtClean="0"/>
            <a:t> </a:t>
          </a:r>
          <a:r>
            <a:rPr lang="ru-RU" sz="3200" b="1" kern="1200" dirty="0" smtClean="0"/>
            <a:t>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99826" y="854697"/>
        <a:ext cx="255573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58400" y="921005"/>
          <a:ext cx="4273486" cy="243147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Обчисле-ння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62605" y="854697"/>
        <a:ext cx="243147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400" b="1" dirty="0">
                <a:solidFill>
                  <a:srgbClr val="7030A0"/>
                </a:solidFill>
              </a:rPr>
              <a:t>Ділення круглих чисел виду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lvl="0" algn="ctr"/>
            <a:r>
              <a:rPr lang="uk-UA" sz="4400" b="1" i="1" dirty="0" smtClean="0">
                <a:solidFill>
                  <a:srgbClr val="7030A0"/>
                </a:solidFill>
              </a:rPr>
              <a:t>60 </a:t>
            </a:r>
            <a:r>
              <a:rPr lang="uk-UA" sz="4400" b="1" i="1" dirty="0">
                <a:solidFill>
                  <a:srgbClr val="7030A0"/>
                </a:solidFill>
              </a:rPr>
              <a:t>: З0, 900 : 300.</a:t>
            </a:r>
            <a:r>
              <a:rPr lang="uk-UA" sz="4400" b="1" dirty="0">
                <a:solidFill>
                  <a:srgbClr val="7030A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142" y="3757217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115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43150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Ст.56-57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92" y="4221882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7 Множення в межах 1000\2026-02-26_12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7" y="1485578"/>
            <a:ext cx="101110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7 Множення в межах 1000\2026-02-26_130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7" y="2953234"/>
            <a:ext cx="10111022" cy="10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80 на 2,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800 на 2?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поділити 80 </a:t>
            </a:r>
            <a:r>
              <a:rPr lang="uk-UA" sz="3200" b="1" dirty="0" smtClean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20,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800 </a:t>
            </a:r>
            <a:r>
              <a:rPr lang="uk-UA" sz="3200" b="1" dirty="0" smtClean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200?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</p:txBody>
      </p:sp>
      <p:pic>
        <p:nvPicPr>
          <p:cNvPr id="10" name="Picture 2" descr="D:\3 клас\03 МАТЕМ\1 Листопад\7 Множення в межах 1000\2026-02-25_104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1413480"/>
            <a:ext cx="103727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3 клас\03 МАТЕМ\1 Листопад\7 Множення в межах 1000\2026-02-25_105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2906167"/>
            <a:ext cx="10372723" cy="18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03" y="4566614"/>
            <a:ext cx="1327805" cy="18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6890266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74389" y="-69637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97871" y="348763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46150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38224" y="2723099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2739162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04523" y="3245479"/>
            <a:ext cx="325028" cy="40585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46372" y="2475041"/>
            <a:ext cx="360026" cy="44955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7709" y="4205361"/>
            <a:ext cx="408252" cy="5097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2147" y="3457346"/>
            <a:ext cx="454720" cy="56779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453022" y="34089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3991" y="2795985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99502" y="2887545"/>
            <a:ext cx="312405" cy="29164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18313" y="2890183"/>
            <a:ext cx="302667" cy="27294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48255" y="3483668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4007" y="3478402"/>
            <a:ext cx="458937" cy="57305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3747" y="3664104"/>
            <a:ext cx="420932" cy="27656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686871" y="3960099"/>
            <a:ext cx="322767" cy="403027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671282" y="4117410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75261" y="416161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15438" y="418391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07483" y="4298897"/>
            <a:ext cx="312405" cy="29164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22635" y="2746117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3463737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42824" y="3568972"/>
            <a:ext cx="312405" cy="29164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41080" y="4317593"/>
            <a:ext cx="302667" cy="27294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426687" y="2481863"/>
            <a:ext cx="373599" cy="46649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36326" y="2747525"/>
            <a:ext cx="454720" cy="567792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564679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02821" y="3219047"/>
            <a:ext cx="367366" cy="458716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377348" y="3214104"/>
            <a:ext cx="353117" cy="44092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604488" y="3188480"/>
            <a:ext cx="353117" cy="440924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5461" y="3462310"/>
            <a:ext cx="454720" cy="567792"/>
          </a:xfrm>
          <a:prstGeom prst="rect">
            <a:avLst/>
          </a:prstGeom>
        </p:spPr>
      </p:pic>
      <p:sp>
        <p:nvSpPr>
          <p:cNvPr id="118" name="Прямоугольник 117"/>
          <p:cNvSpPr/>
          <p:nvPr/>
        </p:nvSpPr>
        <p:spPr>
          <a:xfrm>
            <a:off x="929285" y="4869954"/>
            <a:ext cx="947413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dirty="0" smtClean="0"/>
              <a:t>Зменшуване – 900, від’ємник – добуток чисел 50 і 7</a:t>
            </a:r>
          </a:p>
          <a:p>
            <a:pPr marL="514350" indent="-514350">
              <a:buAutoNum type="arabicParenR"/>
            </a:pPr>
            <a:r>
              <a:rPr lang="uk-UA" sz="2800" b="1" dirty="0" smtClean="0"/>
              <a:t>І доданок – частка чисел 720 і 8, ІІ – добуток чисел 60 і 6</a:t>
            </a:r>
          </a:p>
          <a:p>
            <a:pPr marL="514350" indent="-514350">
              <a:buAutoNum type="arabicParenR"/>
            </a:pPr>
            <a:r>
              <a:rPr lang="uk-UA" sz="2800" b="1" dirty="0" smtClean="0"/>
              <a:t>Різницю чисел 760 і 510 зменшити у 5 разів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416761" y="2771823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56064" y="2802297"/>
            <a:ext cx="420547" cy="534723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92708" y="2493690"/>
            <a:ext cx="373599" cy="46649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67037" y="2788863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994901" y="2788916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33847" y="3496806"/>
            <a:ext cx="420547" cy="534723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4319442" y="3440926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62680" y="3265252"/>
            <a:ext cx="335191" cy="41854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55229" y="3464225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9109" y="3501258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7155" y="3448705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3201" y="4230455"/>
            <a:ext cx="420547" cy="53472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1289" y="4183918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08917" y="4185353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25805" y="417556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3567" y="4197386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52591" y="4205361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09638" y="3954471"/>
            <a:ext cx="360026" cy="44955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55974" y="3973120"/>
            <a:ext cx="373599" cy="46649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83779" y="4196099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11825" y="4143546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72593" y="1346150"/>
            <a:ext cx="420547" cy="5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3" grpId="0"/>
      <p:bldP spid="94" grpId="0"/>
      <p:bldP spid="95" grpId="0"/>
      <p:bldP spid="111" grpId="0"/>
      <p:bldP spid="118" grpId="0" animBg="1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2-25_222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6" y="3933850"/>
            <a:ext cx="10242195" cy="16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4771" y="465247"/>
            <a:ext cx="10453844" cy="8761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    кожного числа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№310, 311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78" y="1485578"/>
            <a:ext cx="77886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30, </a:t>
            </a:r>
            <a:r>
              <a:rPr lang="ru-RU" sz="3200" b="1" dirty="0" smtClean="0"/>
              <a:t>    6</a:t>
            </a:r>
            <a:r>
              <a:rPr lang="ru-RU" sz="3200" b="1" dirty="0"/>
              <a:t>, </a:t>
            </a:r>
            <a:r>
              <a:rPr lang="ru-RU" sz="3200" b="1" dirty="0" smtClean="0"/>
              <a:t>    900</a:t>
            </a:r>
            <a:r>
              <a:rPr lang="ru-RU" sz="3200" b="1" dirty="0"/>
              <a:t>, </a:t>
            </a:r>
            <a:r>
              <a:rPr lang="ru-RU" sz="3200" b="1" dirty="0" smtClean="0"/>
              <a:t>    15</a:t>
            </a:r>
            <a:r>
              <a:rPr lang="ru-RU" sz="3200" b="1" dirty="0"/>
              <a:t>, </a:t>
            </a:r>
            <a:r>
              <a:rPr lang="ru-RU" sz="3200" b="1" dirty="0" smtClean="0"/>
              <a:t>    60</a:t>
            </a:r>
            <a:r>
              <a:rPr lang="ru-RU" sz="3200" b="1" dirty="0"/>
              <a:t>, </a:t>
            </a:r>
            <a:r>
              <a:rPr lang="ru-RU" sz="3200" b="1" dirty="0" smtClean="0"/>
              <a:t>    300</a:t>
            </a:r>
            <a:r>
              <a:rPr lang="ru-RU" sz="3200" b="1" dirty="0"/>
              <a:t>, </a:t>
            </a:r>
            <a:r>
              <a:rPr lang="ru-RU" sz="3200" b="1" dirty="0" smtClean="0"/>
              <a:t>    3</a:t>
            </a:r>
            <a:r>
              <a:rPr lang="ru-RU" sz="3200" b="1" dirty="0"/>
              <a:t>, </a:t>
            </a:r>
            <a:r>
              <a:rPr lang="ru-RU" sz="3200" b="1" dirty="0" smtClean="0"/>
              <a:t>    900</a:t>
            </a:r>
            <a:r>
              <a:rPr lang="ru-RU" sz="3200" b="1" dirty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07455" y="3056383"/>
            <a:ext cx="80913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Прочитайте </a:t>
            </a:r>
            <a:r>
              <a:rPr lang="ru-RU" sz="2800" b="1" dirty="0" err="1" smtClean="0">
                <a:solidFill>
                  <a:srgbClr val="7030A0"/>
                </a:solidFill>
              </a:rPr>
              <a:t>добутки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r>
              <a:rPr lang="ru-RU" sz="2800" dirty="0"/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знайшли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38" y="1341420"/>
            <a:ext cx="2681429" cy="265024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907455" y="2061642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95529" y="2073532"/>
            <a:ext cx="507870" cy="6001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87378" y="2061642"/>
            <a:ext cx="92335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93508" y="2073532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  </a:t>
            </a:r>
            <a:endParaRPr lang="ru-RU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39666" y="366201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66" y="366201"/>
                <a:ext cx="481221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4750247" y="2061642"/>
            <a:ext cx="72049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34014" y="2067587"/>
            <a:ext cx="82762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06210" y="2061642"/>
            <a:ext cx="572149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54718" y="2070353"/>
            <a:ext cx="937058" cy="581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52" grpId="0" animBg="1"/>
      <p:bldP spid="53" grpId="0" animBg="1"/>
      <p:bldP spid="54" grpId="0" animBg="1"/>
      <p:bldP spid="56" grpId="0" animBg="1"/>
      <p:bldP spid="40" grpId="0" animBg="1"/>
      <p:bldP spid="41" grpId="0" animBg="1"/>
      <p:bldP spid="4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1023766" y="3360541"/>
            <a:ext cx="545454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Розгляньте записи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91556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312, 318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52" y="1341562"/>
            <a:ext cx="2750868" cy="2356821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085672" y="1989634"/>
            <a:ext cx="5467699" cy="1139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60 </a:t>
            </a:r>
            <a:r>
              <a:rPr lang="ru-RU" sz="3200" b="1" dirty="0"/>
              <a:t>: </a:t>
            </a:r>
            <a:r>
              <a:rPr lang="ru-RU" sz="3200" b="1" dirty="0" smtClean="0"/>
              <a:t>30 </a:t>
            </a:r>
            <a:r>
              <a:rPr lang="ru-RU" sz="3200" b="1" dirty="0"/>
              <a:t>= </a:t>
            </a:r>
            <a:r>
              <a:rPr lang="ru-RU" sz="3200" b="1" dirty="0" smtClean="0"/>
              <a:t>2          900 </a:t>
            </a:r>
            <a:r>
              <a:rPr lang="ru-RU" sz="3200" b="1" dirty="0"/>
              <a:t>: </a:t>
            </a:r>
            <a:r>
              <a:rPr lang="ru-RU" sz="3200" b="1" dirty="0" smtClean="0"/>
              <a:t>300 = 3 </a:t>
            </a:r>
          </a:p>
          <a:p>
            <a:r>
              <a:rPr lang="ru-RU" sz="3200" b="1" dirty="0" smtClean="0"/>
              <a:t> 6д</a:t>
            </a:r>
            <a:r>
              <a:rPr lang="ru-RU" sz="3200" b="1" dirty="0"/>
              <a:t>. : </a:t>
            </a:r>
            <a:r>
              <a:rPr lang="ru-RU" sz="3200" b="1" dirty="0" smtClean="0"/>
              <a:t>3д= </a:t>
            </a:r>
            <a:r>
              <a:rPr lang="ru-RU" sz="3200" b="1" dirty="0"/>
              <a:t>2 </a:t>
            </a:r>
            <a:r>
              <a:rPr lang="ru-RU" sz="3200" b="1" dirty="0" smtClean="0"/>
              <a:t>          9 </a:t>
            </a:r>
            <a:r>
              <a:rPr lang="ru-RU" sz="3200" b="1" dirty="0"/>
              <a:t>с. : </a:t>
            </a:r>
            <a:r>
              <a:rPr lang="ru-RU" sz="3200" b="1" dirty="0" smtClean="0"/>
              <a:t>3 с. </a:t>
            </a:r>
            <a:r>
              <a:rPr lang="ru-RU" sz="3200" b="1" dirty="0"/>
              <a:t>= </a:t>
            </a:r>
            <a:r>
              <a:rPr lang="ru-RU" sz="3200" b="1" dirty="0" smtClean="0"/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23768" y="1394406"/>
            <a:ext cx="620654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частку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4" name="Picture 2" descr="D:\3 клас\03 МАТЕМ\1 Листопад\7 Множення в межах 1000\2026-02-25_2307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0" y="3916732"/>
            <a:ext cx="9886749" cy="15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820231" y="3610699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56280" y="4021286"/>
            <a:ext cx="111627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= 10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26125" y="4325227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73276" y="4700535"/>
            <a:ext cx="10992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= 24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92055" y="3713159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597094" y="3996138"/>
            <a:ext cx="813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= 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310881" y="3586034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52690" y="4257426"/>
            <a:ext cx="98024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150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65094" y="4631261"/>
            <a:ext cx="87054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= 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23824" y="4302172"/>
            <a:ext cx="90897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300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6" grpId="0"/>
      <p:bldP spid="37" grpId="0"/>
      <p:bldP spid="38" grpId="0"/>
      <p:bldP spid="39" grpId="0"/>
      <p:bldP spid="40" grpId="0"/>
      <p:bldP spid="42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769" y="617681"/>
            <a:ext cx="10165602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усно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313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07059" y="2588554"/>
            <a:ext cx="3079441" cy="300148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23769" y="1413570"/>
            <a:ext cx="8505017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Перше число — 800, друге — у 2 рази </a:t>
            </a:r>
            <a:r>
              <a:rPr lang="ru-RU" sz="3200" b="1" dirty="0" err="1">
                <a:solidFill>
                  <a:srgbClr val="7030A0"/>
                </a:solidFill>
              </a:rPr>
              <a:t>менше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ніж</a:t>
            </a:r>
            <a:r>
              <a:rPr lang="ru-RU" sz="3200" b="1" dirty="0">
                <a:solidFill>
                  <a:srgbClr val="7030A0"/>
                </a:solidFill>
              </a:rPr>
              <a:t> перше, а </a:t>
            </a:r>
            <a:r>
              <a:rPr lang="ru-RU" sz="3200" b="1" dirty="0" err="1">
                <a:solidFill>
                  <a:srgbClr val="7030A0"/>
                </a:solidFill>
              </a:rPr>
              <a:t>третє</a:t>
            </a:r>
            <a:r>
              <a:rPr lang="ru-RU" sz="3200" b="1" dirty="0">
                <a:solidFill>
                  <a:srgbClr val="7030A0"/>
                </a:solidFill>
              </a:rPr>
              <a:t> — у 4 рази </a:t>
            </a:r>
            <a:r>
              <a:rPr lang="ru-RU" sz="3200" b="1" dirty="0" err="1">
                <a:solidFill>
                  <a:srgbClr val="7030A0"/>
                </a:solidFill>
              </a:rPr>
              <a:t>менше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ніж</a:t>
            </a:r>
            <a:r>
              <a:rPr lang="ru-RU" sz="3200" b="1" dirty="0">
                <a:solidFill>
                  <a:srgbClr val="7030A0"/>
                </a:solidFill>
              </a:rPr>
              <a:t> друге. </a:t>
            </a:r>
            <a:r>
              <a:rPr lang="ru-RU" sz="32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третє</a:t>
            </a:r>
            <a:r>
              <a:rPr lang="ru-RU" sz="3200" b="1" dirty="0">
                <a:solidFill>
                  <a:srgbClr val="7030A0"/>
                </a:solidFill>
              </a:rPr>
              <a:t> число.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7721" y="3049135"/>
            <a:ext cx="21118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І – 800</a:t>
            </a:r>
          </a:p>
          <a:p>
            <a:r>
              <a:rPr lang="uk-UA" sz="3200" b="1" dirty="0" smtClean="0"/>
              <a:t>ІІ – І : 2</a:t>
            </a:r>
          </a:p>
          <a:p>
            <a:r>
              <a:rPr lang="uk-UA" sz="3200" b="1" dirty="0" smtClean="0"/>
              <a:t>ІІІ – ІІ : 4, ?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92960" y="3088350"/>
            <a:ext cx="89249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89526" y="3088350"/>
            <a:ext cx="1897236" cy="5821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- ІІ число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81844" y="3101997"/>
            <a:ext cx="21118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800 : 2 =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23138" y="3870593"/>
            <a:ext cx="82014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89526" y="3862844"/>
            <a:ext cx="189316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- ІІІ число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12022" y="3884240"/>
            <a:ext cx="21118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400 : 4 =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381843" y="4725938"/>
            <a:ext cx="29441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8</a:t>
            </a:r>
            <a:r>
              <a:rPr lang="uk-UA" sz="3200" b="1" dirty="0" smtClean="0"/>
              <a:t>00 </a:t>
            </a:r>
            <a:r>
              <a:rPr lang="uk-UA" sz="3200" b="1" dirty="0" smtClean="0"/>
              <a:t>: </a:t>
            </a:r>
            <a:r>
              <a:rPr lang="uk-UA" sz="3200" b="1" dirty="0" smtClean="0"/>
              <a:t>2 : 4 = 100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405458"/>
            <a:ext cx="10655945" cy="6370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задачі, </a:t>
            </a:r>
            <a:r>
              <a:rPr lang="ru-RU" sz="3600" b="1" dirty="0" err="1" smtClean="0"/>
              <a:t>розгляньте</a:t>
            </a:r>
            <a:r>
              <a:rPr lang="ru-RU" sz="3600" b="1" dirty="0" smtClean="0"/>
              <a:t> </a:t>
            </a:r>
            <a:r>
              <a:rPr lang="ru-RU" sz="3600" b="1" dirty="0" err="1"/>
              <a:t>схеми</a:t>
            </a:r>
            <a:r>
              <a:rPr lang="ru-RU" sz="3600" b="1" dirty="0"/>
              <a:t>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898" y="1904819"/>
            <a:ext cx="523405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ru-RU" sz="2800" b="1" dirty="0"/>
              <a:t>1) Купили букет із семи </a:t>
            </a:r>
            <a:r>
              <a:rPr lang="ru-RU" sz="2800" b="1" dirty="0" err="1"/>
              <a:t>троянд</a:t>
            </a:r>
            <a:r>
              <a:rPr lang="ru-RU" sz="2800" b="1" dirty="0"/>
              <a:t> за </a:t>
            </a:r>
            <a:r>
              <a:rPr lang="ru-RU" sz="2800" b="1" dirty="0" err="1"/>
              <a:t>ціною</a:t>
            </a:r>
            <a:r>
              <a:rPr lang="ru-RU" sz="2800" b="1" dirty="0"/>
              <a:t> 30 </a:t>
            </a:r>
            <a:r>
              <a:rPr lang="ru-RU" sz="2800" b="1" dirty="0" err="1"/>
              <a:t>грн</a:t>
            </a:r>
            <a:r>
              <a:rPr lang="ru-RU" sz="2800" b="1" dirty="0"/>
              <a:t> </a:t>
            </a:r>
            <a:r>
              <a:rPr lang="ru-RU" sz="2800" b="1" dirty="0" err="1"/>
              <a:t>кожна</a:t>
            </a:r>
            <a:r>
              <a:rPr lang="ru-RU" sz="2800" b="1" dirty="0"/>
              <a:t> і букет із 5 гербер за </a:t>
            </a:r>
            <a:r>
              <a:rPr lang="ru-RU" sz="2800" b="1" dirty="0" err="1"/>
              <a:t>ціною</a:t>
            </a:r>
            <a:r>
              <a:rPr lang="ru-RU" sz="2800" b="1" dirty="0"/>
              <a:t> 20 </a:t>
            </a:r>
            <a:r>
              <a:rPr lang="ru-RU" sz="2800" b="1" dirty="0" err="1"/>
              <a:t>грн</a:t>
            </a:r>
            <a:r>
              <a:rPr lang="ru-RU" sz="2800" b="1" dirty="0"/>
              <a:t> </a:t>
            </a:r>
            <a:r>
              <a:rPr lang="ru-RU" sz="2800" b="1" dirty="0" err="1"/>
              <a:t>кожна</a:t>
            </a:r>
            <a:r>
              <a:rPr lang="ru-RU" sz="2800" b="1" dirty="0"/>
              <a:t>. Яка </a:t>
            </a:r>
            <a:r>
              <a:rPr lang="ru-RU" sz="2800" b="1" dirty="0" err="1"/>
              <a:t>вартість</a:t>
            </a:r>
            <a:r>
              <a:rPr lang="ru-RU" sz="2800" b="1" dirty="0"/>
              <a:t> цієї покупки?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9012" y="5162798"/>
            <a:ext cx="28565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30 ∙ 7 + 20 ∙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74420" y="5162798"/>
            <a:ext cx="17819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310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08299" y="5878066"/>
            <a:ext cx="2229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321" y="1073822"/>
            <a:ext cx="486533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Чим вони </a:t>
            </a:r>
            <a:r>
              <a:rPr lang="ru-RU" sz="2400" b="1" dirty="0" err="1">
                <a:solidFill>
                  <a:srgbClr val="7030A0"/>
                </a:solidFill>
              </a:rPr>
              <a:t>схожі</a:t>
            </a:r>
            <a:r>
              <a:rPr lang="ru-RU" sz="2400" b="1" dirty="0">
                <a:solidFill>
                  <a:srgbClr val="7030A0"/>
                </a:solidFill>
              </a:rPr>
              <a:t> й чим різняться?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задачі.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8946" y="1473932"/>
            <a:ext cx="53732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2) За 2 </a:t>
            </a:r>
            <a:r>
              <a:rPr lang="ru-RU" sz="2800" b="1" dirty="0" err="1">
                <a:solidFill>
                  <a:schemeClr val="bg1"/>
                </a:solidFill>
              </a:rPr>
              <a:t>букети</a:t>
            </a:r>
            <a:r>
              <a:rPr lang="ru-RU" sz="2800" b="1" dirty="0">
                <a:solidFill>
                  <a:schemeClr val="bg1"/>
                </a:solidFill>
              </a:rPr>
              <a:t> квітів заплатили </a:t>
            </a:r>
            <a:r>
              <a:rPr lang="ru-RU" sz="2800" b="1" dirty="0" smtClean="0">
                <a:solidFill>
                  <a:schemeClr val="bg1"/>
                </a:solidFill>
              </a:rPr>
              <a:t>310грн</a:t>
            </a:r>
            <a:r>
              <a:rPr lang="ru-RU" sz="2800" b="1" dirty="0">
                <a:solidFill>
                  <a:schemeClr val="bg1"/>
                </a:solidFill>
              </a:rPr>
              <a:t>. Один </a:t>
            </a:r>
            <a:r>
              <a:rPr lang="ru-RU" sz="2800" b="1" dirty="0" smtClean="0">
                <a:solidFill>
                  <a:schemeClr val="bg1"/>
                </a:solidFill>
              </a:rPr>
              <a:t>букет </a:t>
            </a:r>
            <a:r>
              <a:rPr lang="ru-RU" sz="2800" b="1" dirty="0" err="1">
                <a:solidFill>
                  <a:schemeClr val="bg1"/>
                </a:solidFill>
              </a:rPr>
              <a:t>складається</a:t>
            </a:r>
            <a:r>
              <a:rPr lang="ru-RU" sz="2800" b="1" dirty="0">
                <a:solidFill>
                  <a:schemeClr val="bg1"/>
                </a:solidFill>
              </a:rPr>
              <a:t> із семи </a:t>
            </a:r>
            <a:r>
              <a:rPr lang="ru-RU" sz="2800" b="1" dirty="0" err="1">
                <a:solidFill>
                  <a:schemeClr val="bg1"/>
                </a:solidFill>
              </a:rPr>
              <a:t>троянд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ціною</a:t>
            </a:r>
            <a:r>
              <a:rPr lang="ru-RU" sz="2800" b="1" dirty="0">
                <a:solidFill>
                  <a:schemeClr val="bg1"/>
                </a:solidFill>
              </a:rPr>
              <a:t> 30 </a:t>
            </a:r>
            <a:r>
              <a:rPr lang="ru-RU" sz="2800" b="1" dirty="0" err="1">
                <a:solidFill>
                  <a:schemeClr val="bg1"/>
                </a:solidFill>
              </a:rPr>
              <a:t>грн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кожна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інший</a:t>
            </a:r>
            <a:r>
              <a:rPr lang="ru-RU" sz="2800" b="1" dirty="0">
                <a:solidFill>
                  <a:schemeClr val="bg1"/>
                </a:solidFill>
              </a:rPr>
              <a:t> — із </a:t>
            </a:r>
            <a:r>
              <a:rPr lang="ru-RU" sz="2800" b="1" dirty="0" err="1">
                <a:solidFill>
                  <a:schemeClr val="bg1"/>
                </a:solidFill>
              </a:rPr>
              <a:t>п’яти</a:t>
            </a:r>
            <a:r>
              <a:rPr lang="ru-RU" sz="2800" b="1" dirty="0">
                <a:solidFill>
                  <a:schemeClr val="bg1"/>
                </a:solidFill>
              </a:rPr>
              <a:t> гербер. Яка </a:t>
            </a:r>
            <a:r>
              <a:rPr lang="ru-RU" sz="2800" b="1" dirty="0" err="1">
                <a:solidFill>
                  <a:schemeClr val="bg1"/>
                </a:solidFill>
              </a:rPr>
              <a:t>ціна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однієї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гербери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0" name="Picture 2" descr="D:\3 клас\03 МАТЕМ\1 Листопад\7 Множення в межах 1000\2026-02-25_2255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3" y="3789834"/>
            <a:ext cx="470532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7 Множення в межах 1000\2026-02-25_2256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46" y="3798921"/>
            <a:ext cx="5452403" cy="12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338560" y="4856764"/>
            <a:ext cx="813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210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8605" y="4843118"/>
            <a:ext cx="813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65756" y="5124202"/>
            <a:ext cx="35546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(310 – 30 ∙ 7)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72552" y="4804521"/>
            <a:ext cx="813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210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35177" y="4818168"/>
            <a:ext cx="813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620423" y="5103522"/>
            <a:ext cx="17819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4" grpId="0" animBg="1"/>
      <p:bldP spid="35" grpId="0"/>
      <p:bldP spid="36" grpId="0"/>
      <p:bldP spid="37" grpId="0" animBg="1"/>
      <p:bldP spid="42" grpId="0"/>
      <p:bldP spid="43" grpId="0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12201</TotalTime>
  <Words>470</Words>
  <Application>Microsoft Office PowerPoint</Application>
  <PresentationFormat>Произвольный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1078</cp:revision>
  <dcterms:created xsi:type="dcterms:W3CDTF">2025-08-27T14:01:18Z</dcterms:created>
  <dcterms:modified xsi:type="dcterms:W3CDTF">2026-02-26T11:50:44Z</dcterms:modified>
</cp:coreProperties>
</file>