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7" r:id="rId2"/>
    <p:sldId id="687" r:id="rId3"/>
    <p:sldId id="680" r:id="rId4"/>
    <p:sldId id="661" r:id="rId5"/>
    <p:sldId id="501" r:id="rId6"/>
    <p:sldId id="662" r:id="rId7"/>
    <p:sldId id="689" r:id="rId8"/>
    <p:sldId id="688" r:id="rId9"/>
    <p:sldId id="690" r:id="rId10"/>
    <p:sldId id="691" r:id="rId11"/>
    <p:sldId id="693" r:id="rId12"/>
    <p:sldId id="697" r:id="rId13"/>
    <p:sldId id="696" r:id="rId14"/>
    <p:sldId id="694" r:id="rId15"/>
    <p:sldId id="695" r:id="rId16"/>
    <p:sldId id="692" r:id="rId17"/>
    <p:sldId id="698" r:id="rId18"/>
    <p:sldId id="699" r:id="rId19"/>
    <p:sldId id="700" r:id="rId20"/>
    <p:sldId id="686" r:id="rId21"/>
    <p:sldId id="682" r:id="rId22"/>
    <p:sldId id="674" r:id="rId23"/>
    <p:sldId id="320" r:id="rId24"/>
    <p:sldId id="599" r:id="rId25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1613" y="981522"/>
            <a:ext cx="8902906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48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Неповторність різноманітного світу тварин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15" y="3976140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61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7" descr="Жаб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613" y="3408690"/>
            <a:ext cx="2350178" cy="2304096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черви. 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3439" y="1125003"/>
            <a:ext cx="10657184" cy="323380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Черв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и є основою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живлення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багатьох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промислових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риб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крабів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акваріумних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риб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Дощові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черви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відіграють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величезну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роль 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процесах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ґрунтоутворення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Вони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збагачують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перегній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розпушують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його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сприяючи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проникненню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нього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повітря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й води.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Деякі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п'явки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завдають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великої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шкоди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рибам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птахам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ссавцям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Медична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п'явка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використовується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лікування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багатьох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захворювань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як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об'єкт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лабораторних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експериментів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078" name="Picture 6" descr="https://yklua-resources.azureedge.net/b1a7f9d5-4eb4-4a33-bdd4-cd6ff83f0dc4/%D0%BD%D0%B5%D1%80%D0%B5%D0%B8%D0%B4%D0%B0-w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62" y="4305473"/>
            <a:ext cx="3262238" cy="16835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.1ku.ru/c81771d06501e988ca92146fab985ec5/wp-content/uploads/2019/01/8a70b06392eb9a6e2e261d885b0d1b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78" y="4265926"/>
            <a:ext cx="4167255" cy="176266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0.gstatic.com/images?q=tbn:ANd9GcSDQpoj4KIquj_lZ9Z4GrfyDGqVSMI_oUcYow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13" y="4048554"/>
            <a:ext cx="2353547" cy="219741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oyaosvita.com.ua/wp-content/uploads/2015/07/%D0%97%D0%BD%D0%B0%D1%87%D0%B5%D0%BD%D0%BD%D1%8F-%D0%BC%D0%BE%D0%BB%D1%8E%D1%81%D0%BA%D1%96%D0%B2-%D1%83-%D0%BF%D1%80%D0%B8%D1%80%D0%BE%D0%B4%D1%96-%D1%82%D0%B0-%D0%B6%D0%B8%D1%82%D1%82%D1%96-%D0%BB%D1%8E%D0%B4%D0%B8%D0%BD%D0%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1" y="4680449"/>
            <a:ext cx="2376264" cy="15260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mercart.ru/wp-content/uploads/2020/03/5a565c901a5911eabead88d7f6c67286_4f06193869d911eabec488d7f6c67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11" y="4688991"/>
            <a:ext cx="2375395" cy="151754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encrypted-tbn0.gstatic.com/images?q=tbn:ANd9GcTY2bIXXSoUBCQdqAcxn4CXW82ADkvP6TQuPZjnlL2CJW674qzBwv7pF1Qw5fcrCakrIU4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99" y="4690702"/>
            <a:ext cx="2592288" cy="159104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7455" y="1064922"/>
            <a:ext cx="10369152" cy="35569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Морських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черевоногих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використовують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їжу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Черепашок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перламутру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виготовлення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прикрас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ювелірних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виробів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З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деяких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видів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молюсків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Середземного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моря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одержують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цінний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барвник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– пурпур.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Каракатиць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деяких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восьминогів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добувають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також з метою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отримання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чорнильної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рідини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з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якої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виготовляють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натуральну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туш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коричневу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фарбу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Головоногі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молюски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є базою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живлення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багатьох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морських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тварин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зокрема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риб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ластоногих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зубатих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китів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5134" name="Picture 14" descr="https://ukr.media/static/ba/aimg/3/6/2/362035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319" y="4437905"/>
            <a:ext cx="2937437" cy="176008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молюски</a:t>
            </a:r>
            <a:r>
              <a:rPr lang="uk-UA" sz="4000" b="1" dirty="0">
                <a:solidFill>
                  <a:schemeClr val="bg1"/>
                </a:solidFill>
              </a:rPr>
              <a:t>. 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129" y="1125005"/>
            <a:ext cx="8693457" cy="45726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Зокрема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дрібні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ракоподібні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водяні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віслюки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дафнії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циклопи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)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складають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основну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частку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планктону та 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основним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кормом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риб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багатьох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інших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видів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тварин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Чимало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ракоподібних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природними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фільтраторами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води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морські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жолуді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).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Річкові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раки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виконують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роль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санітарів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водойм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тому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переробляють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органічні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рештки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ракоподібних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річковий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рак,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камчатський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краб, креветки,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омари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лангусти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) 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об’єктами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промислу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використовуються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людиною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їжу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8194" name="Picture 2" descr="https://upload.wikimedia.org/wikipedia/commons/thumb/f/f2/Abludomelita_obtusata.jpg/240px-Abludomelita_obtus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6078" r="1203" b="3962"/>
          <a:stretch/>
        </p:blipFill>
        <p:spPr bwMode="auto">
          <a:xfrm>
            <a:off x="9441926" y="2997746"/>
            <a:ext cx="2160000" cy="144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crypted-tbn0.gstatic.com/images?q=tbn:ANd9GcTMQg2Rs1lIDgoBjmHPZL6zkPn__qCKoilyqQ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75" y="5019918"/>
            <a:ext cx="2413551" cy="14600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images-on-off.com/images/52/rakoobraznieopisaniepriznakipitanierazmn-792d16c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9653" r="1726" b="11846"/>
          <a:stretch/>
        </p:blipFill>
        <p:spPr bwMode="auto">
          <a:xfrm>
            <a:off x="4867895" y="5220000"/>
            <a:ext cx="2232248" cy="126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lviv.vgorode.ua/img/forall/u/1530/17/255407882_4619934588045230_2576183776630887095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6185" r="8813" b="3348"/>
          <a:stretch/>
        </p:blipFill>
        <p:spPr bwMode="auto">
          <a:xfrm>
            <a:off x="9463055" y="1197546"/>
            <a:ext cx="2178242" cy="158417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ракоподібні. </a:t>
            </a:r>
            <a:r>
              <a:rPr lang="uk-UA" sz="4000" b="1" dirty="0">
                <a:solidFill>
                  <a:schemeClr val="bg1"/>
                </a:solidFill>
              </a:rPr>
              <a:t>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0726" y="4678289"/>
            <a:ext cx="2647849" cy="1809919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9503" y="4666109"/>
            <a:ext cx="2948765" cy="183427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9903" y="4653930"/>
            <a:ext cx="2669410" cy="183427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22986" y="1125004"/>
            <a:ext cx="10941653" cy="35569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Павуки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інші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павукоподібні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винищують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мух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комарів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чим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приносять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користь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людині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Вони 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їжею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птахів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ящірок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інших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тварин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Од­нак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деякі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павуки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завдають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шкоди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людині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Укуси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каракуртів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викликають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загибель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ко­ней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верблюдів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людини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небезпечна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отрута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скорпіона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тарантула, каракурта.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Ґрунтові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кліщі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переробляючи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рослинні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залишки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поліпшують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структуру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ґрунту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Зер­нові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борошняні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сирні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кліщі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знищують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псують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запаси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продовольства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Рослиноїдні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кліщі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уражають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культурні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рослини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  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павукоподібні. </a:t>
            </a:r>
            <a:r>
              <a:rPr lang="uk-UA" sz="4000" b="1" dirty="0">
                <a:solidFill>
                  <a:schemeClr val="bg1"/>
                </a:solidFill>
              </a:rPr>
              <a:t>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503" y="4618120"/>
            <a:ext cx="2764664" cy="181126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0263" y="4437906"/>
            <a:ext cx="2972006" cy="192640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9903" y="4437906"/>
            <a:ext cx="2776222" cy="1991482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91431" y="1123372"/>
            <a:ext cx="10729192" cy="34338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Усі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земноводні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корисні для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людини. Живлячись безхребетними, вони помітно знижують чисельність комах-шкідників, кровососів, переносників захворювань людини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і тварин. Сухопутні представники проявляють активність у нічний час, коли інші споживачі шкідників не полюють. Самі ж земноводні є їжею для багатьох птахів та ссавців.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У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деяких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країнах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населення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використовує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їжу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м'ясо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жаб та саламандр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Жаби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тритони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є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об'єктами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медико-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біологічних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досліджень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Вдячні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дослідники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поставили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їм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пам'ятники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Парижі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Токіо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Земноводні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є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джерелом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отримання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отрут,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використовують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отримання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ліків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земноводні. </a:t>
            </a:r>
            <a:r>
              <a:rPr lang="uk-UA" sz="4000" b="1" dirty="0">
                <a:solidFill>
                  <a:schemeClr val="bg1"/>
                </a:solidFill>
              </a:rPr>
              <a:t>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1940" y="3744083"/>
            <a:ext cx="2232248" cy="1419509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0967" y="4964992"/>
            <a:ext cx="2019080" cy="133039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956127" y="3738849"/>
            <a:ext cx="2016225" cy="1530049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691431" y="1125005"/>
            <a:ext cx="10873208" cy="250519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К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омахи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–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запилювачі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рослин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тому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грають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роль 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їх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розмноженні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они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беруть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участь 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грунтоутворенні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Ці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організми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не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тільки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розпушують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але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збагачують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його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перегноєм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Комахи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одночасно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виконують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роль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санітарів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учасниками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кругообігу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речовин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природі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 Багато тварин харчуються ними 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s://konkurent.ua/media/uploads/prev/2019/03/22/23/19/01/dbe10d3325c9c28c27dc6542d5f940c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1" y="3693191"/>
            <a:ext cx="2736304" cy="14236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1news.com.ua/wp-content/uploads/2020/02/komah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80" y="3738849"/>
            <a:ext cx="2920313" cy="145980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комахи</a:t>
            </a:r>
            <a:r>
              <a:rPr lang="uk-UA" sz="4000" b="1" dirty="0">
                <a:solidFill>
                  <a:schemeClr val="bg1"/>
                </a:solidFill>
              </a:rPr>
              <a:t>. 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035" y="4869954"/>
            <a:ext cx="1800200" cy="152047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5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48820" y="1125005"/>
            <a:ext cx="10170505" cy="259032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Риби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служать продуктом харчування,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сировиною для одержання ліків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риб'ячий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жир), корму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худоби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й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птахів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кормове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борошно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),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добрива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полів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(туки),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технічного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жиру,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клеїв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шкіри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й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інших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продуктів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використовуваних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харчовій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легкій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промисловості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3074" name="Picture 2" descr="https://wwfeu.awsassets.panda.org/img/sturgeons_shutterstock_742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44" y="4077866"/>
            <a:ext cx="4023565" cy="211815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6.googleusercontent.com/TrA187tHC42h9UAf5TKhPktOspAefbyFBi9KdPuuOjHOGjdNmJKnABUbqEhHrZsMWU7O2eoqGKZ9xzPduaFNynpaI4MHcfPccEAIrPQoa_Zy8RR3NqlLeEh6p264KQTczDGRPx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20" y="4191672"/>
            <a:ext cx="4281775" cy="203208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риби</a:t>
            </a:r>
            <a:r>
              <a:rPr lang="uk-UA" sz="4000" b="1" dirty="0">
                <a:solidFill>
                  <a:schemeClr val="bg1"/>
                </a:solidFill>
              </a:rPr>
              <a:t>. 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7895" y="3127248"/>
            <a:ext cx="3248244" cy="158454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43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160" y="4405327"/>
            <a:ext cx="2869544" cy="1989301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743" y="4234948"/>
            <a:ext cx="2773574" cy="159778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1839" y="4255941"/>
            <a:ext cx="2588784" cy="1458421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439" y="4234948"/>
            <a:ext cx="2592288" cy="167318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35447" y="1052980"/>
            <a:ext cx="10441160" cy="312608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екосистемах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рептилії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виконують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функцію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регуляторів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чисельності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безхребетних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дрібних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хребетних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тварин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М’ясо великих ящірок, змій і черепах використовують в їжу. Деякі змії та ящірки знищують шкідників сільського господарства. Велику цінність має шкіра крокодилів, панцири черепах, адже з них виготовляють різні вироби.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Зміїну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отруту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використовують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медицині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виготовлення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різноманітних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ліків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плазуни</a:t>
            </a:r>
            <a:r>
              <a:rPr lang="uk-UA" sz="4000" b="1" dirty="0">
                <a:solidFill>
                  <a:schemeClr val="bg1"/>
                </a:solidFill>
              </a:rPr>
              <a:t>. 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1258" y="1259708"/>
            <a:ext cx="1828624" cy="233499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07455" y="1259707"/>
            <a:ext cx="8697988" cy="39878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just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Птахи — регулятори чисельності багатьох безхребетних (</a:t>
            </a:r>
            <a:r>
              <a:rPr lang="uk-UA" sz="2800" b="1" dirty="0" err="1">
                <a:solidFill>
                  <a:schemeClr val="accent3">
                    <a:lumMod val="75000"/>
                  </a:schemeClr>
                </a:solidFill>
              </a:rPr>
              <a:t>червів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, комах, павукоподібних) та дрібних хребетних. Яйця птахів входять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до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ланцюгів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живлення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багатьох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звірів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деяких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плазунів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Деякі з птахів — запилювачі рослин, поширюють плоди та насіння. Приручених птахів людина використовує для одержання м’яса, яєць, пір’я, пуху.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Багато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птахів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знищує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насіння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бур’янів.Знищуючи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дрібних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гризунів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птахи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приносять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користь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людині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55" y="4869954"/>
            <a:ext cx="2604172" cy="148582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49" y="4798676"/>
            <a:ext cx="2307733" cy="155710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птахи</a:t>
            </a:r>
            <a:r>
              <a:rPr lang="uk-UA" sz="4000" b="1" dirty="0">
                <a:solidFill>
                  <a:schemeClr val="bg1"/>
                </a:solidFill>
              </a:rPr>
              <a:t>. 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014" y="1134202"/>
            <a:ext cx="8710906" cy="4849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ланцюзі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харчування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ссавці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травоїдними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і 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м’ясоїдними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Травоїдні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ссавці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впливають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видову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різноманітність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пасовищ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лугів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Мишоподібні гризуни та кроти, прокладаючи ходи в ґрунті, сприяють проникненню в нього повітря і води, збагачують ґрунт органічними речовинами. Кажани і їжаки виступають регуляторами чисельності мишоподібних гризунів, комах.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Інші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види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органічними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речовинами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збагачують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грунт,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поширюють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насіння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спори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рослин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розширюючи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їх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ареал.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Деякі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звірі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поїдають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трупи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тварин,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виконуючи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санітарну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роль в природі. 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95487" y="405458"/>
            <a:ext cx="9757918" cy="648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bg1"/>
                </a:solidFill>
              </a:rPr>
              <a:t>Клас: </a:t>
            </a:r>
            <a:r>
              <a:rPr lang="uk-UA" sz="4000" b="1" dirty="0" smtClean="0">
                <a:solidFill>
                  <a:schemeClr val="bg1"/>
                </a:solidFill>
              </a:rPr>
              <a:t>ссавці. </a:t>
            </a:r>
            <a:r>
              <a:rPr lang="uk-UA" sz="4000" b="1" dirty="0">
                <a:solidFill>
                  <a:schemeClr val="bg1"/>
                </a:solidFill>
              </a:rPr>
              <a:t>Значення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920" y="2709714"/>
            <a:ext cx="2172010" cy="129296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0621" y="1269554"/>
            <a:ext cx="2234310" cy="1322540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7551" y="4116235"/>
            <a:ext cx="2449303" cy="1461537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0263" y="5452054"/>
            <a:ext cx="1655654" cy="1099828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1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Рукавички лижні на 10 - 11 - 12 - 13 - 14 років для дівчаток (арт.  20-12-27) червоний - купити за найвигіднішою ціною в Україні від компанії  &quot;Інтернет магазин &quot;Товарофф&quot;&quot; - 5852253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96" y="1284469"/>
            <a:ext cx="2496779" cy="1874238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rillpro 1 Пара важких садових рукавичок Thorn Proof Шкіряні робочі  рукавички водонепроникні Тонкий армований rigger Міцна гнучка теплоізоляція  купити недорого — ціна, безкоштовна доставка, реальні відгуки з фото — Jo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6" y="2270752"/>
            <a:ext cx="2294100" cy="1847465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55189" y="1280274"/>
            <a:ext cx="8551571" cy="51077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Подумайте, яка пара рукавичок подобається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вам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найбільше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?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6" descr="КОНСПЕКТ ЗАНЯТТЯ з малювання для дітей середнього дошкільного віку  «Рукавички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55" y="2270751"/>
            <a:ext cx="2706672" cy="1847466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Рукавички: картинки, стокові Рукавички фотографії, зображення | Скачати з  Depositphoto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6376" r="4079" b="2980"/>
          <a:stretch/>
        </p:blipFill>
        <p:spPr bwMode="auto">
          <a:xfrm>
            <a:off x="3398967" y="2270751"/>
            <a:ext cx="2455996" cy="1847466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673973" y="477466"/>
            <a:ext cx="10965657" cy="678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Рукавички з передбаченнями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14950" y="4232450"/>
            <a:ext cx="2578967" cy="105560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Тобі сьогодні пощастить!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2828" y="4232450"/>
            <a:ext cx="2592289" cy="105560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 тебе </a:t>
            </a:r>
            <a:r>
              <a:rPr lang="uk-UA" sz="2800" b="1" dirty="0" smtClean="0">
                <a:solidFill>
                  <a:schemeClr val="bg1"/>
                </a:solidFill>
              </a:rPr>
              <a:t>чекає гарна </a:t>
            </a:r>
            <a:r>
              <a:rPr lang="uk-UA" sz="2800" b="1" dirty="0">
                <a:solidFill>
                  <a:schemeClr val="bg1"/>
                </a:solidFill>
              </a:rPr>
              <a:t>новина!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00499" y="4191402"/>
            <a:ext cx="2152517" cy="1055608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Відчуєш підтримку!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✓Tactical Gear™ |➲ Комбінований комплект тактичних рукавичок Damascus ALL  WEATHER COMBO PACK CP2-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32" y="4442761"/>
            <a:ext cx="2548879" cy="1668691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5674225" y="5322993"/>
            <a:ext cx="3205063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Сьогодні отримаєш </a:t>
            </a:r>
            <a:r>
              <a:rPr lang="uk-UA" sz="2800" b="1" dirty="0">
                <a:solidFill>
                  <a:schemeClr val="bg1"/>
                </a:solidFill>
              </a:rPr>
              <a:t>успіх!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01932" y="3158707"/>
            <a:ext cx="2675306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тебе </a:t>
            </a:r>
            <a:r>
              <a:rPr lang="uk-UA" sz="2800" b="1" dirty="0" smtClean="0">
                <a:solidFill>
                  <a:schemeClr val="bg1"/>
                </a:solidFill>
              </a:rPr>
              <a:t>гарна посмішка!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9705" y="1821875"/>
            <a:ext cx="8067123" cy="5108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Прочитайте чарівні передбачення, що вони вам несуть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7455" y="2340159"/>
            <a:ext cx="656680" cy="1698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10369152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Роздивіться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і </a:t>
            </a:r>
            <a:r>
              <a:rPr lang="ru-RU" sz="3600" b="1" dirty="0" err="1" smtClean="0">
                <a:solidFill>
                  <a:schemeClr val="bg1"/>
                </a:solidFill>
              </a:rPr>
              <a:t>розкажіть</a:t>
            </a:r>
            <a:r>
              <a:rPr lang="ru-RU" sz="3600" b="1" dirty="0" smtClean="0">
                <a:solidFill>
                  <a:schemeClr val="bg1"/>
                </a:solidFill>
              </a:rPr>
              <a:t>. </a:t>
            </a:r>
            <a:r>
              <a:rPr lang="ru-RU" sz="3600" b="1" dirty="0">
                <a:solidFill>
                  <a:schemeClr val="bg1"/>
                </a:solidFill>
              </a:rPr>
              <a:t>Як різняться </a:t>
            </a:r>
            <a:r>
              <a:rPr lang="ru-RU" sz="3600" b="1" dirty="0" err="1">
                <a:solidFill>
                  <a:schemeClr val="bg1"/>
                </a:solidFill>
              </a:rPr>
              <a:t>тварини</a:t>
            </a:r>
            <a:r>
              <a:rPr lang="ru-RU" sz="3600" b="1" dirty="0" smtClean="0">
                <a:solidFill>
                  <a:schemeClr val="bg1"/>
                </a:solidFill>
              </a:rPr>
              <a:t>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26" y="1347078"/>
            <a:ext cx="309634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Тварини</a:t>
            </a:r>
            <a:r>
              <a:rPr lang="ru-RU" sz="3200" b="1" dirty="0"/>
              <a:t> </a:t>
            </a:r>
            <a:r>
              <a:rPr lang="ru-RU" sz="3200" b="1" dirty="0" err="1"/>
              <a:t>вражають</a:t>
            </a:r>
            <a:r>
              <a:rPr lang="ru-RU" sz="3200" b="1" dirty="0"/>
              <a:t> </a:t>
            </a:r>
            <a:r>
              <a:rPr lang="ru-RU" sz="3200" b="1" dirty="0" err="1"/>
              <a:t>різноманітністю</a:t>
            </a:r>
            <a:r>
              <a:rPr lang="ru-RU" sz="3200" b="1" dirty="0"/>
              <a:t> </a:t>
            </a:r>
            <a:r>
              <a:rPr lang="ru-RU" sz="3200" b="1" dirty="0" err="1" smtClean="0"/>
              <a:t>розмірів</a:t>
            </a:r>
            <a:r>
              <a:rPr lang="ru-RU" sz="3200" b="1" dirty="0" smtClean="0"/>
              <a:t> </a:t>
            </a:r>
            <a:r>
              <a:rPr lang="ru-RU" sz="3200" b="1" dirty="0"/>
              <a:t>— від </a:t>
            </a:r>
            <a:r>
              <a:rPr lang="ru-RU" sz="3200" b="1" dirty="0" err="1"/>
              <a:t>мікроскопічних</a:t>
            </a:r>
            <a:r>
              <a:rPr lang="ru-RU" sz="3200" b="1" dirty="0"/>
              <a:t> до </a:t>
            </a:r>
            <a:r>
              <a:rPr lang="ru-RU" sz="3200" b="1" dirty="0" err="1"/>
              <a:t>гігантських</a:t>
            </a:r>
            <a:r>
              <a:rPr lang="ru-RU" sz="3200" b="1" dirty="0"/>
              <a:t>.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3 клас\04 ЯДС\Грущинська\5 Тварини\061 Різноманітність тварин\2026-02-08_191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47" y="1341562"/>
            <a:ext cx="7804345" cy="421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636471" y="1297541"/>
            <a:ext cx="10737838" cy="9361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Якщо названа ознака належить живим організмам – робимо тулубом нахили вперед-назад. Якщо не належить – повертаємо тулубом вліво-вправо.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5447" y="494643"/>
            <a:ext cx="10339887" cy="774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Руханка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5795179" y="4881904"/>
            <a:ext cx="2537915" cy="1517644"/>
          </a:xfrm>
          <a:prstGeom prst="cloud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Ростуть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5299942" y="2061642"/>
            <a:ext cx="3528391" cy="151764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Рухаються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1123479" y="3751289"/>
            <a:ext cx="3078341" cy="1664513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  <a:cs typeface="Times New Roman" pitchFamily="18" charset="0"/>
              </a:rPr>
              <a:t>Розмно</a:t>
            </a:r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-жуються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248508" y="3494982"/>
            <a:ext cx="2462905" cy="1517644"/>
          </a:xfrm>
          <a:prstGeom prst="cloud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Світять 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7108525" y="3357786"/>
            <a:ext cx="3231978" cy="1517644"/>
          </a:xfrm>
          <a:prstGeom prst="cloud">
            <a:avLst/>
          </a:prstGeom>
          <a:solidFill>
            <a:schemeClr val="tx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малюють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3204924" y="4987202"/>
            <a:ext cx="2610657" cy="151764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мріють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825188" y="2233645"/>
            <a:ext cx="3600400" cy="151764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Живляться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6" name="Picture 2" descr="D:\Картинки до тестів\!!!!_Ворона+Хлопчик_!!!!\загрузка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47" y="4574198"/>
            <a:ext cx="1930648" cy="19306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" grpId="0" animBg="1"/>
      <p:bldP spid="14" grpId="0" animBg="1"/>
      <p:bldP spid="1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702338" y="4763408"/>
            <a:ext cx="4630416" cy="12690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Які дослідження </a:t>
            </a:r>
            <a:r>
              <a:rPr lang="ru-RU" sz="2800" b="1" dirty="0" err="1"/>
              <a:t>проводять</a:t>
            </a:r>
            <a:r>
              <a:rPr lang="ru-RU" sz="2800" b="1" dirty="0"/>
              <a:t> зоологи?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06136" y="4990891"/>
            <a:ext cx="4840999" cy="9885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Доведіть</a:t>
            </a:r>
            <a:r>
              <a:rPr lang="ru-RU" sz="2800" b="1" dirty="0" smtClean="0"/>
              <a:t>, </a:t>
            </a:r>
            <a:r>
              <a:rPr lang="ru-RU" sz="2800" b="1" dirty="0"/>
              <a:t>що </a:t>
            </a:r>
            <a:r>
              <a:rPr lang="ru-RU" sz="2800" b="1" dirty="0" err="1"/>
              <a:t>тварини</a:t>
            </a:r>
            <a:r>
              <a:rPr lang="ru-RU" sz="2800" b="1" dirty="0"/>
              <a:t> належать до живої </a:t>
            </a:r>
            <a:r>
              <a:rPr lang="ru-RU" sz="2800" b="1" dirty="0" smtClean="0"/>
              <a:t>природи</a:t>
            </a:r>
            <a:r>
              <a:rPr lang="ru-RU" sz="2800" b="1" dirty="0"/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54012" y="4156145"/>
            <a:ext cx="4872311" cy="21379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Пофантазуйте</a:t>
            </a:r>
            <a:r>
              <a:rPr lang="ru-RU" sz="2400" b="1" dirty="0"/>
              <a:t> й </a:t>
            </a:r>
            <a:r>
              <a:rPr lang="ru-RU" sz="2400" b="1" dirty="0" err="1"/>
              <a:t>уявіть</a:t>
            </a:r>
            <a:r>
              <a:rPr lang="ru-RU" sz="2400" b="1" dirty="0"/>
              <a:t>: ви — зоологи, </a:t>
            </a:r>
            <a:r>
              <a:rPr lang="ru-RU" sz="2400" b="1" dirty="0" err="1"/>
              <a:t>тобто</a:t>
            </a:r>
            <a:r>
              <a:rPr lang="ru-RU" sz="2400" b="1" dirty="0"/>
              <a:t> </a:t>
            </a:r>
            <a:r>
              <a:rPr lang="ru-RU" sz="2400" b="1" dirty="0" err="1"/>
              <a:t>вчені</a:t>
            </a:r>
            <a:r>
              <a:rPr lang="ru-RU" sz="2400" b="1" dirty="0"/>
              <a:t>, які </a:t>
            </a:r>
            <a:r>
              <a:rPr lang="ru-RU" sz="2400" b="1" dirty="0" err="1"/>
              <a:t>досліджують</a:t>
            </a:r>
            <a:r>
              <a:rPr lang="ru-RU" sz="2400" b="1" dirty="0"/>
              <a:t> тварин, і </a:t>
            </a:r>
            <a:r>
              <a:rPr lang="ru-RU" sz="2400" b="1" dirty="0" err="1"/>
              <a:t>вирушаєте</a:t>
            </a:r>
            <a:r>
              <a:rPr lang="ru-RU" sz="2400" b="1" dirty="0"/>
              <a:t> в </a:t>
            </a:r>
            <a:r>
              <a:rPr lang="ru-RU" sz="2400" b="1" dirty="0" err="1"/>
              <a:t>експедицію</a:t>
            </a:r>
            <a:r>
              <a:rPr lang="ru-RU" sz="2400" b="1" dirty="0"/>
              <a:t>. У які куточки світу й України ви б хотіли </a:t>
            </a:r>
            <a:r>
              <a:rPr lang="ru-RU" sz="2400" b="1" dirty="0" err="1"/>
              <a:t>поїхати</a:t>
            </a:r>
            <a:r>
              <a:rPr lang="ru-RU" sz="2400" b="1" dirty="0"/>
              <a:t> для дослідження тварин?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009712" y="3269788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67495" y="5590034"/>
            <a:ext cx="608965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3 -0.02963 L 0.02853 -0.0294 C 0.02893 -0.03518 0.02919 -0.04074 0.02958 -0.04653 C 0.02984 -0.04907 0.03036 -0.05139 0.03075 -0.05393 C 0.03166 -0.06134 0.03231 -0.06898 0.03283 -0.07639 C 0.03322 -0.08403 0.03322 -0.09143 0.03388 -0.09907 C 0.03557 -0.11852 0.03883 -0.11366 0.04234 -0.13842 C 0.04273 -0.14097 0.043 -0.14352 0.04339 -0.14583 C 0.04404 -0.14977 0.04495 -0.15324 0.04547 -0.15717 C 0.04716 -0.16944 0.04769 -0.17708 0.04873 -0.18912 C 0.0486 -0.19213 0.04847 -0.22014 0.04651 -0.23032 C 0.04599 -0.2331 0.04508 -0.23541 0.04443 -0.23796 C 0.04339 -0.24745 0.04247 -0.2581 0.03909 -0.2662 C 0.03804 -0.26852 0.03687 -0.27083 0.03596 -0.27361 C 0.03388 -0.27986 0.03231 -0.28842 0.02958 -0.29421 C 0.02775 -0.29838 0.02528 -0.30162 0.02332 -0.30555 C 0.01994 -0.31227 0.01694 -0.31921 0.01381 -0.32616 C 0.01381 -0.32592 0.00535 -0.34491 0.00535 -0.34467 C 0.00183 -0.35116 -0.00143 -0.3581 -0.00521 -0.36366 C -0.00951 -0.36991 -0.01341 -0.37685 -0.01797 -0.38241 C -0.02032 -0.38565 -0.02292 -0.38866 -0.02527 -0.3919 C -0.02787 -0.39537 -0.03009 -0.39977 -0.0327 -0.40324 C -0.03752 -0.40972 -0.04286 -0.41504 -0.04755 -0.42199 C -0.05172 -0.42824 -0.05536 -0.43426 -0.06018 -0.43889 C -0.06253 -0.4412 -0.06526 -0.44213 -0.06761 -0.44444 C -0.06982 -0.44653 -0.07165 -0.44977 -0.07386 -0.45208 C -0.07634 -0.45416 -0.07907 -0.45509 -0.08129 -0.45764 C -0.08363 -0.46018 -0.0852 -0.46481 -0.08767 -0.4669 C -0.09171 -0.4706 -0.09614 -0.47199 -0.10031 -0.47453 C -0.10252 -0.47569 -0.10461 -0.47708 -0.10669 -0.47824 C -0.10917 -0.47963 -0.11164 -0.48055 -0.11412 -0.48194 C -0.11659 -0.48356 -0.11894 -0.48634 -0.12141 -0.48773 C -0.12428 -0.48889 -0.12702 -0.48889 -0.12975 -0.48958 C -0.13913 -0.49583 -0.13848 -0.4956 -0.14877 -0.50069 C -0.15164 -0.50208 -0.15437 -0.5037 -0.15724 -0.50463 C -0.16011 -0.50555 -0.16297 -0.50532 -0.16571 -0.50648 C -0.17821 -0.51111 -0.18186 -0.51458 -0.1932 -0.51759 C -0.19671 -0.51875 -0.20023 -0.51898 -0.20375 -0.51967 L -0.21326 -0.52338 C -0.21899 -0.52569 -0.22446 -0.5294 -0.23019 -0.53078 C -0.24348 -0.53426 -0.23567 -0.53241 -0.2556 -0.53449 C -0.26511 -0.53426 -0.30393 -0.53426 -0.32217 -0.53078 C -0.32712 -0.52986 -0.33207 -0.52847 -0.33689 -0.52708 C -0.34119 -0.52592 -0.34536 -0.52384 -0.34966 -0.52338 L -0.36334 -0.52153 L -0.36972 -0.51967 C -0.37219 -0.51898 -0.37467 -0.51875 -0.37702 -0.51759 C -0.39421 -0.51065 -0.36907 -0.51643 -0.39382 -0.51203 C -0.39525 -0.51134 -0.39669 -0.51065 -0.39812 -0.51018 C -0.39981 -0.50949 -0.40164 -0.50926 -0.40333 -0.50833 C -0.40659 -0.50671 -0.40971 -0.5044 -0.41284 -0.50278 C -0.42274 -0.49768 -0.41466 -0.50578 -0.42873 -0.49328 C -0.44515 -0.4787 -0.43811 -0.48217 -0.4488 -0.47824 C -0.45023 -0.47708 -0.45166 -0.47569 -0.4531 -0.47453 C -0.45479 -0.47315 -0.45661 -0.47222 -0.45831 -0.47083 C -0.46743 -0.46273 -0.45961 -0.46666 -0.46886 -0.46319 C -0.47316 -0.45833 -0.47707 -0.45231 -0.48163 -0.44815 C -0.48306 -0.44699 -0.48449 -0.44583 -0.4858 -0.44444 C -0.48801 -0.44213 -0.49009 -0.43958 -0.49218 -0.43703 C -0.49322 -0.43565 -0.49426 -0.43449 -0.49531 -0.4331 C -0.49674 -0.43125 -0.49817 -0.4294 -0.4996 -0.42754 C -0.51042 -0.41389 -0.49309 -0.43657 -0.5069 -0.41828 C -0.50872 -0.41319 -0.51042 -0.4081 -0.51224 -0.40324 C -0.51315 -0.40046 -0.51433 -0.39815 -0.51537 -0.3956 C -0.51758 -0.39028 -0.52032 -0.38217 -0.52175 -0.37685 C -0.52253 -0.37384 -0.52318 -0.3706 -0.52384 -0.36759 C -0.52462 -0.35995 -0.5267 -0.35254 -0.52592 -0.34491 C -0.52449 -0.3294 -0.52488 -0.33078 -0.52175 -0.31111 C -0.5211 -0.30741 -0.52032 -0.3037 -0.51967 -0.3 C -0.51928 -0.29745 -0.51928 -0.29467 -0.51863 -0.29236 C -0.51732 -0.28819 -0.51328 -0.27731 -0.5112 -0.27176 C -0.51042 -0.26991 -0.50951 -0.26828 -0.50912 -0.2662 C -0.50638 -0.2544 -0.50742 -0.25995 -0.50586 -0.2493 C -0.50377 -0.20856 -0.50612 -0.24166 -0.50377 -0.22106 C -0.50338 -0.21736 -0.50338 -0.21342 -0.50273 -0.20972 C -0.50156 -0.20324 -0.50078 -0.19629 -0.49856 -0.19097 C -0.49739 -0.18842 -0.49648 -0.18588 -0.49531 -0.18356 C -0.49296 -0.17893 -0.49036 -0.17477 -0.48788 -0.17037 L -0.48788 -0.17014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9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02616 L 0.05547 -0.02593 C 0.05547 -0.02894 0.05716 -0.09352 0.05755 -0.09931 C 0.05794 -0.10509 0.05911 -0.11065 0.05963 -0.11621 C 0.06015 -0.12176 0.06015 -0.12755 0.06067 -0.1331 C 0.06211 -0.14815 0.06328 -0.15232 0.06601 -0.1669 C 0.06757 -0.18588 0.0681 -0.18727 0.06601 -0.21204 C 0.06536 -0.21898 0.05976 -0.2419 0.05859 -0.24769 C 0.05742 -0.25324 0.05651 -0.25903 0.05547 -0.26458 C 0.05442 -0.26968 0.05325 -0.27454 0.05221 -0.27963 C 0.05117 -0.28519 0.05013 -0.29074 0.04908 -0.29653 C 0.04804 -0.30278 0.04752 -0.30926 0.04596 -0.31528 C 0.04362 -0.32454 0.03958 -0.33218 0.0375 -0.34167 C 0.03672 -0.34468 0.03645 -0.34815 0.03541 -0.35093 C 0.03216 -0.35903 0.02838 -0.36597 0.02474 -0.37361 C 0.02265 -0.37801 0.02109 -0.3831 0.01849 -0.38658 C 0.00872 -0.39954 0.01992 -0.38426 0.01002 -0.39977 C 0.00833 -0.40255 0.00638 -0.40463 0.00468 -0.40741 C 0.00286 -0.41019 0.0013 -0.41366 -0.00052 -0.41667 C -0.00222 -0.41945 -0.00417 -0.42153 -0.00586 -0.42431 C -0.00769 -0.42708 -0.00912 -0.43102 -0.01107 -0.43357 C -0.01407 -0.43727 -0.01732 -0.44028 -0.02058 -0.44306 C -0.03855 -0.4581 -0.02852 -0.44699 -0.04805 -0.46181 C -0.05 -0.4632 -0.05144 -0.46621 -0.05339 -0.46736 C -0.05782 -0.47014 -0.06263 -0.47083 -0.06706 -0.47292 C -0.06927 -0.47408 -0.07123 -0.47593 -0.07344 -0.47685 C -0.07592 -0.47778 -0.07839 -0.47778 -0.08086 -0.47871 C -0.09493 -0.48403 -0.0819 -0.48056 -0.09453 -0.48611 C -0.09662 -0.48704 -0.09883 -0.4875 -0.10092 -0.48796 C -0.1086 -0.49491 -0.10157 -0.48958 -0.1125 -0.49375 C -0.12383 -0.49792 -0.12813 -0.50139 -0.13789 -0.50301 C -0.15183 -0.50533 -0.16641 -0.50579 -0.18021 -0.50671 C -0.18933 -0.50625 -0.19844 -0.50602 -0.20769 -0.50486 C -0.21641 -0.50394 -0.21875 -0.5 -0.22878 -0.49746 C -0.2336 -0.49607 -0.23868 -0.4963 -0.24349 -0.4956 C -0.24844 -0.49421 -0.25352 -0.49352 -0.25834 -0.4919 C -0.26407 -0.48982 -0.26953 -0.48565 -0.27526 -0.48426 C -0.278 -0.48357 -0.28086 -0.48333 -0.28373 -0.48241 C -0.2918 -0.48009 -0.29987 -0.47708 -0.30795 -0.475 C -0.31185 -0.47384 -0.31576 -0.47361 -0.31967 -0.47292 C -0.32461 -0.46945 -0.32578 -0.46852 -0.33125 -0.46551 C -0.33269 -0.46482 -0.33412 -0.46435 -0.33542 -0.46366 C -0.33763 -0.4625 -0.33959 -0.46088 -0.3418 -0.45996 C -0.34388 -0.45903 -0.3461 -0.45903 -0.34818 -0.4581 C -0.35352 -0.45533 -0.35873 -0.45162 -0.36394 -0.44861 C -0.37631 -0.44167 -0.36823 -0.44838 -0.38412 -0.43542 C -0.38868 -0.43171 -0.40131 -0.42037 -0.40521 -0.41482 C -0.4069 -0.41227 -0.4086 -0.40972 -0.41042 -0.40741 C -0.41394 -0.40278 -0.41771 -0.39908 -0.4211 -0.39421 C -0.42826 -0.38333 -0.4362 -0.37361 -0.44219 -0.36042 C -0.44558 -0.35278 -0.44662 -0.34977 -0.45065 -0.34352 C -0.46289 -0.32408 -0.44948 -0.34746 -0.46016 -0.32847 C -0.46315 -0.31574 -0.47097 -0.28357 -0.47175 -0.27778 C -0.4724 -0.27199 -0.47305 -0.26644 -0.47383 -0.26088 C -0.47526 -0.2507 -0.47657 -0.24074 -0.47813 -0.23079 C -0.47904 -0.225 -0.48021 -0.21945 -0.48125 -0.21389 L -0.4823 -0.20833 C -0.48269 -0.2044 -0.48321 -0.2007 -0.48334 -0.19699 C -0.48425 -0.18264 -0.48542 -0.15371 -0.48542 -0.15347 C -0.48451 -0.11644 -0.48542 -0.12338 -0.48334 -0.09931 C -0.48308 -0.0956 -0.48282 -0.09167 -0.4823 -0.08796 C -0.48112 -0.07847 -0.47904 -0.06898 -0.47709 -0.05996 C -0.475 -0.05116 -0.47305 -0.04213 -0.47071 -0.03357 C -0.46771 -0.02315 -0.46693 -0.01968 -0.46328 -0.00926 C -0.45977 0.00092 -0.4569 0.00717 -0.45274 0.01713 C -0.4517 0.01967 -0.45026 0.02176 -0.44961 0.02454 C -0.44883 0.02778 -0.44844 0.03125 -0.4474 0.03403 C -0.44636 0.03704 -0.4444 0.03866 -0.44323 0.04143 C -0.43789 0.05417 -0.44453 0.04491 -0.43789 0.05278 C -0.43659 0.05648 -0.43529 0.06042 -0.43373 0.06412 C -0.42982 0.07338 -0.43151 0.06898 -0.42839 0.07708 C -0.42605 0.09028 -0.42631 0.08449 -0.42631 0.09421 L -0.42631 0.09444 " pathEditMode="relative" rAng="0" ptsTypes="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3 клас\04 ЯДС\Грущинська\5 Тварини\061 Різноманітність тварин\2026-02-08_192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87" y="327024"/>
            <a:ext cx="7505744" cy="62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51471" y="489659"/>
            <a:ext cx="2880320" cy="11399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14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13965" y="3983080"/>
            <a:ext cx="1066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Риби: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13488" y="4360877"/>
            <a:ext cx="1210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Птахи: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45400" y="4754832"/>
            <a:ext cx="1394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Ссавці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5736" y="1725469"/>
            <a:ext cx="3622079" cy="2712353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8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91-92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</a:t>
            </a:r>
          </a:p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 зошиті завдання до уроку 61.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08455" y="4077866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13488" y="5066814"/>
            <a:ext cx="1610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Комахи: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36447" y="4437822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>
                <a:solidFill>
                  <a:srgbClr val="FF0000"/>
                </a:solidFill>
              </a:rPr>
              <a:t>2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36447" y="4797778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3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90884" y="5138822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4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632091" y="2205658"/>
            <a:ext cx="36004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196487" y="5130489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6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196487" y="4069312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7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083919" y="2565698"/>
            <a:ext cx="36004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96487" y="4437822"/>
            <a:ext cx="36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9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052471" y="4797778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10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0916567" y="2565698"/>
            <a:ext cx="36004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428680" y="4418742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12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437771" y="5138822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13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458562" y="4069312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14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100143" y="3141762"/>
            <a:ext cx="36004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484519" y="4805204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16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833202" y="4090147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17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882478" y="4437822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18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844559" y="4795102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19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844559" y="5157986"/>
            <a:ext cx="64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</a:rPr>
              <a:t>20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3" grpId="0" animBg="1"/>
      <p:bldP spid="19" grpId="0"/>
      <p:bldP spid="20" grpId="0"/>
      <p:bldP spid="21" grpId="0" animBg="1"/>
      <p:bldP spid="22" grpId="0"/>
      <p:bldP spid="24" grpId="0"/>
      <p:bldP spid="25" grpId="0" animBg="1"/>
      <p:bldP spid="26" grpId="0"/>
      <p:bldP spid="27" grpId="0"/>
      <p:bldP spid="28" grpId="0"/>
      <p:bldP spid="29" grpId="0" animBg="1"/>
      <p:bldP spid="30" grpId="0"/>
      <p:bldP spid="32" grpId="0"/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8677" y="494644"/>
            <a:ext cx="10315922" cy="7749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Закінчи </a:t>
            </a:r>
            <a:r>
              <a:rPr lang="uk-UA" sz="4000" b="1" dirty="0" smtClean="0">
                <a:solidFill>
                  <a:schemeClr val="bg1"/>
                </a:solidFill>
              </a:rPr>
              <a:t>речення поданими словами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677" y="1413570"/>
            <a:ext cx="729158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Все, що нас оточує і не зроблено руками людей, називається – ________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677" y="2614901"/>
            <a:ext cx="556339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Сонце, вода, повітря, ґрунт – це ____________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247" y="3781123"/>
            <a:ext cx="556282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Рослини, тварини, люди – це ____________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386" y="4959053"/>
            <a:ext cx="567069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Для існування живій природі необхідна ________________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56504" y="3134437"/>
            <a:ext cx="321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нежива природа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6504" y="2559343"/>
            <a:ext cx="215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природа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9563" y="136740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нежива природа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949" y="1952179"/>
            <a:ext cx="3024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жива природа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Картинки до тестів\!!!!_Ворона+Хлопчик_!!!!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34" y="3781123"/>
            <a:ext cx="2480320" cy="24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8134E-7 -7.40741E-7 L -0.17353 -0.1046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6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647E-6 2.96296E-6 L -0.58963 -0.0099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82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178E-6 -0.00092 L -0.59289 0.319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51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5961E-6 1.85185E-6 L -0.45675 0.5837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7" y="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 до тестів\Тварини\Ящірка 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6513" r="11540" b="11091"/>
          <a:stretch/>
        </p:blipFill>
        <p:spPr bwMode="auto">
          <a:xfrm>
            <a:off x="3166411" y="2205659"/>
            <a:ext cx="2340000" cy="16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5774" y="405458"/>
            <a:ext cx="10339320" cy="648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Пригадайте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214561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75774" y="1174859"/>
            <a:ext cx="4784209" cy="10308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За якими ознаками тварин віднесли до живої природи?</a:t>
            </a:r>
            <a:endParaRPr lang="uk-UA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9423" y="5374010"/>
            <a:ext cx="10595671" cy="948482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дізнаєтеся, у чому неповторність різноманітного світу тварин,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про види та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особливі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ознаки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тварин.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59983" y="1214562"/>
            <a:ext cx="3024336" cy="24604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Вони дихають, живляться, рухаються, розвиваються, розмножуються</a:t>
            </a:r>
            <a:endParaRPr lang="uk-UA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2" name="Picture 6" descr="Белоч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203" y="2205659"/>
            <a:ext cx="2514600" cy="190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Воробыше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2210" y="3509721"/>
            <a:ext cx="2273596" cy="189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Картинки до тестів\Тварини\гедз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07" y="3819330"/>
            <a:ext cx="2355759" cy="1347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94643"/>
            <a:ext cx="10283576" cy="630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Вивчаємо й розуміємо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527" y="1150056"/>
            <a:ext cx="9073008" cy="1340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/>
              <a:t>Тварини</a:t>
            </a:r>
            <a:r>
              <a:rPr lang="ru-RU" sz="3200" b="1" dirty="0" smtClean="0"/>
              <a:t> </a:t>
            </a:r>
            <a:r>
              <a:rPr lang="ru-RU" sz="3200" b="1" dirty="0"/>
              <a:t>— це живі організми, яким </a:t>
            </a:r>
            <a:r>
              <a:rPr lang="ru-RU" sz="3200" b="1" dirty="0" err="1"/>
              <a:t>властиві</a:t>
            </a:r>
            <a:r>
              <a:rPr lang="ru-RU" sz="3200" b="1" dirty="0"/>
              <a:t> </a:t>
            </a:r>
            <a:r>
              <a:rPr lang="ru-RU" sz="3200" b="1" dirty="0" err="1"/>
              <a:t>живлення</a:t>
            </a:r>
            <a:r>
              <a:rPr lang="ru-RU" sz="3200" b="1" dirty="0"/>
              <a:t>, </a:t>
            </a:r>
            <a:r>
              <a:rPr lang="ru-RU" sz="3200" b="1" dirty="0" err="1"/>
              <a:t>дихання</a:t>
            </a:r>
            <a:r>
              <a:rPr lang="ru-RU" sz="3200" b="1" dirty="0"/>
              <a:t>, </a:t>
            </a:r>
            <a:r>
              <a:rPr lang="ru-RU" sz="3200" b="1" dirty="0" smtClean="0"/>
              <a:t>розвиток, </a:t>
            </a:r>
            <a:r>
              <a:rPr lang="ru-RU" sz="3200" b="1" dirty="0" err="1" smtClean="0"/>
              <a:t>розмноження</a:t>
            </a:r>
            <a:r>
              <a:rPr lang="ru-RU" sz="3200" b="1" dirty="0"/>
              <a:t>,</a:t>
            </a:r>
            <a:r>
              <a:rPr lang="ru-RU" sz="3200" b="1" dirty="0" smtClean="0"/>
              <a:t> </a:t>
            </a:r>
            <a:r>
              <a:rPr lang="ru-RU" sz="3200" b="1" dirty="0" err="1"/>
              <a:t>рух</a:t>
            </a:r>
            <a:r>
              <a:rPr lang="ru-RU" sz="3200" b="1" dirty="0"/>
              <a:t>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4 ЯДС\Грущинська\5 Тварини\061 Різноманітність тварин\2026-02-08_172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91" y="2573792"/>
            <a:ext cx="7556238" cy="3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63439" y="2659728"/>
            <a:ext cx="3096344" cy="158417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Роздивіться зображення тварин. </a:t>
            </a:r>
            <a:b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До яких груп вони відносяться?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00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779662" y="1470560"/>
            <a:ext cx="3168351" cy="130840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4800" b="1" dirty="0">
                <a:solidFill>
                  <a:srgbClr val="FFFF99"/>
                </a:solidFill>
                <a:latin typeface="Calibri" pitchFamily="34" charset="0"/>
              </a:rPr>
              <a:t>Комахи</a:t>
            </a:r>
            <a:endParaRPr lang="ru-RU" sz="4800" b="1" dirty="0">
              <a:solidFill>
                <a:srgbClr val="FFFF99"/>
              </a:solidFill>
            </a:endParaRPr>
          </a:p>
        </p:txBody>
      </p:sp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6601141" y="1374493"/>
            <a:ext cx="2551683" cy="150053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4800" b="1" dirty="0">
                <a:solidFill>
                  <a:srgbClr val="FFFF99"/>
                </a:solidFill>
                <a:latin typeface="Calibri" pitchFamily="34" charset="0"/>
              </a:rPr>
              <a:t>Риби</a:t>
            </a:r>
            <a:endParaRPr lang="ru-RU" sz="4800" b="1" dirty="0">
              <a:solidFill>
                <a:srgbClr val="FFFF99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>
            <a:off x="7146542" y="3444984"/>
            <a:ext cx="2520280" cy="149757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4800" b="1" dirty="0">
                <a:solidFill>
                  <a:srgbClr val="FFFF99"/>
                </a:solidFill>
                <a:latin typeface="Calibri" pitchFamily="34" charset="0"/>
              </a:rPr>
              <a:t>Птахи</a:t>
            </a:r>
            <a:endParaRPr lang="ru-RU" sz="4800" b="1" dirty="0">
              <a:solidFill>
                <a:srgbClr val="FFFF99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>
            <a:off x="2494422" y="3437469"/>
            <a:ext cx="2684251" cy="150054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4800" b="1" dirty="0">
                <a:solidFill>
                  <a:srgbClr val="FFFF99"/>
                </a:solidFill>
                <a:latin typeface="Calibri" pitchFamily="34" charset="0"/>
              </a:rPr>
              <a:t>Ссавці</a:t>
            </a:r>
            <a:endParaRPr lang="ru-RU" sz="4800" b="1" dirty="0">
              <a:solidFill>
                <a:srgbClr val="FFFF99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4651871" y="2254393"/>
            <a:ext cx="3004379" cy="2088432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/>
          <a:lstStyle/>
          <a:p>
            <a:pPr algn="ctr"/>
            <a:r>
              <a:rPr lang="uk-UA" sz="48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Класи</a:t>
            </a:r>
          </a:p>
          <a:p>
            <a:pPr algn="ctr"/>
            <a:r>
              <a:rPr lang="uk-UA" sz="48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тварин</a:t>
            </a:r>
            <a:endParaRPr lang="ru-RU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6154061" y="225439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8843" y="477466"/>
            <a:ext cx="1039064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Назвіть тварин, що відносяться до цих класів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856" y="1597375"/>
            <a:ext cx="2119807" cy="157675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371" y="1566627"/>
            <a:ext cx="2237751" cy="136037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8415" y="4052260"/>
            <a:ext cx="2026328" cy="2151104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407" y="4060765"/>
            <a:ext cx="1872208" cy="2134094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 descr="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8800" y="5093020"/>
            <a:ext cx="2109385" cy="143010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9703" y="5087976"/>
            <a:ext cx="2209502" cy="143010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15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239" y="2293636"/>
            <a:ext cx="2086492" cy="1625353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8947" y="2313315"/>
            <a:ext cx="2439827" cy="1605674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5" name="Picture 9" descr="1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149" y="4125656"/>
            <a:ext cx="2576161" cy="167337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0" name="Picture 6" descr="https://naukatv.ru/upload/images/original/3d/3d436979451fb09e07b956f13a91ea0ff2be6f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5" y="2313315"/>
            <a:ext cx="2808311" cy="160567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8/8b/Australia_green_tree_frog_%28Litoria_caerulea%29_crop.jpg/270px-Australia_green_tree_frog_%28Litoria_caerulea%29_cro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94" y="4153747"/>
            <a:ext cx="2539057" cy="16452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data:image/jpeg;base64,/9j/4AAQSkZJRgABAQAAAQABAAD/2wCEAAoHCBYVFRgWFhYYGBgZHBwdGhocHBwZHRocHB4aGhwfHhocIS4lHB4rIRoYJjgmKy8xNTU1GiQ7QDs0Py40NTEBDAwMEA8QHBISHjQhISs0NDQ0NDQ0NDQ0NDQ0NDQ0NDQ0NDQ0NDQxNDQ0NDQ0NDQ0NDQ0NDQ0NDQ0NDRANDQ0NP/AABEIAKoBKAMBIgACEQEDEQH/xAAbAAACAwEBAQAAAAAAAAAAAAAEBQIDBgEAB//EADkQAAIBAwMCBAUCBAUFAQEAAAECEQADIQQSMQVBIlFhcQYTMoGRscFCodHwI1Ji4fEUFTNygtIH/8QAGAEAAwEBAAAAAAAAAAAAAAAAAAECAwT/xAAhEQEBAAICAgMBAQEAAAAAAAAAAQIRITESQQMiUWEyE//aAAwDAQACEQMRAD8Aba3ROFkTSWWnBM1uNS6Lhqz+p0gL7k4PNRs9BtPq3TPlV+p6g90bTQuoba0ERRMKAI5NURbe6QCZIq3Q2whweOaY6loAPn5UudPFPnQBlzVBjGacdPRSkk0mXSNExXvmOMA4mpBh1hRs5oHS9MdgGBMUwHTC4UkzTiza2LtFOADptMiCTzVGpgkAd6tvWyDM0E1sqd2aNmNfQjaDQqdOLkngCrE6mIijbV/wQMGkZNqnZBtmp9HvbDLAwe9H2umb8tmqtZp9nhiB51Fpo63XL8xdtMtNqN1JrvTGgMDmmGiv27cByA3rU2rkUakHeSMVWrkg7jRequq58NStdPD8moqoD0WiZmkGKdp0mSCTSR9abVzZGB3rQjUNs3T2qZZVWWBeoaNUGDSu7qihBUwaI110sszSfUeMjMRSv8OHL6p3gGi9DYM470m0TlSJzWh0MlgwqZ2L0YnTtFUal4EGmSXvOlfVWrS9M8bbeSu5rVUEUGiNzJE169ppzPFWp4oHlUy1poTpneM5HrVv/cFClWEULq+qLZwYrJdW60XPhwKdz0UwtNT8QLZdoznilnWPid7ohQV9az7vJyarZ6jzrXwiV7qNwiNxirdNqXcc8UE6ijuiiGitPjvLP5MeNxoenaBnSZr1Q0+pdDCnHevV0OYxuN80yxijtMyJjBrOW5DkFozRb3Aswf8Amnotq+s3dziBRWg6edm+c+VDrDcjNEtqtq7RQT2pTwye1DaYBmB4ivXr3hiq9A6DLVQPN4mO1LOpWyCAp+9dv3gcrxUtRrF2+tSF+n6iyKAc1TqepOzYMDvQ9oqRmiunWlZiDQbz3mgGSajc1pI2wacjQpQt3pwEsaRlujXxSRT+xtbgikguSCo5qdmw6ITOaA1Np0A5FKevahWXwnNK9PqSRBmu7CXA7UjE9MR2Ak0q+Jbex1fkcU9dNolaznXldx6VlnrTTCbpp8OMrnaTzxWxtdNAGK+U9L1bWnHpxX0TS9f3KMZioxyntWWNhJ8TaY27gacHFNLeqBsrHkKUfFjO6h/I1zolwMu1mAHIk1nL9qvX1g2CZgUONHubuDRx6tprYIe4ntNZ7qvxoi/+FN/qeKehs7tdOYGT+aYf90tWYDuo+4r5vq/iLU3/AOPYPIYpRedp8bEn1oGn1PV/F1hDh93tmlGs+NkbhCfU1gFeDXr9yI8jS3lT8Y2N34qBGEqD/FvZUg+tZJbgrjtmiSq4M9f1Rrhk0C1wjvUUBNX6fTbjnijWhKpSWNELbqDJtbHarleaFKb0Ch7Oq2uCKLdQZkUIba08bpNm2s6DrEuNDHNdrIISrAgxXq6Jnw5r8c321eotkvumrQm0zRC9MbLbvOhbzEStasTBdUpjFDPcDPC/el9u8QDArmmuMG3d6oDHBD5FV9RcASBU9XqTEnFLH1BcxyKkDizFAFqzcQACucUToEBGcVHVMQexqgiLbMRtEmm/TtOyGXFCdIv7DLd60F91KzIqaccvatEG40j1XWC5KqMVbcRXMFq7d6Xsh1yKUhq7FtVG4mD5VG7qjHpXNXDemKUPfAcKGmfPii2TsSWtD0e4gU7ualevqrbu1Z9NYAwnAntxWkb5dxPCQTU+UppWYuKSDFDQoaHonTdPKrIMGl/UuopaB3xMfelZvs5dFXxBpQrB0HhHMV611m3YaSdwjAGTSTX/ABIzqUgKs4zyPWgbWpIyEQ/aawuMxrbytOOr/Fz3AyIoVD9zFIG1TtjcY96vuOHaSqoO8Dj1zVFxPltE7/8AKwGDRdeuRN++Hl0zHJ48zxUXUKYDT7Vy5dZu+P77VDI4maXJ8L21BCyoyO3nUbp3iRj9jVDu4IYDjPv51Z80bscN28jVSFtCy5KkHkGr1UMCDV+k0k3ADicGiDYVGIGRNF0rGhBpTtBHbBoq1pZmiHgJyOZiqrOt28ZqeTli3TafyryPtMVRZvtuwYmrbtlgJJpa/VbQuo0zGDV7oqgHvQ97qCKuWz5UqSzqbhO36PWnjhck5ZzHsdqL81Ruq9OjakAmAQKqsaS6/wDDEVU+PIv+uP6pvE4NerU9L+GncB348q5WkwrPL5JtK9rXEqGx3oe3cJkmr3QfeuAAYrfTmE6HTE88Gmz6BEHrVPTAmJovWjcNxEAUzIdeJIE4qrToEk81e4G6aiVGfKlolbdQBIHFHXHV1AHNK30JYTxU9NpGDAK1M1jOwxUjffEk+1G/9tdj61C5pChhhUmK0x8IJow9RLDZGKALAL6UH1Dqg2bFwfOlcpJunMd13q2t3HYn3NGaDRadVAuAFz371kD1CGAXLHgetGv0XVOu9rgXyBMRWUm+a0s1xDrX6S2CPlnmvDp9xcrP2rN2ulawMPED5Zo1Ov37aMhKhmkTztGR9jzRlMRNmep+J3sqUkO0fg+tYnX9Qe4xdzJJ/vFUvcJmCfeI/E1O3p4gk/7/AGqLddrmKCJv/hOKvMKe3vNQuOYxMVb8gMgj3/4qbz2vcnS0EFQe0Gf771zR2i4csfCpgD35ipW7e1QvlnP594zRmktxYeDPjXtyCDmpnG9Iy5sL2T09q8LJ789qsct4fEI7+1ecQMZpwOeU1PSgBoYYP8qGZ4A28zXnvEH2q5iVp3rboVl2CSAOKXX9UxJMfip6bWSpIiQ2fPiibeqTYVKiTOaJNdq2FspvGealorfj2mu6S8iSWYD0pXc6yqP4M0at6G5DXU3Ftvu7Coa/rtuAFyfIUv0AfV3NhBCdyK2eg+DLSNKgE+uf51WPxb7Tl8urwz+g6Ct4i4RzmP8AatE1prYAUYp7Y6JsAM89qIuaHcs4EVr10y5vNKQrhAWMBuaY29NZKwCJjzpd1JnZYHalOlvS+1jB86RcNImoKnYDiuUtfcsEGR+a9T0Apt7jipJpRyxzVtqwRLd6stW8jfFXtKbqiAPP2q0ar5y7Biao1ehLKduQKVWEdGBLRFLk+Bd/RsjQTVybRiqr+oZ8jJrmlQ9xk1W06MRYJWQMVXY02w7yDFNtM4RADz5Va7kIQyjPBpbNC3qwQcQPOgAm9jvMeRr2qdxaPh8PnWcGocKWcwg7+ft50t6OQV1bUBfCrSO5rI6zVXHbZbUmcT2o7UXFc+DdBiZ96OOt2EIESF7959Kx8pvlfU4UdO+HXsg3nY7gMeVJepXDqL+y8z7Qn+GAJG7PIMCJwT2j7VsL/XC9vYU54IPNI9ZcDFQ23Yp8Ijknkk+XOO9Py1Tk3ELOpeygRXMQIAaSMZg9h+n5qhLYaN0QciO3v5+f5qV203LRknd2IEwMHPpFVvcA+n2mKzuW2+OMkD4jcZ9B5f0r1uWJMYGMzA8qlp13ScnafIgCjbzosw4bjABA4zS6Fu0LaYiO0H+/P1qL3BjtHlg44keXFSVy6gxAz7n+g9+YqIEcHJ9YPmINLn2m8OoTAwO54klv1iPtmiNMx2XFBxKGO0g4z2wTQockTHOeZ8ROZPYelSe/Fspu+tsrECAIB5yaciLQ11xPOYx3qK3pwa9ctljnHbH6VwIB6mrmMK1Lt6iqNRcCqT/c1y85ExxQ6aR7o3GQo49auQi63q3RiynnkUc3VXIxFOtN8Eu6SpyfOmel/wD5y6ruuOPYf707JSl0wVwu5nJn3rRdE+GWuAO4gVvei/DthEJZQx/NGaTSqAwXHkKuIt2p6X0C2i/4YAjmiNO0P4iRFEWtK1oBicHkUXd0yP4jCjvStPGfrl3VY8JqjezrImPSl+q19tDtU0RpetoLZWBUHUdQkJI5pT8mWJC5pro7q3JAau6y4GKonIwarRB9AikeMxFeplZ0iKAHiTXqRkRYzzxVxtb/ABA0K1u4PEbW4Durg/yIFd02vKE7rT57AA/pV7TpYLriVDYoW+h96ufqFrdOx19Chqu71iwxgSI/0kUbg1RemSAMUZ8zYJiaWt1a0SIcAex/pVl3X2CJ+ehPln+lHlBqiR1HeZIiOKutu7jmR5UqtdRsIZ3qfzVWu66EDNZYFjwBmjyg1RHV/iAWk2DxOcbew96zlq1d1IBuPCZgdvWPKgEttcfc7CSc7pzPJxRj65tiKAYQRA/izj2Fc2WdvTbHHTtm6ttSNreFvLEHjPuKva2HAZSoB9aSq9xyfmSqHMbpxMwB2opLqK58O23Gdx7cCP8AUT78UuZ12LJvkyDBPAkFyJ3chQOTFA6nW20cy6g45InAjtPlVep8SkqzAHBUGPyRk+3FRZQCCEUk9gG2oBgDHlE0Y4yd1dv4qNx7zhLVt7jk4JEL+T29TFe6j0+7p2QagrzkI3pMSMRTc6h1YsgadqiS2wFhAMAGY9z2pd1TSPcUHaQ/+YtIJ9h9IqsbjKm7pc2r2FWBO04Jjwif4f8AURifKnGg+XvmAQRjMgHvFZjZebbaYMAGMBp2gtEnyzA/FatOmFQGYriIAMmB3I7Crzk9JxtR1JKkoDyAxkSDjAIA59aHG6G3CIg9qtu6jxj/AC54wPaRzQt29PBJYmY8vP7etZyHavvIApcEqGJHEyeTFDM6xJ7D/ao6nWhwqwdqDv598j1oUuTk1eOJWvfMIM1F9WBnzqhnLHag3MaNXpAkTLN38hVXU7LsDdVmUydo7evvVvTOqmAjCYODWj6bpU2FXUEyRnmq9f0O2gR15mDSuWNlgksaP4c1z7PMA4rQNqy7AODt71mvhVypjbImtdqLgbCp71eH+YjLsXpnsudiL/Ku6zpAXxqeKAu2mtkMhBJFebV32BUqTNVaUGLZLkFxiKC6qjBCEBPpRek6jMW2xAzRDmGEQwqdKYJtI1xSfpZe1B6NGSWdS3tmtT8QsEcOBAOGFBanWpshBzT0nbuh1KFAFgE/kVwkI3Oaz+m3I5c8dhT/AKV043F3MwljP27Uxt67qjuVpJAIrtF3tOtpgpzXaCX3FDp/hD/2ojR9KCp48k5rNdI1163KyGE0b1P4luiAtvkcigKtSQrsPKuaXTBzIUxS9OoqQwcMGPeKb9F1lpB4359KAt0WmVHyN32Bqu+wubhsUL57RRx6jppJDgH3pZe6qmVBBUnmaLD2p6rYsW7O8hIA/wAomsENajl2ZmtwCVCoSD6Y4nzpx8RawO3y0MqMn3q/oFsK31IsofqAcE8gQRg1llZtclhDpeqIHDOJQcpxux3NAarqLBQytEsYA7UV10o+65tCsxJxHc+Q470N0HppuuCRKg0Y443leWVnAF9dd53t/f2qWl1Du6yxaM5yB5mPOvpWu6VpnRQ6BQO4x/Osff0iKXZCFRImSJYkxCg5P7Vd1IiW0OmpLMQmTPfjtmmt/TOqK165tHZEAUn89z60s6W4Tc5EASZ4/Hl5UJ1zrJvEKJ2gDn29ayuNyyknS/LU2L1eqRWjc7ecN39xVP8A3FVwoLbllpZoRiMqJMmPPg+tJQ/FeZ5rWYyJuR5Y1pYyQYWe4EE8e9WC/uklyPekdlGb6QSfSjbZc4ZCT9xA9aVxEph/1K8Ak/eAPt3qq/q0GA2e58/b0qpdCz5PgU+teu6C2iliZPbM5pTQVXOogCB/zR3TOnG+NzOQnp5+9Z9bLMQFBYngDJp70359ki2yMA2QCOPWqympwmXnVBdR0T2LpCbjGQR5U0+F+oM13c/i2DcAcZnH863GhS0bTb1BfAn0pNqOnWrR32wQXBn7VOXOFtVj/rRR1PXMmoVx9J+oepMzTVtXvQDmTP4FDHSrdDgiTFJen3GQlGBOxuPSouH1lVMubH0L4WSQcHBraae4EDBk5rHfCeoWSinaG8Sz59xWzN8bcsMVeF+rPKayD6Fgzkr25FR1XWSrEBMDE0LYu7HYgwrckUMb26UDc+dUSm1e3OzsPt2qem1RcnJUCqjp2HhUfvXlu7fBAM+VPQL9fcdyy5K0r0upVJRiY7GtPpdSqu29RBpV1DRJl1AIn6aaQbatOFG6aYaDUfLYMOPI+fpQ2k0qhN5irkthhuXMU+wv6hr1LQ/1E4/sV2hjoUZ95JLeR4Fdo0Wz1ulqACO/5pcdC6EwAR3nyrR6ZxCgHv38qW9W1gR2CGfTnNM1D9MQlCYkxINNddpbdtIKqZEcClliw7kM5GBjzFXFwz7XkgVIA2NJpnXYyLQ/WuhaZLTXQY2jHv2p3qrNrYQnv61kPi7Wp8pUQndPiHt6UW6hyMrpkZ3BADMxPft9+9Mep3EACpMEKAG24AGd8AZzg+VA6J12NlQAJIOC0HhT2NLOqa9iYJLO2Oe3H6Vj474a/wBXabdeuwgU7fTBrUtc1IVQlpBHMQP2oL4W6OUQPPibsORTvUj5as+7Cgk/09+1bTHU0zyy3WZ6jd1TuiED/Enaq5OMSR2Enmkuv6PfVjvEbeB/fetroXZC1x/Dcfn/AEqPpQeg7+ppL1bqty8+3bjAJ9KP6N+oR9WcoiIJzk55j9pNA9O6e11oUGO5inN7pBuuGLgSQBJgQPX803t3hAsadVgcuRGe/vUeVk1O163d3oPb6VYs29zMpec7iOPY81NG0N1CCAXmBCxj0jPNXaddPYLHUw7nzz+KZ9P1mltL81bYKufCoKnnuRMqPtS8fdpeX5Cd7dtFGDIGF2lZ9zXEvF4QKygz9PLehByY96Y6nVPdCXLgVUKv8vafLyHmIj7/AIW3gAsFeeM9u8TyO8+lZW2Llld1KqnghHABIIk/UAZ98RmkloLdvqjSUGCB3PeiupazbaWYnKgQAckmTRnwXpEk3HYCOJxWuE9oy/G1+GdDprJkJz3ImPuau+LfksodSN4MLULWoVsqJA5Pak3WrgLjbwgkntJ/oKrK8JnaeluCCG5BFR6mVLhSYgCB5z2H4ph8L2EdGdmySY8gO1L+rPNxs8fsKnKfXRy/banptra5JOGNV9b6Qisrg/Xya0fREti2dyzI5/3oTrllRZDFZUEQaqz6lvkm0copInwETHaeDW36beXUW92N64dR+o9DWJ6XrF3sHA2tyP2pjpdQ+m1CtbJKEeEt/Ep5U+cfsDWWN8ZtplN8NI+oRW2oD33A+dC2r6yZX7iidfqbd5Q6LJIyByp7gil3TkvMjIqjOc1vNXmMrwOTWBCSD9Xn2H3od22NuDDPnVV/RuFm4sAcHzoT5W/wkkL5n0oC3UasM3AkfiqL+pHfv2FRSwFnvHegtRdAnEjsaCH2tWuyIH9RXD1HYp2pFL1WQIGaX6+84Y5jHFUB+i6yC+1zE8fevUjsqTLAEmvUDT6P1C0EYJuMHgjtVNjTIzzvwBP39aC1mq+Y+QQOx9KuuaXcP8KSTz61IO10pdJDwe3qKXaCw7XDJOO/rXNHrWA2EQyjg4ofS9RKuSwgTye9HJuahXDmTEfpWP113dqCuCAYzwa23VdUWV7mAoQ8/tWAsar5KPcM7nBAkAjafqkHvUZdaPGcgeq30Q4A5+nzjvPlRPwz0X5hN64DHIFAdH6W2pfe/hSa2+lttbTaB4eFjvVY46h5ZbG6G2VlxAUDtUNTZN1kAj6g5HmEyP57aLAYW1DL9x+9DvcEyfCR+Ippd6hZKhWdJX0z+lZnVhYLqCADH3NPE1Oxybjkp6nArO9W6kHZ1QAIACD3JyB+v8qWVmjxnKvqFsEbd20Afz71TYXYAE4MS3lOOO5phatA7QW+YxSSBtIVs7iCTyAFPH6VHTXFBDEgxyhTcpk8D7Saz8/UVrZXZ6IrsWu3Z2klgPLtGe9P/h7QWi7siBkWDxORjJ5MyccefFELat7HVnRSohQu7MeJtwg5yACTkj3NJ3RFaEd0QqsqPGxfbnA/fijy/aevxq+o3kWXZvGJG0SzCA4GI2oAQBH3nFYfX9QUks3tjMkz3qd3UOXBcFQJ8JiYM/URzzSHqWo3tAgKP17mnMfK/wAGvFdqOpF2UKqkgbVLDcfsDgV9A+FPh+46fMfntNY74O0iPeBeYHf1r7SHtogKNIEYFaakRbay+rYWA5cEf6fPyisdrNcyIQxy0wOctxWy+NNV822kIVKtzxIrD6nRl2Q9gcis8ucpDk1Nt78MdNRNMDvEx9PrWf69I3nz/GYFH2lCpM4A/nQl1Vd0RyQGYfcT+lVl6LH2e9E0lxrKrEJHNCdZ0xFplB4PBrZ6jVW9NZVFgkjA5rN67dsYkAhwYmqJ8/eyzjwcjM8VfperPcX5bnxIfD6EVdoU2GGxk8Z70N1Xp5tn5qGTOQPKok3LF2+z3pNu/uJXBI4JG1h2EefrT/RapsqUKOMwT9QHMHvWc+Hta9wBkH05JJpy2rcvvAkfoaeOOuqm5b7hlrke6R4oAE7SaXkjPaMRTLTL8wiFIbu00m19sByoY85qkrLV0AncJU0Br1kwFG30ok2yZYyFA8uaEFwidoJJ5HlQFeiQkc8cUJ1gIPDuBbuP96r114oAJgk5FLb6HcO/35qgrRyGESB3r1E3NKQVxt3GB3ivUBrX0pMZn/LBz7Ud0y49tthhcSd37Ux6Xp0SWZNoP0kmR/tNA9XG95QyRyewqQlZuqhN0ozziTwKGv3kYywxMgdhRGg1RQkN4jH0nAoPWaByJiNx47Z9aAB651CbGwD6jH271i9Vb+dcW0phViZ/StP13Stpwoc8KW8/Sh/hbojsd7DxPnPYdqnW8lb4P9NaRLS2woGMGhdUWUwDMGmXWbj20jYXKjBA+wrL6q3eufWjk/5Y2geWKq3RG7fEHywFJDx/CMke54FKepdfd1IREQHBYyzY8gMD+dL2sXJ2hCvaccfmu2Ollj43jOQOT96nmnNBBrCYklu0nyPPrVV25jjgjjg5/wCaetpbNlN5tB+Qu4kgsB/F6Z4is5cO37vP44qLJtpib3NbLeBQqxMSc+rEAbjPkOPzVT3TGCQecYzNCByxgDsR5T3qu7fC5Zgs9hkyPTmo1aehj6hyFK+3ESeRI7moXNSR4iAAMkn2j7+3nSu/1Lw+AcHk/wD5pde1Lv8AUxP9+VXj8e+yuWuhnVNf8xlImAuQQB4u8QTiI59ar0+lL/ag1zivoPwbp0URdSZ5J7Ctdamoi5b7U9E0ItrJDR/mjmtNpOq3FXYEUjse9S6pr7Yi2gBAGTQOnVolQSPTt96Eu/EFy9ctrsG7YQWEZjvSaxpHuNvHhRInHNbrS6TZp3f6XYEZNUdJsKloIULc7mHGaXjye+CgPtHi4P8AKlb3w9+FyFIC+wH9ZrQa/THY5UCCMA9vakHw30hrl93JYIB9Q7kU8sd2FLqU7e6TG/ngHyohLxcbWMqoMd6o6hYCkJumfyKKTSC2haTkQPTzxQTKa1ArtAjIP5oy5aLIUgFTz51Pr2lfcrooIgA9j6GhtBrWtgllBJxzSkstXvcXaD4fe2C9i5z/AAkYPpV+j1LKdl1CrTyOP+KZ9E1OG34nIHlQ127uuTtmKrSNixqW3hUGPvmi3toHO9AW2zngevvSa5q2DAgxt8hFc1t35iwrNuYZZuB7UwL0i75BbdnCj96He5scjad3keKM6DodghWUsuSTgVPVOHB3J4pMkcGpDM9XPzokbSOI/vigtLaQuUuP8sx4YXdvPoxOK0GotBioRdoHMmaB6rot67CBjhu6n0NUC+0FEB2O4NlpmBXqFfepUXlABwGGAwHr516gmxvaxyAoeUnJ9ase4F8KuWLZwOfxVZUbuO5px0dB48Cg1KaW2E3hiXgmCczXdxeyz5BHb1/ap9VQTbwPqok/Q1SGB6i73byI5mYnP8IMxWlsXmRwQvhiBHEftQC2l/6seEfR5DzpjY+hv/Y0QO3tRcaYDHafePvSjV9R2wwyTgk/v60/0H/gY95Oa+eO5/6m4JMZx258qLwqTZgNQGJMnnOMDvzQd3XMcjEVO99Te1Z/XOfM1Euzs0M1OvA5b1Oe/t50v1mpgIQJ3AkTVvSrKtMqD4e4BqrXqJTH8NV4zYgS5qnPLGPIYH8qoIBq24KrIqtDb2wjNcS2WMAE+1EWVE8VufguwvzPpXjyFIg3wt8OSNz2i7dp4FfQdF0YbG3iG/hHb0p101BtbA5FH3+BVJfOX0XjMjxZwMVem1Bthvtx7Uy+I8ahYx4TxihX+tKAnpdQjrAkH17U26ddQuVYgrtjw8TSS79R9jV/Sxg/+poCXVLe5HVSQAPDPIoDpOru2k2IqMAczRHVuF9xVOp4/wDmglf/AFSXHYEg3Dwewij9M/gM52ziYpQEG8YH00ZpP/H92qVJPrg7chtgpBvXduXkk4j9KK6aPE/3plprKw3hH0eQqiA6K4JgDxH1iirejck7RGCZNL7f1j3rWaD61/8AU0AkewSg5nz9f6V60qSpAg8QTOR39qY63DJGMH96XdO/8v5/WgCb9gKm9iCz8EYj3qGpR9gKmSsff0rQ9aQfI4HA/aszc+v/AOakKHUzueFPBzApXevxIJJ8gMg/emSiVM555zQQUSMUBXe1HgCuqxPhBzzXqF6sPGteqg//2Q==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encrypted-tbn0.gstatic.com/images?q=tbn:ANd9GcTFvLe1tAtvLQxwZowPfsiXLsB4K4QkU4fsA3WUVj9JLRCFCfD9m_Kkh1NesPcx_VI9VZw&amp;usqp=C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50" y="2293636"/>
            <a:ext cx="2812106" cy="160567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79463" y="494643"/>
            <a:ext cx="10283576" cy="630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Вивчаємо й розуміємо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5902" y="1260378"/>
            <a:ext cx="10945216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На Землі,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крім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комах,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риб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птахів і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звірів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існують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ще інші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групи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тварин: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молюски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ракоподібні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павуки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кліщі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земноводні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й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плазуни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098" name="Picture 2" descr="Плазуни окупували узбережжя Азовського моря, туристи перелякані (відео) -  Главко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47" y="4120061"/>
            <a:ext cx="2439827" cy="162655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Будьте обережні: кліщі! | Новини громади | Офіційний сайт Бершадської  міської ради, Вінницької област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9" y="4107937"/>
            <a:ext cx="2255771" cy="170881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81555" y="5061494"/>
            <a:ext cx="688375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Учені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-зоологи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досліджують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будову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спосіб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життя,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розповсюдження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і роль кожного виду тварин у природі й житті людей</a:t>
            </a: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779663" y="1672746"/>
            <a:ext cx="2690070" cy="97646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rgbClr val="FFFF99"/>
                </a:solidFill>
              </a:rPr>
              <a:t>Плазуни </a:t>
            </a:r>
            <a:endParaRPr lang="ru-RU" sz="3600" b="1" dirty="0">
              <a:solidFill>
                <a:srgbClr val="FFFF99"/>
              </a:solidFill>
            </a:endParaRPr>
          </a:p>
        </p:txBody>
      </p:sp>
      <p:sp>
        <p:nvSpPr>
          <p:cNvPr id="6147" name="Oval 8"/>
          <p:cNvSpPr>
            <a:spLocks noChangeArrowheads="1"/>
          </p:cNvSpPr>
          <p:nvPr/>
        </p:nvSpPr>
        <p:spPr bwMode="auto">
          <a:xfrm>
            <a:off x="2779663" y="2761538"/>
            <a:ext cx="2795306" cy="1397939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Павуко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</a:t>
            </a:r>
            <a:endParaRPr lang="uk-UA" sz="3600" b="1" dirty="0">
              <a:solidFill>
                <a:schemeClr val="bg1"/>
              </a:solidFill>
            </a:endParaRPr>
          </a:p>
          <a:p>
            <a:pPr>
              <a:spcAft>
                <a:spcPts val="1190"/>
              </a:spcAft>
            </a:pPr>
            <a:endParaRPr lang="uk-UA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148" name="Oval 9"/>
          <p:cNvSpPr>
            <a:spLocks noChangeArrowheads="1"/>
          </p:cNvSpPr>
          <p:nvPr/>
        </p:nvSpPr>
        <p:spPr bwMode="auto">
          <a:xfrm>
            <a:off x="5011911" y="3668323"/>
            <a:ext cx="2457282" cy="139317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Земно-водні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49" name="Oval 10"/>
          <p:cNvSpPr>
            <a:spLocks noChangeArrowheads="1"/>
          </p:cNvSpPr>
          <p:nvPr/>
        </p:nvSpPr>
        <p:spPr bwMode="auto">
          <a:xfrm>
            <a:off x="6929522" y="2716074"/>
            <a:ext cx="2546885" cy="139793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Рако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>
            <a:off x="5189395" y="879733"/>
            <a:ext cx="2179470" cy="10460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rgbClr val="FFFF99"/>
                </a:solidFill>
              </a:rPr>
              <a:t>Черви</a:t>
            </a:r>
            <a:endParaRPr lang="ru-RU" sz="3600" b="1" dirty="0">
              <a:solidFill>
                <a:srgbClr val="FFFF99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>
            <a:off x="6956127" y="1672745"/>
            <a:ext cx="3032968" cy="93610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rgbClr val="FFFF99"/>
                </a:solidFill>
              </a:rPr>
              <a:t>Молюски </a:t>
            </a:r>
            <a:endParaRPr lang="ru-RU" sz="3600" b="1" dirty="0">
              <a:solidFill>
                <a:srgbClr val="FFFF99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5127514" y="1911339"/>
            <a:ext cx="2303232" cy="175698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Класи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тварин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6279130" y="1911339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7" y="623530"/>
            <a:ext cx="2076463" cy="139441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Все про тварин: Саламандра (Salamandrae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47" y="4258785"/>
            <a:ext cx="1923157" cy="160541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Учені розкрили несподіваний факт про походження павукі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17533" r="2622" b="1502"/>
          <a:stretch/>
        </p:blipFill>
        <p:spPr bwMode="auto">
          <a:xfrm>
            <a:off x="691431" y="2441741"/>
            <a:ext cx="1980322" cy="167227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7 клас Кільчасті черви | Тест на 11 запитань. Біолог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95" y="315875"/>
            <a:ext cx="2152912" cy="112771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Проект з ОІ та ІКТ і Зоології: &quot;Ракоподібні&quot; - №15 групи ПГФ, 2015 — Вікі  ЦД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407" y="2825041"/>
            <a:ext cx="2136697" cy="148002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Молюски — Вікіпеді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88435" y="229593"/>
            <a:ext cx="1496215" cy="1867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154" grpId="0" animBg="1"/>
      <p:bldP spid="6147" grpId="0" animBg="1"/>
      <p:bldP spid="6148" grpId="0" animBg="1"/>
      <p:bldP spid="6149" grpId="0" animBg="1"/>
      <p:bldP spid="61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8243</TotalTime>
  <Words>1085</Words>
  <Application>Microsoft Office PowerPoint</Application>
  <PresentationFormat>Произвольный</PresentationFormat>
  <Paragraphs>146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Назвіть тварин, що відносяться до цих класів</vt:lpstr>
      <vt:lpstr>Презентация PowerPoint</vt:lpstr>
      <vt:lpstr>Презентация PowerPoint</vt:lpstr>
      <vt:lpstr>Клас: черви. Значення</vt:lpstr>
      <vt:lpstr>Клас: молюски. Значення</vt:lpstr>
      <vt:lpstr>Клас: ракоподібні. Значення</vt:lpstr>
      <vt:lpstr>Клас: павукоподібні. Значення</vt:lpstr>
      <vt:lpstr>Клас: земноводні. Значення</vt:lpstr>
      <vt:lpstr>Клас: комахи. Значення</vt:lpstr>
      <vt:lpstr>Клас: риби. Значення</vt:lpstr>
      <vt:lpstr>Клас: плазуни. Значення</vt:lpstr>
      <vt:lpstr>Клас: птахи. Значення</vt:lpstr>
      <vt:lpstr>Клас: ссавці. Значення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619</cp:revision>
  <dcterms:created xsi:type="dcterms:W3CDTF">2025-08-27T14:01:18Z</dcterms:created>
  <dcterms:modified xsi:type="dcterms:W3CDTF">2026-02-09T10:50:49Z</dcterms:modified>
</cp:coreProperties>
</file>