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687" r:id="rId3"/>
    <p:sldId id="680" r:id="rId4"/>
    <p:sldId id="689" r:id="rId5"/>
    <p:sldId id="720" r:id="rId6"/>
    <p:sldId id="501" r:id="rId7"/>
    <p:sldId id="695" r:id="rId8"/>
    <p:sldId id="723" r:id="rId9"/>
    <p:sldId id="748" r:id="rId10"/>
    <p:sldId id="727" r:id="rId11"/>
    <p:sldId id="729" r:id="rId12"/>
    <p:sldId id="744" r:id="rId13"/>
    <p:sldId id="745" r:id="rId14"/>
    <p:sldId id="733" r:id="rId15"/>
    <p:sldId id="737" r:id="rId16"/>
    <p:sldId id="716" r:id="rId17"/>
    <p:sldId id="747" r:id="rId18"/>
    <p:sldId id="682" r:id="rId19"/>
    <p:sldId id="728" r:id="rId20"/>
    <p:sldId id="674" r:id="rId21"/>
    <p:sldId id="320" r:id="rId22"/>
    <p:sldId id="599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000ADFE-7242-4302-86B5-9ED4D1F102DA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Як риби пристосувалися до життя у водоймах?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976140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63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8" descr="http://kotygoroshko.com.ua/_dr/3/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31" y="3735594"/>
            <a:ext cx="2408968" cy="197719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8662378-4D09-4916-AC5B-78F690781221}"/>
              </a:ext>
            </a:extLst>
          </p:cNvPr>
          <p:cNvSpPr/>
          <p:nvPr/>
        </p:nvSpPr>
        <p:spPr>
          <a:xfrm>
            <a:off x="835447" y="1344075"/>
            <a:ext cx="10369152" cy="2264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2800" b="1" kern="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     Рухаються  риби  за  допомогою  плавців. Хвостовий  плавець  розташований  на  тілі  риби  вертикально. Він слугує  рибі  кермом. Бічні – грудні  і черевні плавці  утримують, врівноважують  тіло риби, коли  вона  зупиняється, повертається, занурюється  чи  виринає.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549474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Як </a:t>
            </a:r>
            <a:r>
              <a:rPr lang="ru-RU" sz="4000" b="1" dirty="0" err="1" smtClean="0"/>
              <a:t>риби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рухаються</a:t>
            </a:r>
            <a:r>
              <a:rPr lang="ru-RU" sz="4000" b="1" dirty="0" smtClean="0"/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7F9EE1B-C2B4-48F0-85B5-CC037E67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0" y="3608388"/>
            <a:ext cx="4248472" cy="24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51" y="3608388"/>
            <a:ext cx="5101064" cy="24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538" y="1335092"/>
            <a:ext cx="4714159" cy="3064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Риби живляться різноманітною  </a:t>
            </a:r>
            <a:r>
              <a:rPr lang="uk-UA" sz="2400" b="1" kern="0" dirty="0">
                <a:solidFill>
                  <a:schemeClr val="bg1"/>
                </a:solidFill>
              </a:rPr>
              <a:t>їжею. Серед </a:t>
            </a:r>
            <a:r>
              <a:rPr lang="uk-UA" sz="2400" b="1" kern="0" dirty="0" smtClean="0">
                <a:solidFill>
                  <a:schemeClr val="bg1"/>
                </a:solidFill>
              </a:rPr>
              <a:t>них </a:t>
            </a:r>
            <a:r>
              <a:rPr lang="uk-UA" sz="2400" b="1" kern="0" dirty="0">
                <a:solidFill>
                  <a:schemeClr val="bg1"/>
                </a:solidFill>
              </a:rPr>
              <a:t>є </a:t>
            </a:r>
            <a:r>
              <a:rPr lang="uk-UA" sz="2400" b="1" kern="0" dirty="0" smtClean="0">
                <a:solidFill>
                  <a:srgbClr val="FFFF00"/>
                </a:solidFill>
              </a:rPr>
              <a:t>рослиноїдні</a:t>
            </a:r>
            <a:r>
              <a:rPr lang="uk-UA" sz="2400" b="1" kern="0" dirty="0" smtClean="0">
                <a:solidFill>
                  <a:schemeClr val="bg1"/>
                </a:solidFill>
              </a:rPr>
              <a:t> </a:t>
            </a:r>
            <a:r>
              <a:rPr lang="uk-UA" sz="2400" b="1" kern="0" dirty="0">
                <a:solidFill>
                  <a:schemeClr val="bg1"/>
                </a:solidFill>
              </a:rPr>
              <a:t>– краснопірка, </a:t>
            </a:r>
            <a:r>
              <a:rPr lang="uk-UA" sz="2400" b="1" kern="0" dirty="0" smtClean="0">
                <a:solidFill>
                  <a:schemeClr val="bg1"/>
                </a:solidFill>
              </a:rPr>
              <a:t>товстолобик тощо. Рослиноїдні риби </a:t>
            </a:r>
            <a:r>
              <a:rPr lang="uk-UA" sz="2400" b="1" kern="0" dirty="0" smtClean="0">
                <a:solidFill>
                  <a:srgbClr val="FFFF00"/>
                </a:solidFill>
              </a:rPr>
              <a:t>очищують  </a:t>
            </a:r>
            <a:r>
              <a:rPr lang="uk-UA" sz="2400" b="1" kern="0" dirty="0">
                <a:solidFill>
                  <a:srgbClr val="FFFF00"/>
                </a:solidFill>
              </a:rPr>
              <a:t>водойми</a:t>
            </a:r>
            <a:r>
              <a:rPr lang="uk-UA" sz="2400" b="1" kern="0" dirty="0">
                <a:solidFill>
                  <a:schemeClr val="bg1"/>
                </a:solidFill>
              </a:rPr>
              <a:t> </a:t>
            </a:r>
            <a:r>
              <a:rPr lang="uk-UA" sz="2400" b="1" kern="0" dirty="0" smtClean="0">
                <a:solidFill>
                  <a:schemeClr val="bg1"/>
                </a:solidFill>
              </a:rPr>
              <a:t>від надмірної </a:t>
            </a:r>
            <a:r>
              <a:rPr lang="uk-UA" sz="2400" b="1" kern="0" dirty="0">
                <a:solidFill>
                  <a:schemeClr val="bg1"/>
                </a:solidFill>
              </a:rPr>
              <a:t>кількості водяних </a:t>
            </a:r>
            <a:r>
              <a:rPr lang="uk-UA" sz="2400" b="1" kern="0" dirty="0" smtClean="0">
                <a:solidFill>
                  <a:schemeClr val="bg1"/>
                </a:solidFill>
              </a:rPr>
              <a:t>рослин </a:t>
            </a:r>
            <a:r>
              <a:rPr lang="uk-UA" sz="2400" b="1" kern="0" dirty="0">
                <a:solidFill>
                  <a:schemeClr val="bg1"/>
                </a:solidFill>
              </a:rPr>
              <a:t>і </a:t>
            </a:r>
            <a:r>
              <a:rPr lang="uk-UA" sz="2400" b="1" kern="0" dirty="0" smtClean="0">
                <a:solidFill>
                  <a:schemeClr val="bg1"/>
                </a:solidFill>
              </a:rPr>
              <a:t>запобігають  </a:t>
            </a:r>
            <a:r>
              <a:rPr lang="uk-UA" sz="2400" b="1" kern="0" dirty="0">
                <a:solidFill>
                  <a:schemeClr val="bg1"/>
                </a:solidFill>
              </a:rPr>
              <a:t>їхньому </a:t>
            </a:r>
            <a:r>
              <a:rPr lang="uk-UA" sz="2400" b="1" kern="0" dirty="0" smtClean="0">
                <a:solidFill>
                  <a:schemeClr val="bg1"/>
                </a:solidFill>
              </a:rPr>
              <a:t>заростанню </a:t>
            </a:r>
            <a:r>
              <a:rPr lang="uk-UA" sz="2400" b="1" kern="0" dirty="0">
                <a:solidFill>
                  <a:schemeClr val="bg1"/>
                </a:solidFill>
              </a:rPr>
              <a:t>і </a:t>
            </a:r>
            <a:r>
              <a:rPr lang="uk-UA" sz="2400" b="1" kern="0" dirty="0" smtClean="0">
                <a:solidFill>
                  <a:schemeClr val="bg1"/>
                </a:solidFill>
              </a:rPr>
              <a:t>заболоченню</a:t>
            </a:r>
            <a:r>
              <a:rPr lang="uk-UA" sz="2400" b="1" kern="0" dirty="0">
                <a:solidFill>
                  <a:schemeClr val="bg1"/>
                </a:solidFill>
              </a:rPr>
              <a:t>.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447" y="549474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Чим </a:t>
            </a:r>
            <a:r>
              <a:rPr lang="ru-RU" sz="4000" b="1" dirty="0" err="1" smtClean="0"/>
              <a:t>риби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живляться</a:t>
            </a:r>
            <a:r>
              <a:rPr lang="ru-RU" sz="4000" b="1" dirty="0" smtClean="0"/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300" y="4602279"/>
            <a:ext cx="3423515" cy="1217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Є риби</a:t>
            </a:r>
            <a:r>
              <a:rPr lang="uk-UA" sz="2400" b="1" kern="0" dirty="0">
                <a:solidFill>
                  <a:schemeClr val="bg1"/>
                </a:solidFill>
              </a:rPr>
              <a:t>, які </a:t>
            </a:r>
            <a:r>
              <a:rPr lang="uk-UA" sz="2400" b="1" kern="0" dirty="0" smtClean="0">
                <a:solidFill>
                  <a:schemeClr val="bg1"/>
                </a:solidFill>
              </a:rPr>
              <a:t>живляться </a:t>
            </a:r>
            <a:r>
              <a:rPr lang="uk-UA" sz="2400" b="1" kern="0" dirty="0" smtClean="0">
                <a:solidFill>
                  <a:srgbClr val="FFFF00"/>
                </a:solidFill>
              </a:rPr>
              <a:t>тваринною</a:t>
            </a:r>
            <a:r>
              <a:rPr lang="uk-UA" sz="2400" b="1" kern="0" dirty="0" smtClean="0">
                <a:solidFill>
                  <a:schemeClr val="bg1"/>
                </a:solidFill>
              </a:rPr>
              <a:t>  </a:t>
            </a:r>
            <a:r>
              <a:rPr lang="uk-UA" sz="2400" b="1" kern="0" dirty="0">
                <a:solidFill>
                  <a:schemeClr val="bg1"/>
                </a:solidFill>
              </a:rPr>
              <a:t>їжею</a:t>
            </a:r>
            <a:r>
              <a:rPr lang="uk-UA" sz="2400" b="1" kern="0" dirty="0" smtClean="0">
                <a:solidFill>
                  <a:schemeClr val="bg1"/>
                </a:solidFill>
              </a:rPr>
              <a:t>, – щука</a:t>
            </a:r>
            <a:r>
              <a:rPr lang="uk-UA" sz="2400" b="1" kern="0" dirty="0">
                <a:solidFill>
                  <a:schemeClr val="bg1"/>
                </a:solidFill>
              </a:rPr>
              <a:t>, окунь.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24" y="4034137"/>
            <a:ext cx="3865297" cy="21600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689437" y="5794111"/>
            <a:ext cx="1423182" cy="5212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Щука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7228"/>
          <a:stretch/>
        </p:blipFill>
        <p:spPr>
          <a:xfrm>
            <a:off x="8435270" y="4273797"/>
            <a:ext cx="2769329" cy="17443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781417" y="5704039"/>
            <a:ext cx="1423182" cy="5212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Окунь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 descr="Товстолоб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088218"/>
            <a:ext cx="3566422" cy="20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аснопірка звичайна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3553" y="1335092"/>
            <a:ext cx="2613868" cy="18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297899" y="3245103"/>
            <a:ext cx="2493534" cy="5212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Краснопірка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23433" y="1592477"/>
            <a:ext cx="2425404" cy="5212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Товстолоб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571" y="527899"/>
            <a:ext cx="10056012" cy="822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Риб поділяють на: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7054" y="1523511"/>
            <a:ext cx="292754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</a:rPr>
              <a:t>досконалістю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пристосувань</a:t>
            </a:r>
            <a:r>
              <a:rPr lang="ru-RU" sz="2800" b="1" dirty="0">
                <a:solidFill>
                  <a:schemeClr val="bg1"/>
                </a:solidFill>
              </a:rPr>
              <a:t> до умов </a:t>
            </a:r>
            <a:r>
              <a:rPr lang="ru-RU" sz="2800" b="1" dirty="0" smtClean="0">
                <a:solidFill>
                  <a:schemeClr val="bg1"/>
                </a:solidFill>
              </a:rPr>
              <a:t>водного </a:t>
            </a:r>
            <a:r>
              <a:rPr lang="ru-RU" sz="2800" b="1" dirty="0" err="1">
                <a:solidFill>
                  <a:schemeClr val="bg1"/>
                </a:solidFill>
              </a:rPr>
              <a:t>середовища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рибам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немає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рівних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D:\3 клас\04 ЯДС\Грущинська\5 Тварини\063 Клас Риби\2026-02-11_224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1" y="1362484"/>
            <a:ext cx="7113526" cy="46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66" y="2757000"/>
            <a:ext cx="2363774" cy="211350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8173" y="477466"/>
            <a:ext cx="10086301" cy="689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Розмноження риб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3587" y="1216339"/>
            <a:ext cx="10118109" cy="1512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Навесні почнеться найважливіша подія в житті </a:t>
            </a:r>
            <a:r>
              <a:rPr lang="uk-UA" sz="2800" b="1" dirty="0"/>
              <a:t>риб </a:t>
            </a:r>
            <a:r>
              <a:rPr lang="uk-UA" sz="2800" b="1" dirty="0" smtClean="0"/>
              <a:t>– </a:t>
            </a:r>
            <a:r>
              <a:rPr lang="uk-UA" sz="2800" b="1" dirty="0" smtClean="0">
                <a:solidFill>
                  <a:srgbClr val="FFFF00"/>
                </a:solidFill>
              </a:rPr>
              <a:t>нерест – це період </a:t>
            </a:r>
            <a:r>
              <a:rPr lang="uk-UA" sz="2800" b="1" dirty="0">
                <a:solidFill>
                  <a:srgbClr val="FFFF00"/>
                </a:solidFill>
              </a:rPr>
              <a:t>розмноження</a:t>
            </a:r>
            <a:r>
              <a:rPr lang="uk-UA" sz="2800" b="1" dirty="0" smtClean="0"/>
              <a:t>. Риби шукають затишні місця для відкладання ікри, з якої потім вилуплюються мальки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5" y="2769969"/>
            <a:ext cx="3087809" cy="205906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5321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862" y="4967232"/>
            <a:ext cx="1077355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Під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час нересту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деякі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перестають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живитися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а в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самців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ляща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горбуші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рожевого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лосося)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змінюються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забарвлення і форма тіла. Після нересту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здебільшого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залишають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напризволяще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свою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ікру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не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турбуючись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про неї.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38" y="2728506"/>
            <a:ext cx="2939707" cy="214199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6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4 ЯДС\Грущинська\5 Тварини\063 Клас Риби\2026-02-11_205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917626"/>
            <a:ext cx="7560840" cy="22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031" y="4266284"/>
            <a:ext cx="75582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Довжина</a:t>
            </a:r>
            <a:r>
              <a:rPr lang="ru-RU" sz="2800" b="1" dirty="0"/>
              <a:t> </a:t>
            </a:r>
            <a:r>
              <a:rPr lang="ru-RU" sz="2800" b="1" dirty="0" smtClean="0"/>
              <a:t>найбільшої </a:t>
            </a:r>
            <a:r>
              <a:rPr lang="ru-RU" sz="2800" b="1" dirty="0" err="1" smtClean="0"/>
              <a:t>риби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китової</a:t>
            </a:r>
            <a:r>
              <a:rPr lang="ru-RU" sz="2800" b="1" dirty="0" smtClean="0"/>
              <a:t> </a:t>
            </a:r>
            <a:r>
              <a:rPr lang="ru-RU" sz="2800" b="1" dirty="0" err="1"/>
              <a:t>акули</a:t>
            </a:r>
            <a:r>
              <a:rPr lang="ru-RU" sz="2800" b="1" dirty="0"/>
              <a:t> — </a:t>
            </a:r>
            <a:r>
              <a:rPr lang="ru-RU" sz="2800" b="1" dirty="0" smtClean="0"/>
              <a:t>18м</a:t>
            </a:r>
            <a:r>
              <a:rPr lang="ru-RU" sz="2800" b="1" dirty="0"/>
              <a:t>, </a:t>
            </a:r>
            <a:r>
              <a:rPr lang="ru-RU" sz="2800" b="1" dirty="0" err="1"/>
              <a:t>рибки</a:t>
            </a:r>
            <a:r>
              <a:rPr lang="ru-RU" sz="2800" b="1" dirty="0"/>
              <a:t> </a:t>
            </a:r>
            <a:r>
              <a:rPr lang="ru-RU" sz="2800" b="1" dirty="0" err="1"/>
              <a:t>гобі</a:t>
            </a:r>
            <a:r>
              <a:rPr lang="ru-RU" sz="2800" b="1" dirty="0"/>
              <a:t> — </a:t>
            </a:r>
            <a:r>
              <a:rPr lang="ru-RU" sz="2800" b="1" dirty="0" smtClean="0"/>
              <a:t>16мм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447" y="549474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і </a:t>
            </a:r>
            <a:r>
              <a:rPr lang="ru-RU" sz="4000" b="1" dirty="0" err="1"/>
              <a:t>розкажіть</a:t>
            </a:r>
            <a:r>
              <a:rPr lang="ru-RU" sz="4000" b="1" dirty="0"/>
              <a:t>!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447" y="1341562"/>
            <a:ext cx="622798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 різняться між собою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морські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риби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68295" y="1413570"/>
            <a:ext cx="289202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kern="0" dirty="0" smtClean="0">
                <a:solidFill>
                  <a:schemeClr val="bg1"/>
                </a:solidFill>
              </a:rPr>
              <a:t>Причому китова акула абсолютно  </a:t>
            </a:r>
            <a:r>
              <a:rPr lang="uk-UA" sz="2800" b="1" kern="0" dirty="0">
                <a:solidFill>
                  <a:schemeClr val="bg1"/>
                </a:solidFill>
              </a:rPr>
              <a:t>безпечна для  </a:t>
            </a:r>
            <a:r>
              <a:rPr lang="uk-UA" sz="2800" b="1" kern="0" dirty="0" smtClean="0">
                <a:solidFill>
                  <a:schemeClr val="bg1"/>
                </a:solidFill>
              </a:rPr>
              <a:t>людини, оскільки  </a:t>
            </a:r>
            <a:r>
              <a:rPr lang="uk-UA" sz="2800" b="1" kern="0" dirty="0">
                <a:solidFill>
                  <a:schemeClr val="bg1"/>
                </a:solidFill>
              </a:rPr>
              <a:t>живиться  </a:t>
            </a:r>
            <a:r>
              <a:rPr lang="uk-UA" sz="2800" b="1" kern="0" dirty="0" smtClean="0">
                <a:solidFill>
                  <a:schemeClr val="bg1"/>
                </a:solidFill>
              </a:rPr>
              <a:t>планктоном </a:t>
            </a:r>
            <a:r>
              <a:rPr lang="uk-UA" sz="2800" b="1" kern="0" dirty="0">
                <a:solidFill>
                  <a:schemeClr val="bg1"/>
                </a:solidFill>
              </a:rPr>
              <a:t>та  іншими  дрібними  організмами.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351" y="1393320"/>
            <a:ext cx="5616624" cy="4172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just">
              <a:defRPr/>
            </a:pPr>
            <a:r>
              <a:rPr lang="uk-UA" sz="2400" b="1" kern="0" dirty="0">
                <a:solidFill>
                  <a:schemeClr val="accent3">
                    <a:lumMod val="75000"/>
                  </a:schemeClr>
                </a:solidFill>
              </a:rPr>
              <a:t>     Великою  рибою  прісних  водойм  є  сом. Він  не має луски, хоча й  риба. Виростає  сом  до </a:t>
            </a:r>
            <a:r>
              <a:rPr lang="uk-UA" sz="2400" b="1" kern="0" dirty="0" smtClean="0">
                <a:solidFill>
                  <a:schemeClr val="accent3">
                    <a:lumMod val="75000"/>
                  </a:schemeClr>
                </a:solidFill>
              </a:rPr>
              <a:t>5м </a:t>
            </a:r>
            <a:r>
              <a:rPr lang="uk-UA" sz="2400" b="1" kern="0" dirty="0">
                <a:solidFill>
                  <a:schemeClr val="accent3">
                    <a:lumMod val="75000"/>
                  </a:schemeClr>
                </a:solidFill>
              </a:rPr>
              <a:t>у  довжину  та  може  важити </a:t>
            </a:r>
            <a:r>
              <a:rPr lang="uk-UA" sz="2400" b="1" kern="0" dirty="0" smtClean="0">
                <a:solidFill>
                  <a:schemeClr val="accent3">
                    <a:lumMod val="75000"/>
                  </a:schemeClr>
                </a:solidFill>
              </a:rPr>
              <a:t>400кг</a:t>
            </a:r>
            <a:r>
              <a:rPr lang="uk-UA" sz="2400" b="1" kern="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uk-UA" sz="2400" b="1" kern="0" dirty="0" smtClean="0">
                <a:solidFill>
                  <a:schemeClr val="accent3">
                    <a:lumMod val="75000"/>
                  </a:schemeClr>
                </a:solidFill>
              </a:rPr>
              <a:t>Живиться  </a:t>
            </a:r>
            <a:r>
              <a:rPr lang="uk-UA" sz="2400" b="1" kern="0" dirty="0">
                <a:solidFill>
                  <a:schemeClr val="accent3">
                    <a:lumMod val="75000"/>
                  </a:schemeClr>
                </a:solidFill>
              </a:rPr>
              <a:t>комахами, молюсками, рибою, може  нападати навіть </a:t>
            </a:r>
            <a:r>
              <a:rPr lang="uk-UA" sz="2400" b="1" kern="0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uk-UA" sz="2400" b="1" kern="0" dirty="0">
                <a:solidFill>
                  <a:schemeClr val="accent3">
                    <a:lumMod val="75000"/>
                  </a:schemeClr>
                </a:solidFill>
              </a:rPr>
              <a:t>водоплавних  птахів і дрібних  свійських  тварин. Це  нічний  хижак. Удень  він  «спить»  у  ямах на дні. Узимку  сом  неактивний, не живиться, залягає на глибині групами по </a:t>
            </a:r>
            <a:r>
              <a:rPr lang="uk-UA" sz="2400" b="1" kern="0" dirty="0" smtClean="0">
                <a:solidFill>
                  <a:schemeClr val="accent3">
                    <a:lumMod val="75000"/>
                  </a:schemeClr>
                </a:solidFill>
              </a:rPr>
              <a:t>п</a:t>
            </a:r>
            <a:r>
              <a:rPr lang="en-US" sz="2400" b="1" kern="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uk-UA" sz="2400" b="1" kern="0" dirty="0" smtClean="0">
                <a:solidFill>
                  <a:schemeClr val="accent3">
                    <a:lumMod val="75000"/>
                  </a:schemeClr>
                </a:solidFill>
              </a:rPr>
              <a:t>ять-десять </a:t>
            </a:r>
            <a:r>
              <a:rPr lang="uk-UA" sz="2400" b="1" kern="0" dirty="0">
                <a:solidFill>
                  <a:schemeClr val="accent3">
                    <a:lumMod val="75000"/>
                  </a:schemeClr>
                </a:solidFill>
              </a:rPr>
              <a:t>рибин. 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17158" r="18538" b="12378"/>
          <a:stretch/>
        </p:blipFill>
        <p:spPr>
          <a:xfrm>
            <a:off x="6668095" y="1485578"/>
            <a:ext cx="4536504" cy="33518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362219" y="4924763"/>
            <a:ext cx="1148256" cy="52125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Сом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447" y="549474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Цікаво</a:t>
            </a:r>
            <a:r>
              <a:rPr lang="ru-RU" sz="4000" b="1" dirty="0" smtClean="0"/>
              <a:t>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lh6.googleusercontent.com/TrA187tHC42h9UAf5TKhPktOspAefbyFBi9KdPuuOjHOGjdNmJKnABUbqEhHrZsMWU7O2eoqGKZ9xzPduaFNynpaI4MHcfPccEAIrPQoa_Zy8RR3NqlLeEh6p264KQTczDGRPx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57" y="3523777"/>
            <a:ext cx="2494823" cy="1396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439" y="2349674"/>
            <a:ext cx="8136904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2. </a:t>
            </a:r>
            <a:r>
              <a:rPr lang="uk-UA" sz="2800" b="1" dirty="0">
                <a:solidFill>
                  <a:schemeClr val="bg1"/>
                </a:solidFill>
              </a:rPr>
              <a:t>Риби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uk-UA" sz="2800" b="1" dirty="0">
                <a:solidFill>
                  <a:schemeClr val="bg1"/>
                </a:solidFill>
              </a:rPr>
              <a:t>служать продуктом </a:t>
            </a:r>
            <a:r>
              <a:rPr lang="uk-UA" sz="2800" b="1" dirty="0" smtClean="0">
                <a:solidFill>
                  <a:schemeClr val="bg1"/>
                </a:solidFill>
              </a:rPr>
              <a:t>харчування для людей</a:t>
            </a:r>
            <a:endParaRPr lang="ru-RU" altLang="uk-UA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455" y="477466"/>
            <a:ext cx="1022513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Значення </a:t>
            </a:r>
            <a:r>
              <a:rPr lang="ru-RU" sz="4000" b="1" dirty="0" err="1" smtClean="0"/>
              <a:t>риб</a:t>
            </a:r>
            <a:r>
              <a:rPr lang="ru-RU" sz="4000" b="1" dirty="0" smtClean="0"/>
              <a:t> для природи і людей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5145" y="3069754"/>
            <a:ext cx="747331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3. </a:t>
            </a:r>
            <a:r>
              <a:rPr lang="ru-RU" altLang="uk-UA" sz="2800" b="1" dirty="0">
                <a:solidFill>
                  <a:schemeClr val="bg1"/>
                </a:solidFill>
              </a:rPr>
              <a:t>З </a:t>
            </a:r>
            <a:r>
              <a:rPr lang="ru-RU" altLang="uk-UA" sz="2800" b="1" dirty="0" err="1">
                <a:solidFill>
                  <a:schemeClr val="bg1"/>
                </a:solidFill>
              </a:rPr>
              <a:t>риби</a:t>
            </a:r>
            <a:r>
              <a:rPr lang="ru-RU" altLang="uk-UA" sz="2800" b="1" dirty="0">
                <a:solidFill>
                  <a:schemeClr val="bg1"/>
                </a:solidFill>
              </a:rPr>
              <a:t> </a:t>
            </a:r>
            <a:r>
              <a:rPr lang="ru-RU" altLang="uk-UA" sz="2800" b="1" dirty="0" err="1">
                <a:solidFill>
                  <a:schemeClr val="bg1"/>
                </a:solidFill>
              </a:rPr>
              <a:t>отримують</a:t>
            </a:r>
            <a:r>
              <a:rPr lang="ru-RU" altLang="uk-UA" sz="2800" b="1" dirty="0">
                <a:solidFill>
                  <a:schemeClr val="bg1"/>
                </a:solidFill>
              </a:rPr>
              <a:t> жир, </a:t>
            </a:r>
            <a:r>
              <a:rPr lang="ru-RU" altLang="uk-UA" sz="2800" b="1" dirty="0" err="1">
                <a:solidFill>
                  <a:schemeClr val="bg1"/>
                </a:solidFill>
              </a:rPr>
              <a:t>багатий</a:t>
            </a:r>
            <a:r>
              <a:rPr lang="ru-RU" altLang="uk-UA" sz="2800" b="1" dirty="0">
                <a:solidFill>
                  <a:schemeClr val="bg1"/>
                </a:solidFill>
              </a:rPr>
              <a:t> на </a:t>
            </a:r>
            <a:r>
              <a:rPr lang="ru-RU" altLang="uk-UA" sz="2800" b="1" dirty="0" err="1">
                <a:solidFill>
                  <a:schemeClr val="bg1"/>
                </a:solidFill>
              </a:rPr>
              <a:t>вітаміни</a:t>
            </a:r>
            <a:endParaRPr lang="ru-RU" alt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2450" y="3717826"/>
            <a:ext cx="5237574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4. З </a:t>
            </a:r>
            <a:r>
              <a:rPr lang="ru-RU" sz="2800" b="1" dirty="0" err="1" smtClean="0">
                <a:solidFill>
                  <a:schemeClr val="bg1"/>
                </a:solidFill>
              </a:rPr>
              <a:t>риб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</a:t>
            </a:r>
            <a:r>
              <a:rPr lang="ru-RU" altLang="uk-UA" sz="2800" b="1" dirty="0" err="1" smtClean="0">
                <a:solidFill>
                  <a:schemeClr val="bg1"/>
                </a:solidFill>
              </a:rPr>
              <a:t>иготовляють</a:t>
            </a:r>
            <a:r>
              <a:rPr lang="ru-RU" altLang="uk-UA" sz="2800" b="1" dirty="0" smtClean="0">
                <a:solidFill>
                  <a:schemeClr val="bg1"/>
                </a:solidFill>
              </a:rPr>
              <a:t> </a:t>
            </a:r>
            <a:r>
              <a:rPr lang="ru-RU" altLang="uk-UA" sz="2800" b="1" dirty="0" err="1">
                <a:solidFill>
                  <a:schemeClr val="bg1"/>
                </a:solidFill>
              </a:rPr>
              <a:t>кормове</a:t>
            </a:r>
            <a:r>
              <a:rPr lang="ru-RU" altLang="uk-UA" sz="2800" b="1" dirty="0">
                <a:solidFill>
                  <a:schemeClr val="bg1"/>
                </a:solidFill>
              </a:rPr>
              <a:t> </a:t>
            </a:r>
            <a:r>
              <a:rPr lang="ru-RU" altLang="uk-UA" sz="2800" b="1" dirty="0" err="1" smtClean="0">
                <a:solidFill>
                  <a:schemeClr val="bg1"/>
                </a:solidFill>
              </a:rPr>
              <a:t>борошно</a:t>
            </a:r>
            <a:r>
              <a:rPr lang="ru-RU" altLang="uk-UA" sz="2800" b="1" dirty="0" smtClean="0">
                <a:solidFill>
                  <a:schemeClr val="bg1"/>
                </a:solidFill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</a:rPr>
              <a:t>худоби</a:t>
            </a:r>
            <a:r>
              <a:rPr lang="ru-RU" sz="2800" b="1" dirty="0">
                <a:solidFill>
                  <a:schemeClr val="bg1"/>
                </a:solidFill>
              </a:rPr>
              <a:t> й </a:t>
            </a:r>
            <a:r>
              <a:rPr lang="ru-RU" sz="2800" b="1" dirty="0" smtClean="0">
                <a:solidFill>
                  <a:schemeClr val="bg1"/>
                </a:solidFill>
              </a:rPr>
              <a:t>птахів</a:t>
            </a:r>
            <a:endParaRPr lang="ru-RU" alt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439" y="1269554"/>
            <a:ext cx="8411130" cy="971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2800" b="1" kern="0" dirty="0" smtClean="0">
                <a:solidFill>
                  <a:schemeClr val="bg1"/>
                </a:solidFill>
              </a:rPr>
              <a:t>1. </a:t>
            </a:r>
            <a:r>
              <a:rPr lang="uk-UA" sz="2800" b="1" kern="0" dirty="0">
                <a:solidFill>
                  <a:schemeClr val="bg1"/>
                </a:solidFill>
              </a:rPr>
              <a:t>Риба  є  чудовим  кормом  для  багатьох  </a:t>
            </a:r>
            <a:r>
              <a:rPr lang="uk-UA" sz="2800" b="1" kern="0" dirty="0" smtClean="0">
                <a:solidFill>
                  <a:schemeClr val="bg1"/>
                </a:solidFill>
              </a:rPr>
              <a:t>тварин: </a:t>
            </a:r>
            <a:r>
              <a:rPr lang="uk-UA" sz="2800" b="1" kern="0" dirty="0">
                <a:solidFill>
                  <a:schemeClr val="bg1"/>
                </a:solidFill>
              </a:rPr>
              <a:t>дельфінів, тюленів, птахів, ведмедів, видр та інших.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39" y="4869954"/>
            <a:ext cx="9658541" cy="136815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5. </a:t>
            </a:r>
            <a:r>
              <a:rPr lang="ru-RU" sz="2800" b="1" dirty="0" err="1" smtClean="0">
                <a:solidFill>
                  <a:srgbClr val="002060"/>
                </a:solidFill>
              </a:rPr>
              <a:t>Риба</a:t>
            </a:r>
            <a:r>
              <a:rPr lang="ru-RU" sz="2800" b="1" dirty="0" smtClean="0">
                <a:solidFill>
                  <a:srgbClr val="002060"/>
                </a:solidFill>
              </a:rPr>
              <a:t> – це </a:t>
            </a:r>
            <a:r>
              <a:rPr lang="ru-RU" sz="2800" b="1" dirty="0" err="1" smtClean="0">
                <a:solidFill>
                  <a:srgbClr val="002060"/>
                </a:solidFill>
              </a:rPr>
              <a:t>сировина</a:t>
            </a:r>
            <a:r>
              <a:rPr lang="ru-RU" sz="2800" b="1" dirty="0" smtClean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виготовлення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altLang="uk-UA" sz="2800" b="1" dirty="0" smtClean="0">
                <a:solidFill>
                  <a:srgbClr val="002060"/>
                </a:solidFill>
              </a:rPr>
              <a:t> </a:t>
            </a:r>
            <a:r>
              <a:rPr lang="ru-RU" altLang="uk-UA" sz="2800" b="1" dirty="0" err="1">
                <a:solidFill>
                  <a:srgbClr val="002060"/>
                </a:solidFill>
              </a:rPr>
              <a:t>добрива</a:t>
            </a:r>
            <a:r>
              <a:rPr lang="ru-RU" altLang="uk-UA" sz="2800" b="1" dirty="0">
                <a:solidFill>
                  <a:srgbClr val="002060"/>
                </a:solidFill>
              </a:rPr>
              <a:t> </a:t>
            </a:r>
            <a:r>
              <a:rPr lang="ru-RU" altLang="uk-UA" sz="2800" b="1" dirty="0" smtClean="0">
                <a:solidFill>
                  <a:srgbClr val="002060"/>
                </a:solidFill>
              </a:rPr>
              <a:t>для </a:t>
            </a:r>
            <a:r>
              <a:rPr lang="ru-RU" altLang="uk-UA" sz="2800" b="1" dirty="0" err="1" smtClean="0">
                <a:solidFill>
                  <a:srgbClr val="002060"/>
                </a:solidFill>
              </a:rPr>
              <a:t>полів</a:t>
            </a:r>
            <a:r>
              <a:rPr lang="ru-RU" altLang="uk-UA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технічного</a:t>
            </a:r>
            <a:r>
              <a:rPr lang="ru-RU" sz="2800" b="1" dirty="0">
                <a:solidFill>
                  <a:srgbClr val="002060"/>
                </a:solidFill>
              </a:rPr>
              <a:t> жиру, </a:t>
            </a:r>
            <a:r>
              <a:rPr lang="ru-RU" sz="2800" b="1" dirty="0" err="1">
                <a:solidFill>
                  <a:srgbClr val="002060"/>
                </a:solidFill>
              </a:rPr>
              <a:t>клеїв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шкіри</a:t>
            </a:r>
            <a:r>
              <a:rPr lang="ru-RU" sz="2800" b="1" dirty="0">
                <a:solidFill>
                  <a:srgbClr val="002060"/>
                </a:solidFill>
              </a:rPr>
              <a:t> й інших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продуктів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використовуваних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харчовій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легкій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промисловості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altLang="uk-UA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www.fotonastenu.ru/index.php?view=image&amp;format=raw&amp;type=orig&amp;id=673&amp;option=com_joomgallery&amp;Itemid=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1269554"/>
            <a:ext cx="2068442" cy="1222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значення риб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6327" y="2399895"/>
            <a:ext cx="2169128" cy="124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0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03DE97CE-A6A1-4057-BAE5-DD9734F1D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9502" y="549474"/>
            <a:ext cx="9721081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uk-UA" sz="4000" b="1" dirty="0" err="1"/>
              <a:t>Застередження</a:t>
            </a:r>
            <a:endParaRPr lang="ru-RU" altLang="uk-UA" sz="4000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B9839934-FD09-404D-9553-27F330FDA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880" y="1413570"/>
            <a:ext cx="9649073" cy="19732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altLang="uk-UA" sz="2800" b="1" dirty="0" err="1">
                <a:solidFill>
                  <a:srgbClr val="FF0000"/>
                </a:solidFill>
              </a:rPr>
              <a:t>Рибу</a:t>
            </a:r>
            <a:r>
              <a:rPr lang="ru-RU" altLang="uk-UA" sz="2800" b="1" dirty="0">
                <a:solidFill>
                  <a:srgbClr val="FF0000"/>
                </a:solidFill>
              </a:rPr>
              <a:t> в </a:t>
            </a:r>
            <a:r>
              <a:rPr lang="ru-RU" altLang="uk-UA" sz="2800" b="1" dirty="0" err="1">
                <a:solidFill>
                  <a:srgbClr val="FF0000"/>
                </a:solidFill>
              </a:rPr>
              <a:t>жодному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разі</a:t>
            </a:r>
            <a:r>
              <a:rPr lang="ru-RU" altLang="uk-UA" sz="2800" b="1" dirty="0">
                <a:solidFill>
                  <a:srgbClr val="FF0000"/>
                </a:solidFill>
              </a:rPr>
              <a:t> не можна </a:t>
            </a:r>
            <a:r>
              <a:rPr lang="ru-RU" altLang="uk-UA" sz="2800" b="1" dirty="0" err="1">
                <a:solidFill>
                  <a:srgbClr val="FF0000"/>
                </a:solidFill>
              </a:rPr>
              <a:t>вживати</a:t>
            </a:r>
            <a:r>
              <a:rPr lang="ru-RU" altLang="uk-UA" sz="2800" b="1" dirty="0">
                <a:solidFill>
                  <a:srgbClr val="FF0000"/>
                </a:solidFill>
              </a:rPr>
              <a:t> в сирому </a:t>
            </a:r>
            <a:r>
              <a:rPr lang="ru-RU" altLang="uk-UA" sz="2800" b="1" dirty="0" err="1">
                <a:solidFill>
                  <a:srgbClr val="FF0000"/>
                </a:solidFill>
              </a:rPr>
              <a:t>вигляді</a:t>
            </a:r>
            <a:r>
              <a:rPr lang="ru-RU" altLang="uk-UA" sz="2800" b="1" dirty="0">
                <a:solidFill>
                  <a:srgbClr val="FF0000"/>
                </a:solidFill>
              </a:rPr>
              <a:t>, </a:t>
            </a:r>
            <a:r>
              <a:rPr lang="ru-RU" altLang="uk-UA" sz="2800" b="1" dirty="0" err="1">
                <a:solidFill>
                  <a:srgbClr val="FF0000"/>
                </a:solidFill>
              </a:rPr>
              <a:t>оскільки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можливо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заразитися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паразитичними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черв'яками</a:t>
            </a:r>
            <a:r>
              <a:rPr lang="ru-RU" altLang="uk-UA" sz="2800" b="1" dirty="0">
                <a:solidFill>
                  <a:srgbClr val="FF0000"/>
                </a:solidFill>
              </a:rPr>
              <a:t>, тому </a:t>
            </a:r>
            <a:r>
              <a:rPr lang="ru-RU" altLang="uk-UA" sz="2800" b="1" dirty="0" err="1">
                <a:solidFill>
                  <a:srgbClr val="FF0000"/>
                </a:solidFill>
              </a:rPr>
              <a:t>рибу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вживають</a:t>
            </a:r>
            <a:r>
              <a:rPr lang="ru-RU" altLang="uk-UA" sz="2800" b="1" dirty="0">
                <a:solidFill>
                  <a:srgbClr val="FF0000"/>
                </a:solidFill>
              </a:rPr>
              <a:t> у вареному, </a:t>
            </a:r>
            <a:r>
              <a:rPr lang="ru-RU" altLang="uk-UA" sz="2800" b="1" dirty="0" err="1">
                <a:solidFill>
                  <a:srgbClr val="FF0000"/>
                </a:solidFill>
              </a:rPr>
              <a:t>смаженому</a:t>
            </a:r>
            <a:r>
              <a:rPr lang="ru-RU" altLang="uk-UA" sz="2800" b="1" dirty="0">
                <a:solidFill>
                  <a:srgbClr val="FF0000"/>
                </a:solidFill>
              </a:rPr>
              <a:t>, копченому, соленому чи </a:t>
            </a:r>
            <a:r>
              <a:rPr lang="ru-RU" altLang="uk-UA" sz="2800" b="1" dirty="0" err="1">
                <a:solidFill>
                  <a:srgbClr val="FF0000"/>
                </a:solidFill>
              </a:rPr>
              <a:t>консервованому</a:t>
            </a:r>
            <a:r>
              <a:rPr lang="ru-RU" altLang="uk-UA" sz="2800" b="1" dirty="0">
                <a:solidFill>
                  <a:srgbClr val="FF0000"/>
                </a:solidFill>
              </a:rPr>
              <a:t> </a:t>
            </a:r>
            <a:r>
              <a:rPr lang="ru-RU" altLang="uk-UA" sz="2800" b="1" dirty="0" err="1">
                <a:solidFill>
                  <a:srgbClr val="FF0000"/>
                </a:solidFill>
              </a:rPr>
              <a:t>вигляді</a:t>
            </a:r>
            <a:r>
              <a:rPr lang="ru-RU" altLang="uk-UA" sz="28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35" y="3501802"/>
            <a:ext cx="3801560" cy="239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wwfeu.awsassets.panda.org/img/sturgeons_shutterstock_742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3507419"/>
            <a:ext cx="4536506" cy="238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6471" y="1297541"/>
            <a:ext cx="10737838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Якщо названа ознака належить живим організмам – робимо тулубом нахили вперед-назад. Якщо не належить – повертаємо тулубом вліво-вправо.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4643"/>
            <a:ext cx="10339887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95179" y="4881904"/>
            <a:ext cx="2537915" cy="1517644"/>
          </a:xfrm>
          <a:prstGeom prst="clou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Ростуть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299942" y="2061642"/>
            <a:ext cx="3528391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Рухаються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123479" y="3751289"/>
            <a:ext cx="3078341" cy="166451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cs typeface="Times New Roman" pitchFamily="18" charset="0"/>
              </a:rPr>
              <a:t>Розмно</a:t>
            </a:r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-жуються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248508" y="3494982"/>
            <a:ext cx="2462905" cy="1517644"/>
          </a:xfrm>
          <a:prstGeom prst="cloud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Світять 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108525" y="3357786"/>
            <a:ext cx="3231978" cy="1517644"/>
          </a:xfrm>
          <a:prstGeom prst="cloud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малюють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204924" y="4987202"/>
            <a:ext cx="2610657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мріють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825188" y="2233645"/>
            <a:ext cx="3600400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Живляться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" name="Picture 2" descr="D:\Картинки до тестів\!!!!_Ворона+Хлопчик_!!!!\загрузка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4574198"/>
            <a:ext cx="1930648" cy="19306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471" y="549474"/>
            <a:ext cx="10081120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kern="10" dirty="0" smtClean="0">
                <a:solidFill>
                  <a:schemeClr val="bg1"/>
                </a:solidFill>
              </a:rPr>
              <a:t>Бліц-турнір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1472" y="1403826"/>
            <a:ext cx="7272808" cy="3126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факти були вам відомі?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>
                <a:solidFill>
                  <a:schemeClr val="accent3">
                    <a:lumMod val="75000"/>
                  </a:schemeClr>
                </a:solidFill>
              </a:rPr>
              <a:t>Що </a:t>
            </a: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вас здивувало?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Для чого рибам зябра?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Якою може </a:t>
            </a:r>
            <a:r>
              <a:rPr lang="uk-UA" sz="2800" b="1" kern="10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ути форма риб?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>
                <a:solidFill>
                  <a:schemeClr val="accent3">
                    <a:lumMod val="75000"/>
                  </a:schemeClr>
                </a:solidFill>
              </a:rPr>
              <a:t>Від </a:t>
            </a: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чого це залежить?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Які тварини живляться рибою?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b="1" kern="10" dirty="0" smtClean="0">
                <a:solidFill>
                  <a:schemeClr val="accent3">
                    <a:lumMod val="75000"/>
                  </a:schemeClr>
                </a:solidFill>
              </a:rPr>
              <a:t>Як рослиноїдні риби очищують водойми?</a:t>
            </a:r>
            <a:endParaRPr lang="uk-UA" sz="2800" b="1" kern="1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06" y="1452644"/>
            <a:ext cx="2714785" cy="16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0950" y="4566828"/>
            <a:ext cx="6161201" cy="540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2800" kern="10" dirty="0" smtClean="0"/>
              <a:t>Чи належить до групи «</a:t>
            </a:r>
            <a:r>
              <a:rPr lang="uk-UA" sz="2800" kern="10" dirty="0"/>
              <a:t>риби» карась?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20095" y="4606377"/>
            <a:ext cx="4200528" cy="1002429"/>
          </a:xfrm>
          <a:prstGeom prst="rect">
            <a:avLst/>
          </a:prstGeom>
          <a:solidFill>
            <a:schemeClr val="bg1"/>
          </a:solidFill>
        </p:spPr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2900" b="1" kern="0" dirty="0" smtClean="0">
                <a:solidFill>
                  <a:srgbClr val="FF0000"/>
                </a:solidFill>
              </a:rPr>
              <a:t>Я вважаю</a:t>
            </a:r>
            <a:r>
              <a:rPr lang="uk-UA" sz="2900" b="1" kern="0" dirty="0">
                <a:solidFill>
                  <a:srgbClr val="FF0000"/>
                </a:solidFill>
              </a:rPr>
              <a:t>, що </a:t>
            </a:r>
            <a:r>
              <a:rPr lang="uk-UA" sz="2900" b="1" kern="0" dirty="0" smtClean="0">
                <a:solidFill>
                  <a:srgbClr val="FF0000"/>
                </a:solidFill>
              </a:rPr>
              <a:t>так (ні) … Тому що …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8895" y="5246235"/>
            <a:ext cx="6161201" cy="540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2800" kern="10" dirty="0" smtClean="0"/>
              <a:t>Чи належить до групи «</a:t>
            </a:r>
            <a:r>
              <a:rPr lang="uk-UA" sz="2800" kern="10" dirty="0"/>
              <a:t>риби» </a:t>
            </a:r>
            <a:r>
              <a:rPr lang="uk-UA" sz="2800" kern="10" dirty="0" smtClean="0"/>
              <a:t>рак?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50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укавички лижні на 10 - 11 - 12 - 13 - 14 років для дівчаток (арт.  20-12-27) червоний - купити за найвигіднішою ціною в Україні від компанії  &quot;Інтернет магазин &quot;Товарофф&quot;&quot; - 5852253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96" y="1284469"/>
            <a:ext cx="2496779" cy="18742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illpro 1 Пара важких садових рукавичок Thorn Proof Шкіряні робочі  рукавички водонепроникні Тонкий армований rigger Міцна гнучка теплоізоляція  купити недорого — ціна, безкоштовна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6" y="2374417"/>
            <a:ext cx="2294100" cy="184746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55189" y="1280274"/>
            <a:ext cx="855157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Подумайте, яка пара рукавичок подобається вам найбільше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6" descr="КОНСПЕКТ ЗАНЯТТЯ з малювання для дітей середнього дошкільного віку  «Рукавичк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55" y="2374416"/>
            <a:ext cx="2706672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кавички: картинки, стокові Рукавички фотографії, зображення | Скачати з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6376" r="4079" b="2980"/>
          <a:stretch/>
        </p:blipFill>
        <p:spPr bwMode="auto">
          <a:xfrm>
            <a:off x="3398967" y="2374416"/>
            <a:ext cx="2455996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73973" y="477466"/>
            <a:ext cx="10965657" cy="678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Рукавички з передбаченнями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7481" y="4267385"/>
            <a:ext cx="2578967" cy="105560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Тобі сьогодні пощастить!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828" y="4300992"/>
            <a:ext cx="25922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тебе </a:t>
            </a:r>
            <a:r>
              <a:rPr lang="uk-UA" sz="2800" b="1" dirty="0" smtClean="0">
                <a:solidFill>
                  <a:schemeClr val="bg1"/>
                </a:solidFill>
              </a:rPr>
              <a:t>чекає гарна </a:t>
            </a:r>
            <a:r>
              <a:rPr lang="uk-UA" sz="2800" b="1" dirty="0">
                <a:solidFill>
                  <a:schemeClr val="bg1"/>
                </a:solidFill>
              </a:rPr>
              <a:t>новина!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0499" y="4191402"/>
            <a:ext cx="2152517" cy="10556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Відчуєш підтримку!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✓Tactical Gear™ |➲ Комбінований комплект тактичних рукавичок Damascus ALL  WEATHER COMBO PACK CP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96" y="4488647"/>
            <a:ext cx="2548879" cy="16686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916448" y="5322993"/>
            <a:ext cx="296284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Сьогодні отримаєш </a:t>
            </a:r>
            <a:r>
              <a:rPr lang="uk-UA" sz="2800" b="1" dirty="0">
                <a:solidFill>
                  <a:schemeClr val="bg1"/>
                </a:solidFill>
              </a:rPr>
              <a:t>успіх!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71016" y="3169915"/>
            <a:ext cx="244668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тебе </a:t>
            </a:r>
            <a:r>
              <a:rPr lang="uk-UA" sz="2800" b="1" dirty="0" smtClean="0">
                <a:solidFill>
                  <a:schemeClr val="bg1"/>
                </a:solidFill>
              </a:rPr>
              <a:t>гарна усмішка!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9705" y="1821875"/>
            <a:ext cx="8067123" cy="5108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Прочитайте чарівні передбачення, що вони вам несуть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455" y="2425084"/>
            <a:ext cx="656680" cy="169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2338" y="4941962"/>
            <a:ext cx="4630416" cy="1090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зацікавило</a:t>
            </a:r>
            <a:r>
              <a:rPr lang="ru-RU" sz="2800" b="1" dirty="0"/>
              <a:t> </a:t>
            </a:r>
            <a:r>
              <a:rPr lang="ru-RU" sz="2800" b="1" dirty="0" smtClean="0"/>
              <a:t>вас </a:t>
            </a:r>
            <a:r>
              <a:rPr lang="ru-RU" sz="2800" b="1" dirty="0"/>
              <a:t>життя комах і </a:t>
            </a:r>
            <a:r>
              <a:rPr lang="ru-RU" sz="2800" b="1" dirty="0" err="1"/>
              <a:t>риб</a:t>
            </a:r>
            <a:r>
              <a:rPr lang="ru-RU" sz="28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1755" y="4941962"/>
            <a:ext cx="4840999" cy="9998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Наведи приклади </a:t>
            </a:r>
            <a:r>
              <a:rPr lang="ru-RU" sz="2800" b="1" dirty="0" err="1"/>
              <a:t>прісноводних</a:t>
            </a:r>
            <a:r>
              <a:rPr lang="ru-RU" sz="2800" b="1" dirty="0"/>
              <a:t> і </a:t>
            </a:r>
            <a:r>
              <a:rPr lang="ru-RU" sz="2800" b="1" dirty="0" err="1"/>
              <a:t>морських</a:t>
            </a:r>
            <a:r>
              <a:rPr lang="ru-RU" sz="2800" b="1" dirty="0"/>
              <a:t> </a:t>
            </a:r>
            <a:r>
              <a:rPr lang="ru-RU" sz="2800" b="1" dirty="0" err="1"/>
              <a:t>риб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3887" y="4591529"/>
            <a:ext cx="4789278" cy="1414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</a:t>
            </a:r>
            <a:r>
              <a:rPr lang="ru-RU" sz="2400" b="1" dirty="0" err="1"/>
              <a:t>будову</a:t>
            </a:r>
            <a:r>
              <a:rPr lang="ru-RU" sz="2400" b="1" dirty="0"/>
              <a:t> мають </a:t>
            </a:r>
            <a:r>
              <a:rPr lang="ru-RU" sz="2400" b="1" dirty="0" err="1" smtClean="0"/>
              <a:t>риби</a:t>
            </a:r>
            <a:r>
              <a:rPr lang="ru-RU" sz="2400" b="1" dirty="0"/>
              <a:t>?</a:t>
            </a:r>
          </a:p>
          <a:p>
            <a:pPr algn="ctr"/>
            <a:r>
              <a:rPr lang="ru-RU" sz="2400" b="1" dirty="0" err="1" smtClean="0"/>
              <a:t>Назвіть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риб</a:t>
            </a:r>
            <a:r>
              <a:rPr lang="ru-RU" sz="2400" b="1" dirty="0" smtClean="0"/>
              <a:t>, </a:t>
            </a:r>
            <a:r>
              <a:rPr lang="ru-RU" sz="2400" b="1" dirty="0"/>
              <a:t>яких вам </a:t>
            </a:r>
            <a:r>
              <a:rPr lang="ru-RU" sz="2400" b="1" dirty="0" err="1"/>
              <a:t>доводилося</a:t>
            </a:r>
            <a:r>
              <a:rPr lang="ru-RU" sz="2400" b="1" dirty="0"/>
              <a:t> </a:t>
            </a:r>
            <a:r>
              <a:rPr lang="ru-RU" sz="2400" b="1" dirty="0" err="1" smtClean="0"/>
              <a:t>бачити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5988071" y="312619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4 ЯДС\Грущинська\5 Тварини\063 Клас Риби\2026-02-12_125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489657"/>
            <a:ext cx="7791594" cy="58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2880320" cy="1139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24079" y="3122598"/>
            <a:ext cx="360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3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7368" y="3410630"/>
            <a:ext cx="1610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обтічну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29937" y="2997746"/>
            <a:ext cx="3765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FF0000"/>
                </a:solidFill>
              </a:rPr>
              <a:t>голови, тулуба, хвоста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7935" y="3717826"/>
            <a:ext cx="180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лускою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22793" y="4016333"/>
            <a:ext cx="1610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плавці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16188" y="3645818"/>
            <a:ext cx="1596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слизу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2571" y="4850790"/>
            <a:ext cx="5490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У акул зяброві кришки відсутні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69302" y="5792178"/>
            <a:ext cx="145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Нерест 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Все, що потрібно знати… про акул! - INTERP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98" y="1629593"/>
            <a:ext cx="1944216" cy="12151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3728" y="3016453"/>
            <a:ext cx="3478063" cy="271235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94-95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63.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/>
      <p:bldP spid="12" grpId="0"/>
      <p:bldP spid="17" grpId="0"/>
      <p:bldP spid="18" grpId="0"/>
      <p:bldP spid="19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8"/>
          <p:cNvSpPr>
            <a:spLocks noChangeArrowheads="1"/>
          </p:cNvSpPr>
          <p:nvPr/>
        </p:nvSpPr>
        <p:spPr bwMode="auto">
          <a:xfrm rot="17921143">
            <a:off x="4120479" y="4203325"/>
            <a:ext cx="2963886" cy="1494821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Павукоподібні</a:t>
            </a:r>
            <a:endParaRPr lang="uk-UA" sz="3600" dirty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3" name="Picture 8" descr="Проект з ОІ та ІКТ і Зоології: &quot;Ракоподібні&quot; - №15 групи ПГФ, 2015 — Вікі  Ц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28" y="5175607"/>
            <a:ext cx="1901414" cy="13170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rot="1949361">
            <a:off x="5722128" y="3795999"/>
            <a:ext cx="3785923" cy="9347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Ракоподібні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 rot="20948035">
            <a:off x="6495063" y="1689692"/>
            <a:ext cx="3008052" cy="759965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Молюски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 rot="1182720">
            <a:off x="6785390" y="3282582"/>
            <a:ext cx="2690070" cy="80023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Плазуни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 rot="19343139">
            <a:off x="2543306" y="3943059"/>
            <a:ext cx="3760522" cy="75691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Земноводні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 rot="19947970">
            <a:off x="2519962" y="3285778"/>
            <a:ext cx="2569543" cy="774987"/>
          </a:xfrm>
          <a:prstGeom prst="ellipse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Комахи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7095714" y="2440506"/>
            <a:ext cx="2069423" cy="75068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Риби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0" name="Oval 11"/>
          <p:cNvSpPr>
            <a:spLocks noChangeArrowheads="1"/>
          </p:cNvSpPr>
          <p:nvPr/>
        </p:nvSpPr>
        <p:spPr bwMode="auto">
          <a:xfrm rot="20933934">
            <a:off x="2850987" y="2377874"/>
            <a:ext cx="2043955" cy="78110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Птахи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 rot="1349653">
            <a:off x="3022172" y="1460666"/>
            <a:ext cx="2118013" cy="936064"/>
          </a:xfrm>
          <a:prstGeom prst="ellipse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Ссавці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4649274" y="1928698"/>
            <a:ext cx="2601201" cy="167945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/>
          <a:lstStyle/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Класи</a:t>
            </a:r>
          </a:p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тварин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6152" idx="0"/>
            <a:endCxn id="6152" idx="0"/>
          </p:cNvCxnSpPr>
          <p:nvPr/>
        </p:nvCxnSpPr>
        <p:spPr>
          <a:xfrm>
            <a:off x="5949875" y="19286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551" y="282662"/>
            <a:ext cx="1039064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Пригадайте, на які групи поділяють тварин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114"/>
          <p:cNvPicPr>
            <a:picLocks noChangeAspect="1" noChangeArrowheads="1"/>
          </p:cNvPicPr>
          <p:nvPr/>
        </p:nvPicPr>
        <p:blipFill rotWithShape="1">
          <a:blip r:embed="rId3" cstate="print"/>
          <a:srcRect l="12643" t="3350" r="9236" b="5323"/>
          <a:stretch/>
        </p:blipFill>
        <p:spPr bwMode="auto">
          <a:xfrm>
            <a:off x="582048" y="4513040"/>
            <a:ext cx="1808743" cy="15728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https://hi-news.ru/wp-content/uploads/2020/07/fish_swims_image_one-1-750x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2714187"/>
            <a:ext cx="1866351" cy="11345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61" y="1103548"/>
            <a:ext cx="1800246" cy="20520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Picture 6" descr="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61" y="3233384"/>
            <a:ext cx="1829231" cy="12401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677606" y="1185260"/>
            <a:ext cx="2179470" cy="84553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Черви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4" descr="Проект на тему &quot;Плазуни&quot; 3 кла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71" y="3833553"/>
            <a:ext cx="1906079" cy="1279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7 клас Кільчасті черви | Тест на 11 запитань. Біолог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76" y="1042261"/>
            <a:ext cx="1460463" cy="7650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Все про тварин: Саламандра (Salamandrae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91" y="5229994"/>
            <a:ext cx="1641835" cy="13705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Молюски — Вікіпеді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33020" y="1014036"/>
            <a:ext cx="1496215" cy="18672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Учені розкрили несподіваний факт про походження павуків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17533" r="2622" b="1502"/>
          <a:stretch/>
        </p:blipFill>
        <p:spPr bwMode="auto">
          <a:xfrm>
            <a:off x="6301601" y="5143743"/>
            <a:ext cx="1588225" cy="13411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8" grpId="0" animBg="1"/>
      <p:bldP spid="22" grpId="0" animBg="1"/>
      <p:bldP spid="24" grpId="0" animBg="1"/>
      <p:bldP spid="6154" grpId="0" animBg="1"/>
      <p:bldP spid="6146" grpId="0" animBg="1"/>
      <p:bldP spid="6150" grpId="0" animBg="1"/>
      <p:bldP spid="615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 txBox="1">
            <a:spLocks/>
          </p:cNvSpPr>
          <p:nvPr/>
        </p:nvSpPr>
        <p:spPr>
          <a:xfrm>
            <a:off x="8900342" y="1557586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СОНЕЧКО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373673" y="1575007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КОМАР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844737" y="1557588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МЕТЕЛИК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9987" y="549475"/>
            <a:ext cx="995785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анаграми «Комахи»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57335" y="1569763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РАМОК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844737" y="1557586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ЛИКТЕМЕ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900342" y="1556166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НЕЧКОСО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872" y="2471125"/>
            <a:ext cx="607517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Яка </a:t>
            </a:r>
            <a:r>
              <a:rPr lang="ru-RU" sz="2400" b="1" dirty="0" err="1">
                <a:solidFill>
                  <a:schemeClr val="bg1"/>
                </a:solidFill>
              </a:rPr>
              <a:t>група</a:t>
            </a:r>
            <a:r>
              <a:rPr lang="ru-RU" sz="2400" b="1" dirty="0">
                <a:solidFill>
                  <a:schemeClr val="bg1"/>
                </a:solidFill>
              </a:rPr>
              <a:t> тварин — </a:t>
            </a:r>
            <a:r>
              <a:rPr lang="ru-RU" sz="2400" b="1" dirty="0" err="1">
                <a:solidFill>
                  <a:schemeClr val="bg1"/>
                </a:solidFill>
              </a:rPr>
              <a:t>найчисельніша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smtClean="0">
                <a:solidFill>
                  <a:schemeClr val="bg1"/>
                </a:solidFill>
              </a:rPr>
              <a:t>світі?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26806" y="1575007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МУХА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326806" y="1587188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АХУМ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5872" y="3069754"/>
            <a:ext cx="4955572" cy="43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Яку будову мають комахи</a:t>
            </a:r>
            <a:r>
              <a:rPr lang="uk-UA" sz="2400" b="1" dirty="0" smtClean="0"/>
              <a:t>?</a:t>
            </a:r>
            <a:endParaRPr lang="uk-UA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5360" y="3573810"/>
            <a:ext cx="5347203" cy="9361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 Назвіть комах, яких вам доводилося бачити у природі влітку</a:t>
            </a:r>
            <a:r>
              <a:rPr lang="uk-UA" sz="2400" b="1" dirty="0" smtClean="0"/>
              <a:t>.</a:t>
            </a:r>
            <a:endParaRPr lang="uk-UA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3439" y="4581922"/>
            <a:ext cx="5038006" cy="12241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 Поміркуйте, які комахи належать до друзів, ворогів та сусідів людини. Наведіть приклади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pic>
        <p:nvPicPr>
          <p:cNvPr id="22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7476" y="2981903"/>
            <a:ext cx="2232248" cy="1419509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96087" y="4604518"/>
            <a:ext cx="1915986" cy="1453981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Picture 2" descr="https://konkurent.ua/media/uploads/prev/2019/03/22/23/19/01/dbe10d3325c9c28c27dc6542d5f940c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0341" y="4581922"/>
            <a:ext cx="2348035" cy="14367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Documents and Settings\Vichka\Рабочий стол\марк\комахи\Комар-590x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96087" y="3009332"/>
            <a:ext cx="1915986" cy="142448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43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animBg="1"/>
      <p:bldP spid="2" grpId="0" animBg="1"/>
      <p:bldP spid="16" grpId="0" animBg="1"/>
      <p:bldP spid="19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Відгадайте</a:t>
            </a:r>
            <a:r>
              <a:rPr lang="ru-RU" sz="4000" b="1" dirty="0" smtClean="0"/>
              <a:t>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8624" y="4869954"/>
            <a:ext cx="7617613" cy="9721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більше про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життя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риб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їх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розмноження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розвиток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4285" y="1214560"/>
            <a:ext cx="3488065" cy="1639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2400" b="1" kern="10" dirty="0" smtClean="0">
                <a:solidFill>
                  <a:schemeClr val="bg1"/>
                </a:solidFill>
              </a:rPr>
              <a:t>У лусці мої боки </a:t>
            </a:r>
            <a:r>
              <a:rPr lang="uk-UA" sz="2400" b="1" kern="10" dirty="0">
                <a:solidFill>
                  <a:schemeClr val="bg1"/>
                </a:solidFill>
              </a:rPr>
              <a:t>–</a:t>
            </a:r>
          </a:p>
          <a:p>
            <a:pPr>
              <a:defRPr/>
            </a:pPr>
            <a:r>
              <a:rPr lang="uk-UA" sz="2400" b="1" kern="10" dirty="0" smtClean="0">
                <a:solidFill>
                  <a:schemeClr val="bg1"/>
                </a:solidFill>
              </a:rPr>
              <a:t>Вони </a:t>
            </a:r>
            <a:r>
              <a:rPr lang="uk-UA" sz="2400" b="1" kern="10" dirty="0">
                <a:solidFill>
                  <a:schemeClr val="bg1"/>
                </a:solidFill>
              </a:rPr>
              <a:t>холодні </a:t>
            </a:r>
            <a:r>
              <a:rPr lang="uk-UA" sz="2400" b="1" kern="10" dirty="0" smtClean="0">
                <a:solidFill>
                  <a:schemeClr val="bg1"/>
                </a:solidFill>
              </a:rPr>
              <a:t> і слизькі</a:t>
            </a:r>
            <a:r>
              <a:rPr lang="uk-UA" sz="2400" b="1" kern="1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uk-UA" sz="2400" b="1" kern="10" dirty="0" err="1">
                <a:solidFill>
                  <a:schemeClr val="bg1"/>
                </a:solidFill>
              </a:rPr>
              <a:t>Плавать</a:t>
            </a:r>
            <a:r>
              <a:rPr lang="uk-UA" sz="2400" b="1" kern="10" dirty="0">
                <a:solidFill>
                  <a:schemeClr val="bg1"/>
                </a:solidFill>
              </a:rPr>
              <a:t> </a:t>
            </a:r>
            <a:r>
              <a:rPr lang="uk-UA" sz="2400" b="1" kern="10" dirty="0" smtClean="0">
                <a:solidFill>
                  <a:schemeClr val="bg1"/>
                </a:solidFill>
              </a:rPr>
              <a:t>можу досхочу</a:t>
            </a:r>
            <a:r>
              <a:rPr lang="uk-UA" sz="2400" b="1" kern="1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uk-UA" sz="2400" b="1" kern="10" dirty="0" smtClean="0">
                <a:solidFill>
                  <a:schemeClr val="bg1"/>
                </a:solidFill>
              </a:rPr>
              <a:t>Та </a:t>
            </a:r>
            <a:r>
              <a:rPr lang="uk-UA" sz="2400" b="1" kern="10" dirty="0">
                <a:solidFill>
                  <a:schemeClr val="bg1"/>
                </a:solidFill>
              </a:rPr>
              <a:t>усе </a:t>
            </a:r>
            <a:r>
              <a:rPr lang="uk-UA" sz="2400" b="1" kern="10" dirty="0" smtClean="0">
                <a:solidFill>
                  <a:schemeClr val="bg1"/>
                </a:solidFill>
              </a:rPr>
              <a:t>життя мовчу</a:t>
            </a:r>
            <a:r>
              <a:rPr lang="uk-UA" sz="2400" b="1" kern="1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6" name="Picture 6" descr="http://tsikave.ostriv.in.ua/images/publications/4/1218/1318421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95" y="1269554"/>
            <a:ext cx="2189178" cy="15303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56586" y="2933557"/>
            <a:ext cx="390346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10" dirty="0"/>
              <a:t>В </a:t>
            </a:r>
            <a:r>
              <a:rPr lang="uk-UA" sz="2400" b="1" kern="10" dirty="0" smtClean="0"/>
              <a:t>річці </a:t>
            </a:r>
            <a:r>
              <a:rPr lang="uk-UA" sz="2400" b="1" kern="10" dirty="0"/>
              <a:t>риба </a:t>
            </a:r>
            <a:r>
              <a:rPr lang="uk-UA" sz="2400" b="1" kern="10" dirty="0" smtClean="0"/>
              <a:t>проживає</a:t>
            </a:r>
            <a:r>
              <a:rPr lang="uk-UA" sz="2400" b="1" kern="10" dirty="0"/>
              <a:t>, Довгу </a:t>
            </a:r>
            <a:r>
              <a:rPr lang="uk-UA" sz="2400" b="1" kern="10" dirty="0" smtClean="0"/>
              <a:t>морду  вона має</a:t>
            </a:r>
            <a:r>
              <a:rPr lang="uk-UA" sz="2400" b="1" kern="10" dirty="0"/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10" dirty="0"/>
              <a:t>Гострі </a:t>
            </a:r>
            <a:r>
              <a:rPr lang="uk-UA" sz="2400" b="1" kern="10" dirty="0" smtClean="0"/>
              <a:t>зуби</a:t>
            </a:r>
            <a:r>
              <a:rPr lang="uk-UA" sz="2400" b="1" kern="10" dirty="0"/>
              <a:t>, </a:t>
            </a:r>
            <a:r>
              <a:rPr lang="uk-UA" sz="2400" b="1" kern="10" dirty="0" smtClean="0"/>
              <a:t>хитру вдачу  </a:t>
            </a:r>
            <a:r>
              <a:rPr lang="uk-UA" sz="2400" b="1" kern="10" dirty="0"/>
              <a:t>-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10" dirty="0" smtClean="0"/>
              <a:t>В </a:t>
            </a:r>
            <a:r>
              <a:rPr lang="uk-UA" sz="2400" b="1" kern="10" dirty="0"/>
              <a:t>річці </a:t>
            </a:r>
            <a:r>
              <a:rPr lang="uk-UA" sz="2400" b="1" kern="10" dirty="0" smtClean="0"/>
              <a:t>всі від неї </a:t>
            </a:r>
            <a:r>
              <a:rPr lang="uk-UA" sz="2400" b="1" kern="10" dirty="0"/>
              <a:t>плачуть.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95" y="3112872"/>
            <a:ext cx="3020114" cy="137801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27535" y="1917626"/>
            <a:ext cx="8496944" cy="59829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яких водоймах вони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живуть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95487" y="549474"/>
            <a:ext cx="9649072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Роздивіться </a:t>
            </a:r>
            <a:r>
              <a:rPr lang="ru-RU" sz="3600" b="1" dirty="0" smtClean="0"/>
              <a:t>зображення </a:t>
            </a:r>
            <a:r>
              <a:rPr lang="ru-RU" sz="3600" b="1" dirty="0"/>
              <a:t>і </a:t>
            </a:r>
            <a:r>
              <a:rPr lang="ru-RU" sz="3600" b="1" dirty="0" err="1" smtClean="0"/>
              <a:t>розкажіть</a:t>
            </a:r>
            <a:r>
              <a:rPr lang="ru-RU" sz="3600" b="1" dirty="0" smtClean="0"/>
              <a:t> </a:t>
            </a:r>
            <a:r>
              <a:rPr lang="ru-RU" sz="3600" b="1" dirty="0"/>
              <a:t>про </a:t>
            </a:r>
            <a:r>
              <a:rPr lang="ru-RU" sz="3600" b="1" dirty="0" err="1"/>
              <a:t>будову</a:t>
            </a:r>
            <a:r>
              <a:rPr lang="ru-RU" sz="3600" b="1" dirty="0"/>
              <a:t> </a:t>
            </a:r>
            <a:r>
              <a:rPr lang="ru-RU" sz="3600" b="1" dirty="0" err="1" smtClean="0"/>
              <a:t>риб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063 Клас Риби\2026-02-09_203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637706"/>
            <a:ext cx="8516440" cy="266429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ttps://landlord.ua/wp-content/uploads/2017/09/526-271-1.jpg">
            <a:extLst>
              <a:ext uri="{FF2B5EF4-FFF2-40B4-BE49-F238E27FC236}">
                <a16:creationId xmlns="" xmlns:a16="http://schemas.microsoft.com/office/drawing/2014/main" id="{F2B00482-19D3-40A9-9325-E65699A3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51" y="2061245"/>
            <a:ext cx="6285857" cy="25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95FC79D-4386-491D-8772-382E7445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191" y="1469918"/>
            <a:ext cx="3672407" cy="295714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Риби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– водні тварини з обтічною формою тіла, укриті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лускою і шаром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слизу.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Це допомагає їм швидше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рухатися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воді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EC59B31-44AA-4B64-B4C8-7E95F5312BAF}"/>
              </a:ext>
            </a:extLst>
          </p:cNvPr>
          <p:cNvSpPr txBox="1">
            <a:spLocks/>
          </p:cNvSpPr>
          <p:nvPr/>
        </p:nvSpPr>
        <p:spPr>
          <a:xfrm>
            <a:off x="1104451" y="1463139"/>
            <a:ext cx="1440160" cy="616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Голова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0681F33-9A9C-4ABF-AC5B-918A936F5315}"/>
              </a:ext>
            </a:extLst>
          </p:cNvPr>
          <p:cNvSpPr txBox="1">
            <a:spLocks/>
          </p:cNvSpPr>
          <p:nvPr/>
        </p:nvSpPr>
        <p:spPr>
          <a:xfrm>
            <a:off x="4507855" y="1469918"/>
            <a:ext cx="1309125" cy="57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Тулуб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3472CFA-65E9-40ED-BB31-9DEA909FE8FD}"/>
              </a:ext>
            </a:extLst>
          </p:cNvPr>
          <p:cNvSpPr txBox="1">
            <a:spLocks/>
          </p:cNvSpPr>
          <p:nvPr/>
        </p:nvSpPr>
        <p:spPr>
          <a:xfrm>
            <a:off x="6184071" y="1463140"/>
            <a:ext cx="1110318" cy="5793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Хвіст 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5FB72B8-8134-426D-AF2B-066F20A4E3D1}"/>
              </a:ext>
            </a:extLst>
          </p:cNvPr>
          <p:cNvSpPr txBox="1">
            <a:spLocks/>
          </p:cNvSpPr>
          <p:nvPr/>
        </p:nvSpPr>
        <p:spPr>
          <a:xfrm>
            <a:off x="2583056" y="1463140"/>
            <a:ext cx="1574967" cy="598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Плавці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17502C7A-C237-435D-B649-ABC1AB44D003}"/>
              </a:ext>
            </a:extLst>
          </p:cNvPr>
          <p:cNvSpPr txBox="1">
            <a:spLocks/>
          </p:cNvSpPr>
          <p:nvPr/>
        </p:nvSpPr>
        <p:spPr>
          <a:xfrm>
            <a:off x="818204" y="4599878"/>
            <a:ext cx="1764196" cy="1093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Зяберна</a:t>
            </a:r>
            <a:r>
              <a:rPr lang="uk-UA" sz="3200" b="1" dirty="0">
                <a:solidFill>
                  <a:schemeClr val="bg1"/>
                </a:solidFill>
              </a:rPr>
              <a:t> кришка</a:t>
            </a:r>
          </a:p>
        </p:txBody>
      </p:sp>
      <p:cxnSp>
        <p:nvCxnSpPr>
          <p:cNvPr id="4" name="Пряма зі стрілкою 3">
            <a:extLst>
              <a:ext uri="{FF2B5EF4-FFF2-40B4-BE49-F238E27FC236}">
                <a16:creationId xmlns="" xmlns:a16="http://schemas.microsoft.com/office/drawing/2014/main" id="{84BD21A4-4012-4062-B7DB-CB5DAD7E7632}"/>
              </a:ext>
            </a:extLst>
          </p:cNvPr>
          <p:cNvCxnSpPr>
            <a:cxnSpLocks/>
          </p:cNvCxnSpPr>
          <p:nvPr/>
        </p:nvCxnSpPr>
        <p:spPr>
          <a:xfrm>
            <a:off x="1720309" y="2095811"/>
            <a:ext cx="163100" cy="1216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="" xmlns:a16="http://schemas.microsoft.com/office/drawing/2014/main" id="{405CFD26-EC39-455E-B9C0-817153176227}"/>
              </a:ext>
            </a:extLst>
          </p:cNvPr>
          <p:cNvCxnSpPr>
            <a:cxnSpLocks/>
          </p:cNvCxnSpPr>
          <p:nvPr/>
        </p:nvCxnSpPr>
        <p:spPr>
          <a:xfrm>
            <a:off x="3283719" y="2071098"/>
            <a:ext cx="963660" cy="324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="" xmlns:a16="http://schemas.microsoft.com/office/drawing/2014/main" id="{8744E3D1-23D4-4200-A529-608ADCCD8987}"/>
              </a:ext>
            </a:extLst>
          </p:cNvPr>
          <p:cNvCxnSpPr>
            <a:cxnSpLocks/>
          </p:cNvCxnSpPr>
          <p:nvPr/>
        </p:nvCxnSpPr>
        <p:spPr>
          <a:xfrm flipH="1">
            <a:off x="2635647" y="2095811"/>
            <a:ext cx="661474" cy="16220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="" xmlns:a16="http://schemas.microsoft.com/office/drawing/2014/main" id="{F94AC9E1-58CD-481A-A2AA-D4E0FA417BBF}"/>
              </a:ext>
            </a:extLst>
          </p:cNvPr>
          <p:cNvCxnSpPr>
            <a:cxnSpLocks/>
          </p:cNvCxnSpPr>
          <p:nvPr/>
        </p:nvCxnSpPr>
        <p:spPr>
          <a:xfrm>
            <a:off x="3297121" y="2049285"/>
            <a:ext cx="508337" cy="2028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="" xmlns:a16="http://schemas.microsoft.com/office/drawing/2014/main" id="{93223C1F-2FC0-4C89-A0E0-658141DA687B}"/>
              </a:ext>
            </a:extLst>
          </p:cNvPr>
          <p:cNvCxnSpPr>
            <a:cxnSpLocks/>
          </p:cNvCxnSpPr>
          <p:nvPr/>
        </p:nvCxnSpPr>
        <p:spPr>
          <a:xfrm>
            <a:off x="3307753" y="2049285"/>
            <a:ext cx="1854665" cy="17880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>
            <a:extLst>
              <a:ext uri="{FF2B5EF4-FFF2-40B4-BE49-F238E27FC236}">
                <a16:creationId xmlns="" xmlns:a16="http://schemas.microsoft.com/office/drawing/2014/main" id="{4C5D1896-0D6C-499D-BB11-C4A18EA795D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700302" y="3573810"/>
            <a:ext cx="287273" cy="1026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>
            <a:extLst>
              <a:ext uri="{FF2B5EF4-FFF2-40B4-BE49-F238E27FC236}">
                <a16:creationId xmlns="" xmlns:a16="http://schemas.microsoft.com/office/drawing/2014/main" id="{092ED351-C011-404B-93FA-6AC5033F7C66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162417" y="2042507"/>
            <a:ext cx="1" cy="1021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="" xmlns:a16="http://schemas.microsoft.com/office/drawing/2014/main" id="{7D98EE7B-A7B2-46FD-B6D1-2A40FCE3C2A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739230" y="2042507"/>
            <a:ext cx="0" cy="1021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5447" y="549474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Будова тіла </a:t>
            </a:r>
            <a:r>
              <a:rPr lang="ru-RU" sz="4000" b="1" dirty="0" err="1" smtClean="0"/>
              <a:t>риб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35647" y="4597582"/>
            <a:ext cx="856895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Тіло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риб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голови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тулуба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та хвоста. Замість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парних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кінцівок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риб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плавці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Дихають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за допомогою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зябер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розчиненим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воді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киснем.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446" y="1366511"/>
            <a:ext cx="7183325" cy="1833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2800" b="1" kern="0" dirty="0">
                <a:solidFill>
                  <a:schemeClr val="bg1"/>
                </a:solidFill>
              </a:rPr>
              <a:t>     Форма  тіла  риби  </a:t>
            </a:r>
            <a:r>
              <a:rPr lang="uk-UA" sz="2800" b="1" kern="0" dirty="0" smtClean="0">
                <a:solidFill>
                  <a:schemeClr val="bg1"/>
                </a:solidFill>
              </a:rPr>
              <a:t>залежить  </a:t>
            </a:r>
            <a:r>
              <a:rPr lang="uk-UA" sz="2800" b="1" kern="0" dirty="0">
                <a:solidFill>
                  <a:schemeClr val="bg1"/>
                </a:solidFill>
              </a:rPr>
              <a:t>від  того, на  якій  глибині вона  мешкає і який  спосіб  життя  веде. Риби, які живуть  у товщі  води, добре  плавають. У них подовжене тіло.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94705" y="3222475"/>
            <a:ext cx="370989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kern="0" dirty="0">
                <a:solidFill>
                  <a:schemeClr val="bg1"/>
                </a:solidFill>
              </a:rPr>
              <a:t>У  донних  риб  тіло часто сплюснуте  зверху  до  </a:t>
            </a:r>
            <a:r>
              <a:rPr lang="uk-UA" sz="2800" b="1" kern="0" dirty="0" smtClean="0">
                <a:solidFill>
                  <a:schemeClr val="bg1"/>
                </a:solidFill>
              </a:rPr>
              <a:t>низу</a:t>
            </a:r>
            <a:r>
              <a:rPr lang="uk-UA" sz="2800" b="1" kern="0" dirty="0">
                <a:solidFill>
                  <a:schemeClr val="bg1"/>
                </a:solidFill>
              </a:rPr>
              <a:t>. У  камбали,  що  лежить на  дні, воно  нагадує  плоский  диск.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900igr.net/datai/okruzhajuschij-mir/Okruzhajuschij-mir-ryby/0007-011-Morskie-ry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90" y="3338075"/>
            <a:ext cx="3026593" cy="19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5447" y="549474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Форма тіла </a:t>
            </a:r>
            <a:r>
              <a:rPr lang="ru-RU" sz="4000" b="1" dirty="0" err="1" smtClean="0"/>
              <a:t>риб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мба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3326131"/>
            <a:ext cx="3307312" cy="20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96" y="1366511"/>
            <a:ext cx="2807374" cy="17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8971</TotalTime>
  <Words>985</Words>
  <Application>Microsoft Office PowerPoint</Application>
  <PresentationFormat>Произвольный</PresentationFormat>
  <Paragraphs>174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Пригадайте, на які групи поділяють тварин</vt:lpstr>
      <vt:lpstr>Розв’яжіть анаграми «Комахи»</vt:lpstr>
      <vt:lpstr>Презентация PowerPoint</vt:lpstr>
      <vt:lpstr>Роздивіться зображення і розкажіть про будову риб</vt:lpstr>
      <vt:lpstr>Риби – водні тварини з обтічною формою тіла, укриті лускою і шаром слизу. Це допомагає їм швидше рухатися у воді.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Риби служать продуктом харчування для людей</vt:lpstr>
      <vt:lpstr>Застередження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675</cp:revision>
  <dcterms:created xsi:type="dcterms:W3CDTF">2025-08-27T14:01:18Z</dcterms:created>
  <dcterms:modified xsi:type="dcterms:W3CDTF">2026-02-13T10:56:21Z</dcterms:modified>
</cp:coreProperties>
</file>