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759" r:id="rId3"/>
    <p:sldId id="680" r:id="rId4"/>
    <p:sldId id="689" r:id="rId5"/>
    <p:sldId id="720" r:id="rId6"/>
    <p:sldId id="501" r:id="rId7"/>
    <p:sldId id="749" r:id="rId8"/>
    <p:sldId id="733" r:id="rId9"/>
    <p:sldId id="752" r:id="rId10"/>
    <p:sldId id="753" r:id="rId11"/>
    <p:sldId id="754" r:id="rId12"/>
    <p:sldId id="756" r:id="rId13"/>
    <p:sldId id="716" r:id="rId14"/>
    <p:sldId id="682" r:id="rId15"/>
    <p:sldId id="674" r:id="rId16"/>
    <p:sldId id="320" r:id="rId17"/>
    <p:sldId id="599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9267" y="1045097"/>
            <a:ext cx="89029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  <a:ea typeface="Cambria" pitchFamily="18" charset="0"/>
              </a:rPr>
              <a:t>Чому земноводні мають таку назву?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976140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Тварини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64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861842"/>
            <a:ext cx="2414421" cy="218934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79" y="621482"/>
            <a:ext cx="9793089" cy="172819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Період розмноження жаб – </a:t>
            </a:r>
            <a:r>
              <a:rPr lang="uk-UA" sz="3600" b="1" dirty="0" smtClean="0">
                <a:solidFill>
                  <a:srgbClr val="FFFF00"/>
                </a:solidFill>
              </a:rPr>
              <a:t>НЕРЕСТ</a:t>
            </a:r>
            <a:r>
              <a:rPr lang="uk-UA" sz="3600" b="1" dirty="0" smtClean="0">
                <a:solidFill>
                  <a:schemeClr val="bg1"/>
                </a:solidFill>
              </a:rPr>
              <a:t> -  розпочинається навесні. Жаби </a:t>
            </a:r>
            <a:r>
              <a:rPr lang="uk-UA" sz="3600" b="1" dirty="0" err="1" smtClean="0">
                <a:solidFill>
                  <a:schemeClr val="bg1"/>
                </a:solidFill>
              </a:rPr>
              <a:t>відкаладають</a:t>
            </a:r>
            <a:r>
              <a:rPr lang="uk-UA" sz="3600" b="1" dirty="0" smtClean="0">
                <a:solidFill>
                  <a:schemeClr val="bg1"/>
                </a:solidFill>
              </a:rPr>
              <a:t> до 8 тисяч ікринок просто у воду.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ÐÐ°ÑÑÐ¸Ð½ÐºÐ¸ Ð¿Ð¾ Ð·Ð°Ð¿ÑÐ¾ÑÑ ÑÐ¾Ð·Ð¼Ð½Ð¾Ð¶ÐµÐ½Ð½Ñ Ð¶Ð°Ð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25" y="2493690"/>
            <a:ext cx="4176464" cy="33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1" y="2532137"/>
            <a:ext cx="4937182" cy="31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7455" y="405458"/>
            <a:ext cx="10225136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</a:rPr>
              <a:t>Розмноження жаб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44" y="1484638"/>
            <a:ext cx="9328190" cy="447714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9" name="Скругленный прямоугольник 18"/>
          <p:cNvSpPr/>
          <p:nvPr/>
        </p:nvSpPr>
        <p:spPr>
          <a:xfrm>
            <a:off x="1179932" y="4099636"/>
            <a:ext cx="1222429" cy="5761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</a:rPr>
              <a:t>ікра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5727" y="4304622"/>
            <a:ext cx="1967755" cy="5041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</a:rPr>
              <a:t>зародок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20023" y="4046907"/>
            <a:ext cx="2339978" cy="6384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</a:rPr>
              <a:t>пуголовки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6798534" y="3367711"/>
            <a:ext cx="575359" cy="6113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8036247" y="4082205"/>
            <a:ext cx="914407" cy="1031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850110" y="4685387"/>
            <a:ext cx="635610" cy="2159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656" name="Скругленный прямоугольник 70655"/>
          <p:cNvSpPr/>
          <p:nvPr/>
        </p:nvSpPr>
        <p:spPr>
          <a:xfrm>
            <a:off x="5626259" y="5673680"/>
            <a:ext cx="1749115" cy="5761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</a:rPr>
              <a:t>зябра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0657" name="Скругленный прямоугольник 70656"/>
          <p:cNvSpPr/>
          <p:nvPr/>
        </p:nvSpPr>
        <p:spPr>
          <a:xfrm>
            <a:off x="2402361" y="1386089"/>
            <a:ext cx="2393526" cy="5041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</a:rPr>
              <a:t>жаба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4018" y="1348883"/>
            <a:ext cx="3168352" cy="10708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По землі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стрибає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воді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плаває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9698" name="Picture 2" descr="ÐÐ°ÑÑÐ¸Ð½ÐºÐ¸ Ð¿Ð¾ Ð·Ð°Ð¿ÑÐ¾ÑÑ Ð¶Ð°Ð±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2" b="22254"/>
          <a:stretch/>
        </p:blipFill>
        <p:spPr bwMode="auto">
          <a:xfrm>
            <a:off x="1195486" y="1370269"/>
            <a:ext cx="4608512" cy="25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5486" y="475000"/>
            <a:ext cx="9577065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/>
              <a:t>загадки, </a:t>
            </a:r>
            <a:r>
              <a:rPr lang="ru-RU" sz="4000" b="1" dirty="0" err="1" smtClean="0"/>
              <a:t>поясніть</a:t>
            </a:r>
            <a:r>
              <a:rPr lang="ru-RU" sz="4000" b="1" dirty="0" smtClean="0"/>
              <a:t> </a:t>
            </a:r>
            <a:r>
              <a:rPr lang="ru-RU" sz="4000" b="1" dirty="0" err="1"/>
              <a:t>відгадки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67018" y="2493690"/>
            <a:ext cx="4032448" cy="21853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797" tIns="54398" rIns="108797" bIns="54398" rtlCol="0" anchor="ctr">
            <a:normAutofit fontScale="97500"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У воді водиться, </a:t>
            </a:r>
            <a:b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з хвостом родиться,</a:t>
            </a:r>
            <a:b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а як виростає – </a:t>
            </a:r>
            <a:b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хвіст «відпадає», </a:t>
            </a:r>
          </a:p>
          <a:p>
            <a:pPr algn="l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про своїх малят забуває.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9983" y="4941962"/>
            <a:ext cx="5400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Поміркуйте</a:t>
            </a:r>
            <a:r>
              <a:rPr lang="ru-RU" sz="2800" b="1" dirty="0" smtClean="0"/>
              <a:t>, </a:t>
            </a:r>
            <a:r>
              <a:rPr lang="ru-RU" sz="2800" b="1" dirty="0"/>
              <a:t>яку </a:t>
            </a:r>
            <a:r>
              <a:rPr lang="ru-RU" sz="2800" b="1" dirty="0" err="1"/>
              <a:t>користь</a:t>
            </a:r>
            <a:r>
              <a:rPr lang="ru-RU" sz="2800" b="1" dirty="0"/>
              <a:t> природі й людям </a:t>
            </a:r>
            <a:r>
              <a:rPr lang="ru-RU" sz="2800" b="1" dirty="0" err="1" smtClean="0"/>
              <a:t>приносять</a:t>
            </a:r>
            <a:r>
              <a:rPr lang="ru-RU" sz="2800" b="1" dirty="0" smtClean="0"/>
              <a:t> </a:t>
            </a:r>
            <a:r>
              <a:rPr lang="ru-RU" sz="2800" b="1" dirty="0" err="1"/>
              <a:t>земноводні</a:t>
            </a:r>
            <a:endParaRPr lang="ru-RU" sz="2800" b="1" dirty="0"/>
          </a:p>
        </p:txBody>
      </p:sp>
      <p:pic>
        <p:nvPicPr>
          <p:cNvPr id="9" name="Picture 2" descr="ÐÐ°ÑÑÐ¸Ð½ÐºÐ¸ Ð¿Ð¾ Ð·Ð°Ð¿ÑÐ¾ÑÑ ÑÑÐ¸ÑÐ¾Ð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 r="10516" b="7150"/>
          <a:stretch/>
        </p:blipFill>
        <p:spPr bwMode="auto">
          <a:xfrm>
            <a:off x="1483518" y="4051180"/>
            <a:ext cx="4032448" cy="22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7455" y="477466"/>
            <a:ext cx="1022513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Значення </a:t>
            </a:r>
            <a:r>
              <a:rPr lang="ru-RU" sz="4000" b="1" dirty="0" err="1" smtClean="0"/>
              <a:t>земноводних</a:t>
            </a:r>
            <a:r>
              <a:rPr lang="ru-RU" sz="4000" b="1" dirty="0" smtClean="0"/>
              <a:t> для природи і людей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83519" y="1341562"/>
            <a:ext cx="8784976" cy="1094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Земноводні </a:t>
            </a:r>
            <a:r>
              <a:rPr lang="uk-UA" sz="3200" b="1" dirty="0">
                <a:solidFill>
                  <a:srgbClr val="FF0000"/>
                </a:solidFill>
              </a:rPr>
              <a:t>– корисні тварини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. Вони поїдають комах і самі є кормом для багатьох тварин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2" descr="ÐÐ°ÑÑÐ¸Ð½ÐºÐ¸ Ð¿Ð¾ Ð·Ð°Ð¿ÑÐ¾ÑÑ Ð»ÐµÐ»ÐµÐºÐ° Ð¿Ð¾Ð³Ð¾Ð´Ð° Ð¶Ð°Ð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6043"/>
          <a:stretch/>
        </p:blipFill>
        <p:spPr bwMode="auto">
          <a:xfrm>
            <a:off x="6272591" y="2656942"/>
            <a:ext cx="4860000" cy="3096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6" y="2606780"/>
            <a:ext cx="4968551" cy="313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0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36471" y="1297541"/>
            <a:ext cx="10737838" cy="93610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Якщо названа ознака належить живим організмам – робимо тулубом нахили вперед-назад. Якщо не належить – повертаємо тулубом вліво-вправо.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447" y="494643"/>
            <a:ext cx="10339887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795179" y="4881904"/>
            <a:ext cx="2537915" cy="1517644"/>
          </a:xfrm>
          <a:prstGeom prst="cloud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Ростуть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299942" y="2061642"/>
            <a:ext cx="3528391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Рухаються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123479" y="3751289"/>
            <a:ext cx="3078341" cy="1664513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  <a:cs typeface="Times New Roman" pitchFamily="18" charset="0"/>
              </a:rPr>
              <a:t>Розмно</a:t>
            </a:r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-жуються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248508" y="3494982"/>
            <a:ext cx="2462905" cy="1517644"/>
          </a:xfrm>
          <a:prstGeom prst="cloud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Світять 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7108525" y="3357786"/>
            <a:ext cx="3231978" cy="1517644"/>
          </a:xfrm>
          <a:prstGeom prst="cloud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малюють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204924" y="4987202"/>
            <a:ext cx="2610657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мріють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825188" y="2233645"/>
            <a:ext cx="3600400" cy="151764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itchFamily="18" charset="0"/>
              </a:rPr>
              <a:t>Живляться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6" name="Picture 2" descr="D:\Картинки до тестів\!!!!_Ворона+Хлопчик_!!!!\загрузка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4574198"/>
            <a:ext cx="1930648" cy="19306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853088" y="4752706"/>
            <a:ext cx="4479665" cy="12961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яку </a:t>
            </a:r>
            <a:r>
              <a:rPr lang="ru-RU" sz="2800" b="1" dirty="0" err="1"/>
              <a:t>користь</a:t>
            </a:r>
            <a:r>
              <a:rPr lang="ru-RU" sz="2800" b="1" dirty="0"/>
              <a:t> природі й людям </a:t>
            </a:r>
            <a:r>
              <a:rPr lang="ru-RU" sz="2800" b="1" dirty="0" err="1" smtClean="0"/>
              <a:t>приносять</a:t>
            </a:r>
            <a:r>
              <a:rPr lang="ru-RU" sz="2800" b="1" dirty="0" smtClean="0"/>
              <a:t> </a:t>
            </a:r>
            <a:r>
              <a:rPr lang="ru-RU" sz="2800" b="1" dirty="0" err="1"/>
              <a:t>земноводні</a:t>
            </a:r>
            <a:r>
              <a:rPr lang="ru-RU" sz="2800" b="1" dirty="0"/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89324" y="4816383"/>
            <a:ext cx="4332543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</a:rPr>
              <a:t>Чому жаба не може перебувати </a:t>
            </a:r>
            <a:r>
              <a:rPr lang="uk-UA" sz="2800" b="1" dirty="0" smtClean="0">
                <a:solidFill>
                  <a:schemeClr val="bg1"/>
                </a:solidFill>
              </a:rPr>
              <a:t>довго </a:t>
            </a:r>
            <a:r>
              <a:rPr lang="uk-UA" sz="2800" b="1" dirty="0">
                <a:solidFill>
                  <a:schemeClr val="bg1"/>
                </a:solidFill>
              </a:rPr>
              <a:t>під водою?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89324" y="4634847"/>
            <a:ext cx="4313667" cy="14140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</a:rPr>
              <a:t>Якщо шкіра жаби пересохне, що з нею станеться? Чому?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201463" y="3141762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3 -0.02963 L 0.02853 -0.0294 C 0.02893 -0.03518 0.02919 -0.04074 0.02958 -0.04653 C 0.02984 -0.04907 0.03036 -0.05139 0.03075 -0.05393 C 0.03166 -0.06134 0.03231 -0.06898 0.03283 -0.07639 C 0.03322 -0.08403 0.03322 -0.09143 0.03388 -0.09907 C 0.03557 -0.11852 0.03883 -0.11366 0.04234 -0.13842 C 0.04273 -0.14097 0.043 -0.14352 0.04339 -0.14583 C 0.04404 -0.14977 0.04495 -0.15324 0.04547 -0.15717 C 0.04716 -0.16944 0.04769 -0.17708 0.04873 -0.18912 C 0.0486 -0.19213 0.04847 -0.22014 0.04651 -0.23032 C 0.04599 -0.2331 0.04508 -0.23541 0.04443 -0.23796 C 0.04339 -0.24745 0.04247 -0.2581 0.03909 -0.2662 C 0.03804 -0.26852 0.03687 -0.27083 0.03596 -0.27361 C 0.03388 -0.27986 0.03231 -0.28842 0.02958 -0.29421 C 0.02775 -0.29838 0.02528 -0.30162 0.02332 -0.30555 C 0.01994 -0.31227 0.01694 -0.31921 0.01381 -0.32616 C 0.01381 -0.32592 0.00535 -0.34491 0.00535 -0.34467 C 0.00183 -0.35116 -0.00143 -0.3581 -0.00521 -0.36366 C -0.00951 -0.36991 -0.01341 -0.37685 -0.01797 -0.38241 C -0.02032 -0.38565 -0.02292 -0.38866 -0.02527 -0.3919 C -0.02787 -0.39537 -0.03009 -0.39977 -0.0327 -0.40324 C -0.03752 -0.40972 -0.04286 -0.41504 -0.04755 -0.42199 C -0.05172 -0.42824 -0.05536 -0.43426 -0.06018 -0.43889 C -0.06253 -0.4412 -0.06526 -0.44213 -0.06761 -0.44444 C -0.06982 -0.44653 -0.07165 -0.44977 -0.07386 -0.45208 C -0.07634 -0.45416 -0.07907 -0.45509 -0.08129 -0.45764 C -0.08363 -0.46018 -0.0852 -0.46481 -0.08767 -0.4669 C -0.09171 -0.4706 -0.09614 -0.47199 -0.10031 -0.47453 C -0.10252 -0.47569 -0.10461 -0.47708 -0.10669 -0.47824 C -0.10917 -0.47963 -0.11164 -0.48055 -0.11412 -0.48194 C -0.11659 -0.48356 -0.11894 -0.48634 -0.12141 -0.48773 C -0.12428 -0.48889 -0.12702 -0.48889 -0.12975 -0.48958 C -0.13913 -0.49583 -0.13848 -0.4956 -0.14877 -0.50069 C -0.15164 -0.50208 -0.15437 -0.5037 -0.15724 -0.50463 C -0.16011 -0.50555 -0.16297 -0.50532 -0.16571 -0.50648 C -0.17821 -0.51111 -0.18186 -0.51458 -0.1932 -0.51759 C -0.19671 -0.51875 -0.20023 -0.51898 -0.20375 -0.51967 L -0.21326 -0.52338 C -0.21899 -0.52569 -0.22446 -0.5294 -0.23019 -0.53078 C -0.24348 -0.53426 -0.23567 -0.53241 -0.2556 -0.53449 C -0.26511 -0.53426 -0.30393 -0.53426 -0.32217 -0.53078 C -0.32712 -0.52986 -0.33207 -0.52847 -0.33689 -0.52708 C -0.34119 -0.52592 -0.34536 -0.52384 -0.34966 -0.52338 L -0.36334 -0.52153 L -0.36972 -0.51967 C -0.37219 -0.51898 -0.37467 -0.51875 -0.37702 -0.51759 C -0.39421 -0.51065 -0.36907 -0.51643 -0.39382 -0.51203 C -0.39525 -0.51134 -0.39669 -0.51065 -0.39812 -0.51018 C -0.39981 -0.50949 -0.40164 -0.50926 -0.40333 -0.50833 C -0.40659 -0.50671 -0.40971 -0.5044 -0.41284 -0.50278 C -0.42274 -0.49768 -0.41466 -0.50578 -0.42873 -0.49328 C -0.44515 -0.4787 -0.43811 -0.48217 -0.4488 -0.47824 C -0.45023 -0.47708 -0.45166 -0.47569 -0.4531 -0.47453 C -0.45479 -0.47315 -0.45661 -0.47222 -0.45831 -0.47083 C -0.46743 -0.46273 -0.45961 -0.46666 -0.46886 -0.46319 C -0.47316 -0.45833 -0.47707 -0.45231 -0.48163 -0.44815 C -0.48306 -0.44699 -0.48449 -0.44583 -0.4858 -0.44444 C -0.48801 -0.44213 -0.49009 -0.43958 -0.49218 -0.43703 C -0.49322 -0.43565 -0.49426 -0.43449 -0.49531 -0.4331 C -0.49674 -0.43125 -0.49817 -0.4294 -0.4996 -0.42754 C -0.51042 -0.41389 -0.49309 -0.43657 -0.5069 -0.41828 C -0.50872 -0.41319 -0.51042 -0.4081 -0.51224 -0.40324 C -0.51315 -0.40046 -0.51433 -0.39815 -0.51537 -0.3956 C -0.51758 -0.39028 -0.52032 -0.38217 -0.52175 -0.37685 C -0.52253 -0.37384 -0.52318 -0.3706 -0.52384 -0.36759 C -0.52462 -0.35995 -0.5267 -0.35254 -0.52592 -0.34491 C -0.52449 -0.3294 -0.52488 -0.33078 -0.52175 -0.31111 C -0.5211 -0.30741 -0.52032 -0.3037 -0.51967 -0.3 C -0.51928 -0.29745 -0.51928 -0.29467 -0.51863 -0.29236 C -0.51732 -0.28819 -0.51328 -0.27731 -0.5112 -0.27176 C -0.51042 -0.26991 -0.50951 -0.26828 -0.50912 -0.2662 C -0.50638 -0.2544 -0.50742 -0.25995 -0.50586 -0.2493 C -0.50377 -0.20856 -0.50612 -0.24166 -0.50377 -0.22106 C -0.50338 -0.21736 -0.50338 -0.21342 -0.50273 -0.20972 C -0.50156 -0.20324 -0.50078 -0.19629 -0.49856 -0.19097 C -0.49739 -0.18842 -0.49648 -0.18588 -0.49531 -0.18356 C -0.49296 -0.17893 -0.49036 -0.17477 -0.48788 -0.17037 L -0.48788 -0.17014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9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5 Тварини\064_065 Клас Земноводні плазуни\2026-02-14_002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9" y="693743"/>
            <a:ext cx="8381817" cy="56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59334" y="693743"/>
            <a:ext cx="2448272" cy="13478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88375" y="1780019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плавальні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35203" y="1394406"/>
            <a:ext cx="2187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 smtClean="0">
                <a:solidFill>
                  <a:srgbClr val="FF0000"/>
                </a:solidFill>
              </a:rPr>
              <a:t>Земноводні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74290" y="2133650"/>
            <a:ext cx="2676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покрита слизом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6047" y="546016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пуголовки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5767" y="5510378"/>
            <a:ext cx="1596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Ікра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72351" y="5508887"/>
            <a:ext cx="2693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rgbClr val="FF0000"/>
                </a:solidFill>
              </a:rPr>
              <a:t>Доросла жаба 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504" y="2093078"/>
            <a:ext cx="2704207" cy="362870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96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64.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  <p:bldP spid="12" grpId="0"/>
      <p:bldP spid="17" grpId="0"/>
      <p:bldP spid="19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3135" y="549474"/>
            <a:ext cx="9763431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58427" y="1393164"/>
            <a:ext cx="9830147" cy="10556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Виберіть світлину з птахом, який найбільше підходить до вашого настрою зараз. Поміркуйте, чому саме цей птах.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44968" y="5302436"/>
            <a:ext cx="1417486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Дощ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Про птахів, які зимують у Чернігові, розповів фахівец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9584"/>
          <a:stretch/>
        </p:blipFill>
        <p:spPr bwMode="auto">
          <a:xfrm>
            <a:off x="4723879" y="2475040"/>
            <a:ext cx="2940123" cy="2078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станови відповідність Урок № 25 Птах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r="6003"/>
          <a:stretch/>
        </p:blipFill>
        <p:spPr bwMode="auto">
          <a:xfrm>
            <a:off x="1189536" y="2448772"/>
            <a:ext cx="2984928" cy="2211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івень Archives - ТРК МАР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r="22099"/>
          <a:stretch/>
        </p:blipFill>
        <p:spPr bwMode="auto">
          <a:xfrm>
            <a:off x="8252271" y="4567096"/>
            <a:ext cx="2550680" cy="196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авич звичайний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7" y="4660733"/>
            <a:ext cx="2774523" cy="1935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вы: описание птицы, что ест, враги, размноже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r="2112"/>
          <a:stretch/>
        </p:blipFill>
        <p:spPr bwMode="auto">
          <a:xfrm>
            <a:off x="8252271" y="2501308"/>
            <a:ext cx="2527430" cy="202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rancsbóbitás kakadu –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72" y="4395617"/>
            <a:ext cx="2067136" cy="2285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8"/>
          <p:cNvSpPr>
            <a:spLocks noChangeArrowheads="1"/>
          </p:cNvSpPr>
          <p:nvPr/>
        </p:nvSpPr>
        <p:spPr bwMode="auto">
          <a:xfrm rot="17921143">
            <a:off x="4120479" y="4203325"/>
            <a:ext cx="2963886" cy="1494821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Павукоподібні</a:t>
            </a:r>
            <a:endParaRPr lang="uk-UA" sz="3600" dirty="0">
              <a:solidFill>
                <a:schemeClr val="bg1"/>
              </a:solidFill>
            </a:endParaRP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3" name="Picture 8" descr="Проект з ОІ та ІКТ і Зоології: &quot;Ракоподібні&quot; - №15 групи ПГФ, 2015 — Вікі  Ц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28" y="5175607"/>
            <a:ext cx="1901414" cy="13170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0"/>
          <p:cNvSpPr>
            <a:spLocks noChangeArrowheads="1"/>
          </p:cNvSpPr>
          <p:nvPr/>
        </p:nvSpPr>
        <p:spPr bwMode="auto">
          <a:xfrm rot="1949361">
            <a:off x="5722128" y="3795999"/>
            <a:ext cx="3785923" cy="9347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Ракоподібні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 rot="20948035">
            <a:off x="6495063" y="1689692"/>
            <a:ext cx="3008052" cy="759965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Молюски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 rot="1182720">
            <a:off x="6785390" y="3282582"/>
            <a:ext cx="2690070" cy="80023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Плазуни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 rot="19343139">
            <a:off x="2543306" y="3943059"/>
            <a:ext cx="3760522" cy="756910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Земноводні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 rot="19947970">
            <a:off x="2519962" y="3285778"/>
            <a:ext cx="2569543" cy="774987"/>
          </a:xfrm>
          <a:prstGeom prst="ellipse">
            <a:avLst/>
          </a:prstGeom>
          <a:solidFill>
            <a:srgbClr val="D32D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Комахи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46" name="Oval 7"/>
          <p:cNvSpPr>
            <a:spLocks noChangeArrowheads="1"/>
          </p:cNvSpPr>
          <p:nvPr/>
        </p:nvSpPr>
        <p:spPr bwMode="auto">
          <a:xfrm>
            <a:off x="7095714" y="2440506"/>
            <a:ext cx="2069423" cy="750681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Риби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0" name="Oval 11"/>
          <p:cNvSpPr>
            <a:spLocks noChangeArrowheads="1"/>
          </p:cNvSpPr>
          <p:nvPr/>
        </p:nvSpPr>
        <p:spPr bwMode="auto">
          <a:xfrm rot="20933934">
            <a:off x="2850987" y="2377874"/>
            <a:ext cx="2043955" cy="781107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Птахи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1" name="Oval 12"/>
          <p:cNvSpPr>
            <a:spLocks noChangeArrowheads="1"/>
          </p:cNvSpPr>
          <p:nvPr/>
        </p:nvSpPr>
        <p:spPr bwMode="auto">
          <a:xfrm rot="1349653">
            <a:off x="3022172" y="1460666"/>
            <a:ext cx="2118013" cy="936064"/>
          </a:xfrm>
          <a:prstGeom prst="ellipse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Ссавці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2" name="Oval 13"/>
          <p:cNvSpPr>
            <a:spLocks noChangeArrowheads="1"/>
          </p:cNvSpPr>
          <p:nvPr/>
        </p:nvSpPr>
        <p:spPr bwMode="auto">
          <a:xfrm>
            <a:off x="4649274" y="1928698"/>
            <a:ext cx="2601201" cy="167945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/>
          <a:lstStyle/>
          <a:p>
            <a:pPr algn="ctr"/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Класи</a:t>
            </a:r>
          </a:p>
          <a:p>
            <a:pPr algn="ctr"/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тварин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>
            <a:stCxn id="6152" idx="0"/>
            <a:endCxn id="6152" idx="0"/>
          </p:cNvCxnSpPr>
          <p:nvPr/>
        </p:nvCxnSpPr>
        <p:spPr>
          <a:xfrm>
            <a:off x="5949875" y="19286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4551" y="282662"/>
            <a:ext cx="10390647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Пригадайте, на які групи поділяють тварин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5" descr="114"/>
          <p:cNvPicPr>
            <a:picLocks noChangeAspect="1" noChangeArrowheads="1"/>
          </p:cNvPicPr>
          <p:nvPr/>
        </p:nvPicPr>
        <p:blipFill rotWithShape="1">
          <a:blip r:embed="rId3" cstate="print"/>
          <a:srcRect l="12643" t="3350" r="9236" b="5323"/>
          <a:stretch/>
        </p:blipFill>
        <p:spPr bwMode="auto">
          <a:xfrm>
            <a:off x="582048" y="4513040"/>
            <a:ext cx="1808743" cy="15728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" name="Picture 2" descr="https://hi-news.ru/wp-content/uploads/2020/07/fish_swims_image_one-1-750x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5" y="2714187"/>
            <a:ext cx="1866351" cy="11345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061" y="1103548"/>
            <a:ext cx="1800246" cy="20520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Picture 6" descr="1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061" y="3233384"/>
            <a:ext cx="1829231" cy="12401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677606" y="1185260"/>
            <a:ext cx="2179470" cy="845531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Черви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0" name="Picture 4" descr="Проект на тему &quot;Плазуни&quot; 3 кла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071" y="3833553"/>
            <a:ext cx="1906079" cy="12799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7 клас Кільчасті черви | Тест на 11 запитань. Біолог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76" y="1042261"/>
            <a:ext cx="1460463" cy="76500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Все про тварин: Саламандра (Salamandrae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91" y="5229994"/>
            <a:ext cx="1641835" cy="13705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Молюски — Вікіпеді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33020" y="1014036"/>
            <a:ext cx="1496215" cy="186727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Учені розкрили несподіваний факт про походження павуків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t="17533" r="2622" b="1502"/>
          <a:stretch/>
        </p:blipFill>
        <p:spPr bwMode="auto">
          <a:xfrm>
            <a:off x="6301601" y="5143743"/>
            <a:ext cx="1588225" cy="134116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8" grpId="0" animBg="1"/>
      <p:bldP spid="22" grpId="0" animBg="1"/>
      <p:bldP spid="24" grpId="0" animBg="1"/>
      <p:bldP spid="6154" grpId="0" animBg="1"/>
      <p:bldP spid="6146" grpId="0" animBg="1"/>
      <p:bldP spid="6150" grpId="0" animBg="1"/>
      <p:bldP spid="615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/>
          <p:cNvSpPr txBox="1">
            <a:spLocks/>
          </p:cNvSpPr>
          <p:nvPr/>
        </p:nvSpPr>
        <p:spPr>
          <a:xfrm>
            <a:off x="8900342" y="1557586"/>
            <a:ext cx="1987405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ЛУСКА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373673" y="1575007"/>
            <a:ext cx="1987405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ЗЯБРИ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844737" y="1557588"/>
            <a:ext cx="1959262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ПЛАВЦІ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9987" y="549475"/>
            <a:ext cx="9957857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Розв’яжіть анаграми «Риби»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73672" y="1594697"/>
            <a:ext cx="1987405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БРИЗЯ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875257" y="1556166"/>
            <a:ext cx="1950033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ВЦІПЛА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8900341" y="1563678"/>
            <a:ext cx="1987405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АКСУЛ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5873" y="2345474"/>
            <a:ext cx="494889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Як </a:t>
            </a:r>
            <a:r>
              <a:rPr lang="ru-RU" sz="2800" b="1" dirty="0" err="1" smtClean="0">
                <a:solidFill>
                  <a:schemeClr val="bg1"/>
                </a:solidFill>
              </a:rPr>
              <a:t>риби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пристосувались</a:t>
            </a:r>
            <a:r>
              <a:rPr lang="ru-RU" sz="2800" b="1" dirty="0" smtClean="0">
                <a:solidFill>
                  <a:schemeClr val="bg1"/>
                </a:solidFill>
              </a:rPr>
              <a:t> до життя у </a:t>
            </a:r>
            <a:r>
              <a:rPr lang="ru-RU" sz="2800" b="1" dirty="0" err="1" smtClean="0">
                <a:solidFill>
                  <a:schemeClr val="bg1"/>
                </a:solidFill>
              </a:rPr>
              <a:t>воді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326806" y="1575007"/>
            <a:ext cx="1959262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ХВІСТ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314494" y="1608332"/>
            <a:ext cx="1950033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ТСІВХ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7542" y="3401082"/>
            <a:ext cx="5049930" cy="10368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 </a:t>
            </a:r>
            <a:r>
              <a:rPr lang="uk-UA" sz="2800" b="1" dirty="0" smtClean="0"/>
              <a:t>Назвіть риб, яких вам доводилося бачити.</a:t>
            </a:r>
            <a:endParaRPr lang="uk-UA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7065" y="4437906"/>
            <a:ext cx="5038006" cy="9725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 </a:t>
            </a:r>
            <a:r>
              <a:rPr lang="uk-UA" sz="2800" b="1" dirty="0" smtClean="0"/>
              <a:t>Як називається період розмноження у риб?</a:t>
            </a:r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61043" y="5410468"/>
            <a:ext cx="5038006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 </a:t>
            </a:r>
            <a:r>
              <a:rPr lang="uk-UA" sz="2800" b="1" dirty="0" smtClean="0"/>
              <a:t>Як визначити, що тварина належить до групи риб?</a:t>
            </a:r>
            <a:endParaRPr lang="ru-RU" sz="2800" b="1" dirty="0"/>
          </a:p>
        </p:txBody>
      </p:sp>
      <p:pic>
        <p:nvPicPr>
          <p:cNvPr id="27" name="Picture 2" descr="D:\3 клас\04 ЯДС\Грущинська\5 Тварини\063 Клас Риби\2026-02-11_224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23" y="2377614"/>
            <a:ext cx="5309038" cy="34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1" grpId="0" animBg="1"/>
      <p:bldP spid="2" grpId="0" animBg="1"/>
      <p:bldP spid="16" grpId="0" animBg="1"/>
      <p:bldP spid="18" grpId="0" animBg="1"/>
      <p:bldP spid="2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Відгадайте</a:t>
            </a:r>
            <a:r>
              <a:rPr lang="ru-RU" sz="4000" b="1" dirty="0" smtClean="0"/>
              <a:t>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214561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4284" y="4581921"/>
            <a:ext cx="7396195" cy="1486623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дізнаєтеся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більше про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життя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земноводних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їх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розмноження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і розвиток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4286" y="1214560"/>
            <a:ext cx="3327546" cy="18983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звір</a:t>
            </a:r>
            <a:r>
              <a:rPr lang="ru-RU" sz="2800" b="1" dirty="0">
                <a:solidFill>
                  <a:schemeClr val="bg1"/>
                </a:solidFill>
              </a:rPr>
              <a:t> і не </a:t>
            </a:r>
            <a:r>
              <a:rPr lang="ru-RU" sz="2800" b="1" dirty="0" err="1">
                <a:solidFill>
                  <a:schemeClr val="bg1"/>
                </a:solidFill>
              </a:rPr>
              <a:t>птиця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Всього </a:t>
            </a:r>
            <a:r>
              <a:rPr lang="ru-RU" sz="2800" b="1" dirty="0" err="1">
                <a:solidFill>
                  <a:schemeClr val="bg1"/>
                </a:solidFill>
              </a:rPr>
              <a:t>боїться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Наловить мух –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І в воду – плюх!</a:t>
            </a:r>
            <a:endParaRPr lang="uk-UA" sz="2800" b="1" kern="10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60121" y="3285778"/>
            <a:ext cx="42799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10" dirty="0" smtClean="0"/>
              <a:t>Розкажіть, де вам доводилося бачити </a:t>
            </a:r>
            <a:r>
              <a:rPr lang="uk-UA" sz="2800" b="1" kern="10" dirty="0"/>
              <a:t>ж</a:t>
            </a:r>
            <a:r>
              <a:rPr lang="uk-UA" sz="2800" b="1" kern="10" dirty="0" smtClean="0"/>
              <a:t>аб</a:t>
            </a:r>
            <a:endParaRPr lang="uk-UA" sz="2800" b="1" kern="10" dirty="0"/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03" y="1214560"/>
            <a:ext cx="2952328" cy="18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82966" y="541810"/>
            <a:ext cx="9967630" cy="7062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ln>
                  <a:noFill/>
                </a:ln>
                <a:solidFill>
                  <a:schemeClr val="bg1"/>
                </a:solidFill>
                <a:effectLst/>
              </a:rPr>
              <a:t>Де </a:t>
            </a:r>
            <a:r>
              <a:rPr lang="ru-RU" sz="4800" dirty="0" err="1">
                <a:ln>
                  <a:noFill/>
                </a:ln>
                <a:solidFill>
                  <a:schemeClr val="bg1"/>
                </a:solidFill>
                <a:effectLst/>
              </a:rPr>
              <a:t>можна</a:t>
            </a:r>
            <a:r>
              <a:rPr lang="ru-RU" sz="480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sz="4800" dirty="0" err="1">
                <a:ln>
                  <a:noFill/>
                </a:ln>
                <a:solidFill>
                  <a:schemeClr val="bg1"/>
                </a:solidFill>
                <a:effectLst/>
              </a:rPr>
              <a:t>зустріти</a:t>
            </a:r>
            <a:r>
              <a:rPr lang="ru-RU" sz="4800" dirty="0">
                <a:ln>
                  <a:noFill/>
                </a:ln>
                <a:solidFill>
                  <a:schemeClr val="bg1"/>
                </a:solidFill>
                <a:effectLst/>
              </a:rPr>
              <a:t> жабу?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9403" y="1341562"/>
            <a:ext cx="7527269" cy="2264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Жаби належать до </a:t>
            </a:r>
            <a:r>
              <a:rPr lang="ru-RU" sz="2800" b="1" dirty="0" err="1">
                <a:solidFill>
                  <a:srgbClr val="FF0000"/>
                </a:solidFill>
              </a:rPr>
              <a:t>групи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земноводних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тварин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Ця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назва дуже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влучна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адже вони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почуваються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добре й 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воді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й на землі. Предки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земноводних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риби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— першими вийшли 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водойм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суходіл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t="6" r="16120" b="6"/>
          <a:stretch/>
        </p:blipFill>
        <p:spPr bwMode="auto">
          <a:xfrm>
            <a:off x="953657" y="1341562"/>
            <a:ext cx="2702107" cy="22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35136" y="1269554"/>
            <a:ext cx="1254267" cy="663874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жаба</a:t>
            </a:r>
          </a:p>
        </p:txBody>
      </p:sp>
      <p:pic>
        <p:nvPicPr>
          <p:cNvPr id="10" name="Picture 6" descr="ÐÐ°ÑÑÐ¸Ð½ÐºÐ¸ Ð¿Ð¾ Ð·Ð°Ð¿ÑÐ¾ÑÑ Ð¶Ð°Ð±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3806068"/>
            <a:ext cx="2855335" cy="22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1431" y="3789834"/>
            <a:ext cx="1620778" cy="663874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ропуха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4" descr="https://zooclub.org.ua/uploads/2020/10/15/triton-karpatskiy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-3" r="718" b="16691"/>
          <a:stretch/>
        </p:blipFill>
        <p:spPr bwMode="auto">
          <a:xfrm>
            <a:off x="7722668" y="3897090"/>
            <a:ext cx="3851480" cy="21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717007" y="3789834"/>
            <a:ext cx="1999087" cy="771596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</a:bodyPr>
          <a:lstStyle/>
          <a:p>
            <a:pPr algn="ctr"/>
            <a:r>
              <a:rPr lang="ru-RU" sz="4300" b="1" dirty="0" smtClean="0">
                <a:solidFill>
                  <a:schemeClr val="bg1"/>
                </a:solidFill>
              </a:rPr>
              <a:t>тритон </a:t>
            </a:r>
            <a:endParaRPr lang="ru-RU" sz="43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https://web-zoopark.ru/wp-content/uploads/2018/06/13-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64" y="3868120"/>
            <a:ext cx="3930387" cy="220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55764" y="3717826"/>
            <a:ext cx="3142027" cy="771596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</a:bodyPr>
          <a:lstStyle/>
          <a:p>
            <a:pPr algn="ctr"/>
            <a:r>
              <a:rPr lang="ru-RU" sz="4300" b="1" dirty="0" smtClean="0">
                <a:solidFill>
                  <a:srgbClr val="002060"/>
                </a:solidFill>
              </a:rPr>
              <a:t>саламандра</a:t>
            </a:r>
            <a:endParaRPr lang="ru-RU" sz="4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6537" y="549474"/>
            <a:ext cx="954697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і </a:t>
            </a:r>
            <a:r>
              <a:rPr lang="ru-RU" sz="4000" b="1" dirty="0" err="1"/>
              <a:t>розкажіть</a:t>
            </a:r>
            <a:r>
              <a:rPr lang="ru-RU" sz="4000" b="1" dirty="0"/>
              <a:t>!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6537" y="1341562"/>
            <a:ext cx="954697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У чому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полягають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особливості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будови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різних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земноводних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1551" y="5036156"/>
            <a:ext cx="80045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</a:rPr>
              <a:t>Земноводні  відрізняються  розмірами, будовою, </a:t>
            </a:r>
            <a:r>
              <a:rPr lang="uk-UA" sz="2800" b="1" dirty="0" smtClean="0">
                <a:solidFill>
                  <a:schemeClr val="bg1"/>
                </a:solidFill>
              </a:rPr>
              <a:t>формою </a:t>
            </a:r>
            <a:r>
              <a:rPr lang="uk-UA" sz="2800" b="1" dirty="0">
                <a:solidFill>
                  <a:schemeClr val="bg1"/>
                </a:solidFill>
              </a:rPr>
              <a:t>тіла, забарвленням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3 клас\04 ЯДС\Грущинська\5 Тварини\064_065 Клас Земноводні плазуни\2026-02-13_235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74" y="1905526"/>
            <a:ext cx="9559147" cy="30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3919" y="1457365"/>
            <a:ext cx="5832648" cy="1402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тіло  </a:t>
            </a:r>
            <a:r>
              <a:rPr lang="uk-UA" sz="2800" b="1" dirty="0">
                <a:solidFill>
                  <a:schemeClr val="bg1"/>
                </a:solidFill>
              </a:rPr>
              <a:t>вкрите шкірою, </a:t>
            </a:r>
            <a:r>
              <a:rPr lang="uk-UA" sz="2800" b="1" dirty="0" smtClean="0">
                <a:solidFill>
                  <a:schemeClr val="bg1"/>
                </a:solidFill>
              </a:rPr>
              <a:t>яка </a:t>
            </a:r>
            <a:r>
              <a:rPr lang="uk-UA" sz="2800" b="1" dirty="0">
                <a:solidFill>
                  <a:schemeClr val="bg1"/>
                </a:solidFill>
              </a:rPr>
              <a:t>завжди </a:t>
            </a:r>
            <a:r>
              <a:rPr lang="uk-UA" sz="2800" b="1" dirty="0" smtClean="0">
                <a:solidFill>
                  <a:schemeClr val="bg1"/>
                </a:solidFill>
              </a:rPr>
              <a:t>зволожена слизом. Слиз </a:t>
            </a:r>
            <a:r>
              <a:rPr lang="uk-UA" sz="2800" b="1" dirty="0">
                <a:solidFill>
                  <a:schemeClr val="bg1"/>
                </a:solidFill>
              </a:rPr>
              <a:t>захищає  шкіру тварин </a:t>
            </a:r>
            <a:r>
              <a:rPr lang="uk-UA" sz="2800" b="1" dirty="0" smtClean="0">
                <a:solidFill>
                  <a:schemeClr val="bg1"/>
                </a:solidFill>
              </a:rPr>
              <a:t>від </a:t>
            </a:r>
            <a:r>
              <a:rPr lang="uk-UA" sz="2800" b="1" dirty="0">
                <a:solidFill>
                  <a:schemeClr val="bg1"/>
                </a:solidFill>
              </a:rPr>
              <a:t>пересихання.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5774" y="405458"/>
            <a:ext cx="10339320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Спільна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ознака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земноводних</a:t>
            </a:r>
            <a:r>
              <a:rPr lang="ru-RU" sz="4000" b="1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6" name="Picture 2" descr="ÐÐ°ÑÑÐ¸Ð½ÐºÐ¸ Ð¿Ð¾ Ð·Ð°Ð¿ÑÐ¾ÑÑ ÑÑÐ¸ÑÐ¾Ð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6"/>
          <a:stretch/>
        </p:blipFill>
        <p:spPr bwMode="auto">
          <a:xfrm>
            <a:off x="849906" y="1457365"/>
            <a:ext cx="3575153" cy="15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422" y="4437906"/>
            <a:ext cx="3168352" cy="189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471851" y="3078297"/>
            <a:ext cx="7056784" cy="1048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Земноводні  не можуть довго бути у воді, тому що їм потрібно  повітря для дихання</a:t>
            </a:r>
            <a:endParaRPr lang="ru-RU" sz="280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4" y="2997746"/>
            <a:ext cx="3553446" cy="1414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7773" y="4390495"/>
            <a:ext cx="7992889" cy="1815882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Земноводні</a:t>
            </a:r>
            <a:r>
              <a:rPr lang="ru-RU" sz="2800" b="1" dirty="0"/>
              <a:t> </a:t>
            </a:r>
            <a:r>
              <a:rPr lang="ru-RU" sz="2800" b="1" dirty="0" err="1"/>
              <a:t>використовують</a:t>
            </a:r>
            <a:r>
              <a:rPr lang="ru-RU" sz="2800" b="1" dirty="0"/>
              <a:t> </a:t>
            </a:r>
            <a:r>
              <a:rPr lang="ru-RU" sz="2800" b="1" dirty="0" err="1"/>
              <a:t>шкіру</a:t>
            </a:r>
            <a:r>
              <a:rPr lang="ru-RU" sz="2800" b="1" dirty="0"/>
              <a:t> як </a:t>
            </a:r>
            <a:r>
              <a:rPr lang="ru-RU" sz="2800" b="1" dirty="0" err="1"/>
              <a:t>вторинний</a:t>
            </a:r>
            <a:r>
              <a:rPr lang="ru-RU" sz="2800" b="1" dirty="0"/>
              <a:t> </a:t>
            </a:r>
            <a:r>
              <a:rPr lang="ru-RU" sz="2800" b="1" dirty="0" err="1"/>
              <a:t>дихальний</a:t>
            </a:r>
            <a:r>
              <a:rPr lang="ru-RU" sz="2800" b="1" dirty="0"/>
              <a:t> орган. </a:t>
            </a:r>
            <a:r>
              <a:rPr lang="ru-RU" sz="2800" b="1" dirty="0" err="1"/>
              <a:t>Деякі</a:t>
            </a:r>
            <a:r>
              <a:rPr lang="ru-RU" sz="2800" b="1" dirty="0"/>
              <a:t> </a:t>
            </a:r>
            <a:r>
              <a:rPr lang="ru-RU" sz="2800" b="1" dirty="0" err="1"/>
              <a:t>дрібні</a:t>
            </a:r>
            <a:r>
              <a:rPr lang="ru-RU" sz="2800" b="1" dirty="0"/>
              <a:t> </a:t>
            </a:r>
            <a:r>
              <a:rPr lang="ru-RU" sz="2800" b="1" dirty="0" err="1"/>
              <a:t>наземні</a:t>
            </a:r>
            <a:r>
              <a:rPr lang="ru-RU" sz="2800" b="1" dirty="0"/>
              <a:t> </a:t>
            </a:r>
            <a:r>
              <a:rPr lang="ru-RU" sz="2800" b="1" dirty="0" err="1"/>
              <a:t>саламандри</a:t>
            </a:r>
            <a:r>
              <a:rPr lang="ru-RU" sz="2800" b="1" dirty="0"/>
              <a:t> та жаби навіть не мають </a:t>
            </a:r>
            <a:r>
              <a:rPr lang="ru-RU" sz="2800" b="1" dirty="0" err="1"/>
              <a:t>легенів</a:t>
            </a:r>
            <a:r>
              <a:rPr lang="ru-RU" sz="2800" b="1" dirty="0"/>
              <a:t> і </a:t>
            </a:r>
            <a:r>
              <a:rPr lang="ru-RU" sz="2800" b="1" dirty="0" err="1"/>
              <a:t>повністю</a:t>
            </a:r>
            <a:r>
              <a:rPr lang="ru-RU" sz="2800" b="1" dirty="0"/>
              <a:t> </a:t>
            </a:r>
            <a:r>
              <a:rPr lang="ru-RU" sz="2800" b="1" dirty="0" err="1"/>
              <a:t>покладаються</a:t>
            </a:r>
            <a:r>
              <a:rPr lang="ru-RU" sz="2800" b="1" dirty="0"/>
              <a:t> на </a:t>
            </a:r>
            <a:r>
              <a:rPr lang="ru-RU" sz="2800" b="1" dirty="0" err="1"/>
              <a:t>шкіру</a:t>
            </a:r>
            <a:r>
              <a:rPr lang="ru-RU" sz="2800" b="1" dirty="0"/>
              <a:t> для </a:t>
            </a:r>
            <a:r>
              <a:rPr lang="ru-RU" sz="2800" b="1" dirty="0" err="1"/>
              <a:t>дихання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12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9259</TotalTime>
  <Words>469</Words>
  <Application>Microsoft Office PowerPoint</Application>
  <PresentationFormat>Произвольный</PresentationFormat>
  <Paragraphs>122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Емоційне налаштування</vt:lpstr>
      <vt:lpstr>Презентация PowerPoint</vt:lpstr>
      <vt:lpstr>Пригадайте, на які групи поділяють тварин</vt:lpstr>
      <vt:lpstr>Розв’яжіть анаграми «Риби»</vt:lpstr>
      <vt:lpstr>Презентация PowerPoint</vt:lpstr>
      <vt:lpstr>Презентация PowerPoint</vt:lpstr>
      <vt:lpstr>Презентация PowerPoint</vt:lpstr>
      <vt:lpstr>Презентация PowerPoint</vt:lpstr>
      <vt:lpstr>Період розмноження жаб – НЕРЕСТ -  розпочинається навесні. Жаби відкаладають до 8 тисяч ікринок просто у воду.</vt:lpstr>
      <vt:lpstr>Презентация PowerPoint</vt:lpstr>
      <vt:lpstr>По землі стрибає,  а у воді плаває.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692</cp:revision>
  <dcterms:created xsi:type="dcterms:W3CDTF">2025-08-27T14:01:18Z</dcterms:created>
  <dcterms:modified xsi:type="dcterms:W3CDTF">2026-02-16T11:10:04Z</dcterms:modified>
</cp:coreProperties>
</file>