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759" r:id="rId3"/>
    <p:sldId id="680" r:id="rId4"/>
    <p:sldId id="689" r:id="rId5"/>
    <p:sldId id="720" r:id="rId6"/>
    <p:sldId id="501" r:id="rId7"/>
    <p:sldId id="760" r:id="rId8"/>
    <p:sldId id="773" r:id="rId9"/>
    <p:sldId id="762" r:id="rId10"/>
    <p:sldId id="763" r:id="rId11"/>
    <p:sldId id="766" r:id="rId12"/>
    <p:sldId id="761" r:id="rId13"/>
    <p:sldId id="765" r:id="rId14"/>
    <p:sldId id="770" r:id="rId15"/>
    <p:sldId id="682" r:id="rId16"/>
    <p:sldId id="674" r:id="rId17"/>
    <p:sldId id="772" r:id="rId18"/>
    <p:sldId id="320" r:id="rId19"/>
    <p:sldId id="599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045097"/>
            <a:ext cx="8902906" cy="1021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</a:rPr>
              <a:t>Чи всі </a:t>
            </a:r>
            <a:r>
              <a:rPr lang="ru-RU" sz="5400" b="1" dirty="0" err="1">
                <a:solidFill>
                  <a:schemeClr val="accent3">
                    <a:lumMod val="75000"/>
                  </a:schemeClr>
                </a:solidFill>
              </a:rPr>
              <a:t>плазуни</a:t>
            </a:r>
            <a:r>
              <a:rPr lang="ru-RU" sz="5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75000"/>
                  </a:schemeClr>
                </a:solidFill>
              </a:rPr>
              <a:t>плазують</a:t>
            </a: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976140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65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ÐÐ°ÑÑÐ¸Ð½ÐºÐ¸ Ð¿Ð¾ Ð·Ð°Ð¿ÑÐ¾ÑÑ Ð·Ð°Ð³Ð°Ð´ÐºÐ° Ð¿ÑÐ¾ ÑÑÑÑÐº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r="10252"/>
          <a:stretch/>
        </p:blipFill>
        <p:spPr bwMode="auto">
          <a:xfrm flipH="1">
            <a:off x="1535224" y="3555829"/>
            <a:ext cx="3303788" cy="215695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535" y="1269554"/>
            <a:ext cx="8928992" cy="17281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Хоч і плазуни дуже  різні, в них є </a:t>
            </a:r>
            <a:r>
              <a:rPr lang="uk-UA" sz="2800" b="1" dirty="0">
                <a:solidFill>
                  <a:srgbClr val="FFFF00"/>
                </a:solidFill>
              </a:rPr>
              <a:t>спільна ознака</a:t>
            </a:r>
            <a:r>
              <a:rPr lang="uk-UA" sz="2800" b="1" dirty="0">
                <a:solidFill>
                  <a:schemeClr val="bg1"/>
                </a:solidFill>
              </a:rPr>
              <a:t>. Тіло плазунів вкрите </a:t>
            </a:r>
            <a:r>
              <a:rPr lang="uk-UA" sz="2800" b="1" dirty="0">
                <a:solidFill>
                  <a:srgbClr val="FFFF00"/>
                </a:solidFill>
              </a:rPr>
              <a:t>роговими лусочками чи </a:t>
            </a:r>
            <a:r>
              <a:rPr lang="uk-UA" sz="2800" b="1" dirty="0" smtClean="0">
                <a:solidFill>
                  <a:srgbClr val="FFFF00"/>
                </a:solidFill>
              </a:rPr>
              <a:t>панцером</a:t>
            </a:r>
            <a:r>
              <a:rPr lang="uk-UA" sz="2800" b="1" dirty="0">
                <a:solidFill>
                  <a:schemeClr val="bg1"/>
                </a:solidFill>
              </a:rPr>
              <a:t>, які надійно захищають тіло плазунів від пересихання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ÐÐ°ÑÑÐ¸Ð½ÐºÐ¸ Ð¿Ð¾ Ð·Ð°Ð¿ÑÐ¾ÑÑ ÑÐ°Ð²Ð»Ð¸Ðº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ÑÐ°Ð²Ð»Ð¸Ðº"/>
          <p:cNvSpPr>
            <a:spLocks noChangeAspect="1" noChangeArrowheads="1"/>
          </p:cNvSpPr>
          <p:nvPr/>
        </p:nvSpPr>
        <p:spPr bwMode="auto">
          <a:xfrm>
            <a:off x="410366" y="7939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pti.kiev.ua/uploads/posts/2010-01/1264966667_1.jpg">
            <a:extLst>
              <a:ext uri="{FF2B5EF4-FFF2-40B4-BE49-F238E27FC236}">
                <a16:creationId xmlns="" xmlns:a16="http://schemas.microsoft.com/office/drawing/2014/main" id="{A82EE998-831D-4D2F-8B2D-47DEC078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63" y="3141762"/>
            <a:ext cx="4454418" cy="28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google.com/site/tvarini2514/_/rsrc/1472681725343/pidcarstvo-bagatoklitinni-tvarini/klas-reptiliie-abo-plazuni/Klass-presmykajuschiesja.jpg">
            <a:extLst>
              <a:ext uri="{FF2B5EF4-FFF2-40B4-BE49-F238E27FC236}">
                <a16:creationId xmlns="" xmlns:a16="http://schemas.microsoft.com/office/drawing/2014/main" id="{2481A25C-6F99-4486-AA8A-73E61D18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3141762"/>
            <a:ext cx="5184577" cy="28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729" y="477466"/>
            <a:ext cx="103691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Спільна ознака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8lap.ru/upload/iblock/354/354dee313462d3addd8fa3b5715890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16" y="3523885"/>
            <a:ext cx="3043270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3624275"/>
            <a:ext cx="4119175" cy="239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9.travelask.ru/system/images/files/001/352/314/wysiwyg_jpg/31.jpg?15709026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4" y="1269554"/>
            <a:ext cx="4586231" cy="218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729" y="477466"/>
            <a:ext cx="103691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Розмноження плазунів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3564221"/>
            <a:ext cx="3701274" cy="246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7935" y="1356157"/>
            <a:ext cx="6142961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Плазуни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цілком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завоювали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суходіл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розвитку вони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потребують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водойм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Яйця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відкладають</a:t>
            </a:r>
            <a:r>
              <a:rPr lang="ru-RU" sz="2800" b="1" dirty="0">
                <a:solidFill>
                  <a:srgbClr val="FF0000"/>
                </a:solidFill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</a:rPr>
              <a:t>сухий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прогрітий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ґрунт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729" y="477466"/>
            <a:ext cx="103691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Особливості плазунів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267495" y="1269554"/>
            <a:ext cx="9266750" cy="2264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5113" indent="-265113" eaLnBrk="1" hangingPunct="1"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Тіло </a:t>
            </a:r>
            <a:r>
              <a:rPr lang="uk-UA" alt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вкрите лусочками, які захищають від пересихання;</a:t>
            </a:r>
          </a:p>
          <a:p>
            <a:pPr marL="265113" indent="-265113" eaLnBrk="1" hangingPunct="1"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 </a:t>
            </a:r>
            <a:r>
              <a:rPr lang="uk-UA" alt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землі повзають;</a:t>
            </a:r>
          </a:p>
          <a:p>
            <a:pPr marL="265113" indent="-265113" eaLnBrk="1" hangingPunct="1"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Живляться </a:t>
            </a:r>
            <a:r>
              <a:rPr lang="uk-UA" alt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тваринами, комахами, </a:t>
            </a: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рослинами;</a:t>
            </a:r>
          </a:p>
          <a:p>
            <a:pPr marL="265113" indent="-265113" eaLnBrk="1" hangingPunct="1"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Відкладають яйця в сухий теплий </a:t>
            </a:r>
            <a:r>
              <a:rPr lang="uk-UA" alt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ґрунт</a:t>
            </a:r>
          </a:p>
          <a:p>
            <a:pPr marL="265113" indent="-265113" eaLnBrk="1" hangingPunct="1"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Вони, як правило,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піклуються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про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своє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потомство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8" descr="О бедном фотоне замолвите слово.">
            <a:extLst>
              <a:ext uri="{FF2B5EF4-FFF2-40B4-BE49-F238E27FC236}">
                <a16:creationId xmlns="" xmlns:a16="http://schemas.microsoft.com/office/drawing/2014/main" id="{20A79709-60A1-407D-97DB-44BB0165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52" y="3605875"/>
            <a:ext cx="6336704" cy="29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1356143"/>
            <a:ext cx="6103591" cy="115239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1) М’ясо </a:t>
            </a:r>
            <a:r>
              <a:rPr lang="uk-UA" sz="2800" b="1" dirty="0">
                <a:solidFill>
                  <a:schemeClr val="bg1"/>
                </a:solidFill>
              </a:rPr>
              <a:t>і яйця деяких  змій, черепах та крокодилів використовують  в їжу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ÐÐ°ÑÑÐ¸Ð½ÐºÐ¸ Ð¿Ð¾ Ð·Ð°Ð¿ÑÐ¾ÑÑ ÑÐ¹ÑÑ ÑÐµÑÐµÐ¿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93" y="1341562"/>
            <a:ext cx="2977798" cy="19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66AAB833-1157-4475-BADA-1E5641C5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19" y="2723734"/>
            <a:ext cx="2964586" cy="17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24BCF26-92B6-4533-A70C-AD96E157DFFA}"/>
              </a:ext>
            </a:extLst>
          </p:cNvPr>
          <p:cNvSpPr txBox="1">
            <a:spLocks/>
          </p:cNvSpPr>
          <p:nvPr/>
        </p:nvSpPr>
        <p:spPr>
          <a:xfrm>
            <a:off x="907455" y="2925738"/>
            <a:ext cx="4935203" cy="1079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2) Отруту </a:t>
            </a:r>
            <a:r>
              <a:rPr lang="uk-UA" sz="2800" dirty="0">
                <a:ln>
                  <a:noFill/>
                </a:ln>
                <a:solidFill>
                  <a:schemeClr val="bg1"/>
                </a:solidFill>
                <a:effectLst/>
              </a:rPr>
              <a:t>змій використовують  для виготовлення ліків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6988" y="4653930"/>
            <a:ext cx="5976016" cy="11432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3) Ящірки, змії, поїдаючи комах, </a:t>
            </a:r>
            <a:r>
              <a:rPr lang="uk-UA" sz="2800" b="1" dirty="0" err="1" smtClean="0"/>
              <a:t>мишей</a:t>
            </a:r>
            <a:r>
              <a:rPr lang="uk-UA" sz="2800" b="1" dirty="0" smtClean="0"/>
              <a:t>, знищують багато шкідників</a:t>
            </a:r>
            <a:endParaRPr lang="ru-RU" sz="2800" b="1" dirty="0"/>
          </a:p>
        </p:txBody>
      </p:sp>
      <p:pic>
        <p:nvPicPr>
          <p:cNvPr id="8" name="Picture 2" descr="https://ecoportal.info/wp-content/uploads/2019/05/prytkaya-yascerica-544x387.jpg">
            <a:extLst>
              <a:ext uri="{FF2B5EF4-FFF2-40B4-BE49-F238E27FC236}">
                <a16:creationId xmlns="" xmlns:a16="http://schemas.microsoft.com/office/drawing/2014/main" id="{418186BB-E3D6-4FA1-9697-210CA153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69" y="4271123"/>
            <a:ext cx="2825252" cy="19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07455" y="477466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Значення </a:t>
            </a:r>
            <a:r>
              <a:rPr lang="ru-RU" sz="4000" b="1" dirty="0" err="1" smtClean="0"/>
              <a:t>плазунів</a:t>
            </a:r>
            <a:r>
              <a:rPr lang="ru-RU" sz="4000" b="1" dirty="0" smtClean="0"/>
              <a:t> для природи і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²ÑÐ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46" y="1857655"/>
            <a:ext cx="4088038" cy="24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¶Ð°Ð±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2" b="22254"/>
          <a:stretch/>
        </p:blipFill>
        <p:spPr bwMode="auto">
          <a:xfrm>
            <a:off x="1255268" y="1905723"/>
            <a:ext cx="4031662" cy="23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5923" y="549474"/>
            <a:ext cx="96490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Поміркуйте</a:t>
            </a:r>
            <a:r>
              <a:rPr lang="ru-RU" sz="3600" b="1" dirty="0" smtClean="0"/>
              <a:t>, </a:t>
            </a:r>
            <a:r>
              <a:rPr lang="ru-RU" sz="3600" b="1" dirty="0"/>
              <a:t>у чому </a:t>
            </a:r>
            <a:r>
              <a:rPr lang="ru-RU" sz="3600" b="1" dirty="0" err="1"/>
              <a:t>схожість</a:t>
            </a:r>
            <a:r>
              <a:rPr lang="ru-RU" sz="3600" b="1" dirty="0"/>
              <a:t>, а в чому — </a:t>
            </a:r>
            <a:r>
              <a:rPr lang="ru-RU" sz="3600" b="1" dirty="0" err="1" smtClean="0"/>
              <a:t>відмінність</a:t>
            </a:r>
            <a:r>
              <a:rPr lang="ru-RU" sz="3600" b="1" dirty="0" smtClean="0"/>
              <a:t> </a:t>
            </a:r>
            <a:r>
              <a:rPr lang="ru-RU" sz="3600" b="1" dirty="0"/>
              <a:t>між </a:t>
            </a:r>
            <a:r>
              <a:rPr lang="ru-RU" sz="3600" b="1" dirty="0" err="1"/>
              <a:t>земноводними</a:t>
            </a:r>
            <a:r>
              <a:rPr lang="ru-RU" sz="3600" b="1" dirty="0"/>
              <a:t> й </a:t>
            </a:r>
            <a:r>
              <a:rPr lang="ru-RU" sz="3600" b="1" dirty="0" err="1"/>
              <a:t>плазунами</a:t>
            </a:r>
            <a:r>
              <a:rPr lang="ru-RU" sz="36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9983" y="4440726"/>
            <a:ext cx="244827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 них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живуть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вашому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краї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8364" r="12901" b="19154"/>
          <a:stretch/>
        </p:blipFill>
        <p:spPr bwMode="auto">
          <a:xfrm>
            <a:off x="2505657" y="4377224"/>
            <a:ext cx="2815719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471" y="1297541"/>
            <a:ext cx="10737838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Якщо названа ознака належить живим організмам – робимо тулубом нахили вперед-назад. Якщо не належить – повертаємо тулубом вліво-вправо.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339887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95179" y="4881904"/>
            <a:ext cx="2537915" cy="1517644"/>
          </a:xfrm>
          <a:prstGeom prst="clou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299942" y="2061642"/>
            <a:ext cx="3528391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23479" y="3751289"/>
            <a:ext cx="3078341" cy="166451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cs typeface="Times New Roman" pitchFamily="18" charset="0"/>
              </a:rPr>
              <a:t>Розмно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-жуються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48508" y="3494982"/>
            <a:ext cx="2462905" cy="1517644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Світять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08525" y="3357786"/>
            <a:ext cx="3231978" cy="1517644"/>
          </a:xfrm>
          <a:prstGeom prst="cloud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малюють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204924" y="4987202"/>
            <a:ext cx="2610657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мріють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825188" y="2233645"/>
            <a:ext cx="3600400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" name="Picture 2" descr="D:\Картинки до тестів\!!!!_Ворона+Хлопчик_!!!!\загрузка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4574198"/>
            <a:ext cx="1930648" cy="19306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09339" y="4752706"/>
            <a:ext cx="4078386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Доведіть, що на нашій планеті повинні жити і жаби, і ящірки, і змії.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32016" y="4788710"/>
            <a:ext cx="3955709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/>
              <a:t>Які ознаки плазунів є істотними?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9339" y="4630702"/>
            <a:ext cx="4106776" cy="1414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/>
              <a:t>Яких тварин називають плазунами? Наведіть приклади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82272" y="297294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4 ЯДС\Грущинська\5 Тварини\064_065 Клас Земноводні плазуни\2026-02-14_23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99" y="1053530"/>
            <a:ext cx="58769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4 ЯДС\Грущинська\5 Тварини\064_065 Клас Земноводні плазуни\2026-02-14_230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" y="1075188"/>
            <a:ext cx="5876925" cy="48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79463" y="405458"/>
            <a:ext cx="9659610" cy="595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5727" y="5426854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плазунів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135" y="5426854"/>
            <a:ext cx="2325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земноводних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740103" y="1291212"/>
            <a:ext cx="51125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 клас\04 ЯДС\Грущинська\5 Тварини\064_065 Клас Земноводні плазуни\2026-02-14_23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3120627"/>
            <a:ext cx="7318118" cy="30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4 ЯДС\Грущинська\5 Тварини\064_065 Клас Земноводні плазуни\2026-02-14_230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440166"/>
            <a:ext cx="7318118" cy="26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50220" y="549474"/>
            <a:ext cx="2448272" cy="13478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16,18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3399" y="2493690"/>
            <a:ext cx="3496295" cy="255363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97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65.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0977" y="537401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64039" y="5374009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50890" y="5346664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3135" y="549474"/>
            <a:ext cx="9763431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58427" y="1393164"/>
            <a:ext cx="9830147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Виберіть світлину з птахом, який найбільше підходить до вашого настрою зараз. Поміркуйте, чому саме цей птах.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4968" y="5302436"/>
            <a:ext cx="1417486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723879" y="2475040"/>
            <a:ext cx="2940123" cy="207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89536" y="2448772"/>
            <a:ext cx="2984928" cy="221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8252271" y="4567096"/>
            <a:ext cx="2550680" cy="19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7" y="4660733"/>
            <a:ext cx="2774523" cy="193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52271" y="2501308"/>
            <a:ext cx="2527430" cy="202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72" y="4395617"/>
            <a:ext cx="2067136" cy="228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8"/>
          <p:cNvSpPr>
            <a:spLocks noChangeArrowheads="1"/>
          </p:cNvSpPr>
          <p:nvPr/>
        </p:nvSpPr>
        <p:spPr bwMode="auto">
          <a:xfrm rot="17921143">
            <a:off x="4120479" y="4203325"/>
            <a:ext cx="2963886" cy="1494821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Павукоподібні</a:t>
            </a:r>
            <a:endParaRPr lang="uk-UA" sz="3600" dirty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3" name="Picture 8" descr="Проект з ОІ та ІКТ і Зоології: &quot;Ракоподібні&quot; - №15 групи ПГФ, 2015 — Вікі  Ц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28" y="5175607"/>
            <a:ext cx="1901414" cy="13170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rot="1949361">
            <a:off x="5722128" y="3795999"/>
            <a:ext cx="3785923" cy="9347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Ракоподібні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 rot="20948035">
            <a:off x="6495063" y="1689692"/>
            <a:ext cx="3008052" cy="759965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Молюски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 rot="1182720">
            <a:off x="6785390" y="3282582"/>
            <a:ext cx="2690070" cy="80023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Плазуни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 rot="19343139">
            <a:off x="2543306" y="3943059"/>
            <a:ext cx="3760522" cy="75691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Земноводні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19947970">
            <a:off x="2519962" y="3285778"/>
            <a:ext cx="2569543" cy="774987"/>
          </a:xfrm>
          <a:prstGeom prst="ellipse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Комахи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7095714" y="2440506"/>
            <a:ext cx="2069423" cy="75068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Риби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0" name="Oval 11"/>
          <p:cNvSpPr>
            <a:spLocks noChangeArrowheads="1"/>
          </p:cNvSpPr>
          <p:nvPr/>
        </p:nvSpPr>
        <p:spPr bwMode="auto">
          <a:xfrm rot="20933934">
            <a:off x="2850987" y="2377874"/>
            <a:ext cx="2043955" cy="78110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Птахи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 rot="1349653">
            <a:off x="3022172" y="1460666"/>
            <a:ext cx="2118013" cy="936064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Ссавці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4649274" y="1928698"/>
            <a:ext cx="2601201" cy="167945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/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Класи</a:t>
            </a:r>
          </a:p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тварин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6152" idx="0"/>
            <a:endCxn id="6152" idx="0"/>
          </p:cNvCxnSpPr>
          <p:nvPr/>
        </p:nvCxnSpPr>
        <p:spPr>
          <a:xfrm>
            <a:off x="5949875" y="19286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551" y="282662"/>
            <a:ext cx="1039064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Пригадайте, на які групи поділяють тварин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114"/>
          <p:cNvPicPr>
            <a:picLocks noChangeAspect="1" noChangeArrowheads="1"/>
          </p:cNvPicPr>
          <p:nvPr/>
        </p:nvPicPr>
        <p:blipFill rotWithShape="1">
          <a:blip r:embed="rId3" cstate="print"/>
          <a:srcRect l="12643" t="3350" r="9236" b="5323"/>
          <a:stretch/>
        </p:blipFill>
        <p:spPr bwMode="auto">
          <a:xfrm>
            <a:off x="582048" y="4513040"/>
            <a:ext cx="1808743" cy="15728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https://hi-news.ru/wp-content/uploads/2020/07/fish_swims_image_one-1-750x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2714187"/>
            <a:ext cx="1866351" cy="11345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61" y="1103548"/>
            <a:ext cx="1800246" cy="20520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6" descr="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61" y="3233384"/>
            <a:ext cx="1829231" cy="12401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677606" y="1185260"/>
            <a:ext cx="2179470" cy="84553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Черви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4" descr="Проект на тему &quot;Плазуни&quot; 3 кла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71" y="3833553"/>
            <a:ext cx="1906079" cy="1279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7 клас Кільчасті черви | Тест на 11 запитань. Біолог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76" y="1042261"/>
            <a:ext cx="1460463" cy="7650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Все про тварин: Саламандра (Salamandra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1" y="5229994"/>
            <a:ext cx="1641835" cy="13705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Молюски — Вікіпеді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3020" y="1014036"/>
            <a:ext cx="1496215" cy="18672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Учені розкрили несподіваний факт про походження павуків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7533" r="2622" b="1502"/>
          <a:stretch/>
        </p:blipFill>
        <p:spPr bwMode="auto">
          <a:xfrm>
            <a:off x="6301601" y="5143743"/>
            <a:ext cx="1588225" cy="13411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8" grpId="0" animBg="1"/>
      <p:bldP spid="22" grpId="0" animBg="1"/>
      <p:bldP spid="24" grpId="0" animBg="1"/>
      <p:bldP spid="6154" grpId="0" animBg="1"/>
      <p:bldP spid="6146" grpId="0" animBg="1"/>
      <p:bldP spid="6150" grpId="0" animBg="1"/>
      <p:bldP spid="615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6" r="16120" b="6"/>
          <a:stretch/>
        </p:blipFill>
        <p:spPr bwMode="auto">
          <a:xfrm>
            <a:off x="6231426" y="3084328"/>
            <a:ext cx="2504014" cy="2131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8540303" y="1557587"/>
            <a:ext cx="2347443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ПУГОЛОВОК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373673" y="1575007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ТРИТОН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844737" y="1557588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ЖАБА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9987" y="549475"/>
            <a:ext cx="995785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анаграми «Земноводні»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63507" y="1589614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ТОНТРИ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44737" y="1575007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БАЖА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530939" y="1557595"/>
            <a:ext cx="234744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ГОВОКЛОПУ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0565" y="2561152"/>
            <a:ext cx="531816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ознаки</a:t>
            </a:r>
            <a:r>
              <a:rPr lang="ru-RU" sz="2800" b="1" dirty="0"/>
              <a:t> мають </a:t>
            </a:r>
            <a:r>
              <a:rPr lang="ru-RU" sz="2800" b="1" dirty="0" err="1"/>
              <a:t>земноводні</a:t>
            </a:r>
            <a:r>
              <a:rPr lang="ru-RU" sz="2800" b="1" dirty="0" smtClean="0"/>
              <a:t>.</a:t>
            </a:r>
            <a:r>
              <a:rPr lang="ru-RU" sz="2800" b="1" dirty="0">
                <a:solidFill>
                  <a:schemeClr val="bg1"/>
                </a:solidFill>
              </a:rPr>
              <a:t> Чим </a:t>
            </a:r>
            <a:r>
              <a:rPr lang="ru-RU" sz="2800" b="1" dirty="0" err="1">
                <a:solidFill>
                  <a:schemeClr val="bg1"/>
                </a:solidFill>
              </a:rPr>
              <a:t>вкрите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тіло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земноводних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 вони </a:t>
            </a:r>
            <a:r>
              <a:rPr lang="ru-RU" sz="2800" b="1" dirty="0" err="1" smtClean="0">
                <a:solidFill>
                  <a:schemeClr val="bg1"/>
                </a:solidFill>
              </a:rPr>
              <a:t>дихають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26806" y="1575007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ІКРА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345725" y="1581757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АРКІ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0171" y="4149874"/>
            <a:ext cx="5358560" cy="972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 </a:t>
            </a:r>
            <a:r>
              <a:rPr lang="uk-UA" sz="2800" b="1" dirty="0" smtClean="0"/>
              <a:t>Як називається розмноження у </a:t>
            </a:r>
            <a:r>
              <a:rPr lang="uk-UA" sz="2800" b="1" dirty="0"/>
              <a:t>жаб? Які </a:t>
            </a:r>
            <a:r>
              <a:rPr lang="uk-UA" sz="2800" b="1" dirty="0" smtClean="0"/>
              <a:t>його етапи? 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1043" y="5229994"/>
            <a:ext cx="5387688" cy="10445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 </a:t>
            </a:r>
            <a:r>
              <a:rPr lang="ru-RU" sz="2800" b="1" dirty="0" smtClean="0"/>
              <a:t>Яку </a:t>
            </a:r>
            <a:r>
              <a:rPr lang="ru-RU" sz="2800" b="1" dirty="0" err="1"/>
              <a:t>користь</a:t>
            </a:r>
            <a:r>
              <a:rPr lang="ru-RU" sz="2800" b="1" dirty="0"/>
              <a:t> природі й людям </a:t>
            </a:r>
            <a:r>
              <a:rPr lang="ru-RU" sz="2800" b="1" dirty="0" err="1"/>
              <a:t>приносять</a:t>
            </a:r>
            <a:r>
              <a:rPr lang="ru-RU" sz="2800" b="1" dirty="0"/>
              <a:t> </a:t>
            </a:r>
            <a:r>
              <a:rPr lang="ru-RU" sz="2800" b="1" dirty="0" err="1" smtClean="0"/>
              <a:t>земноводні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19" name="Picture 2" descr="https://web-zoopark.ru/wp-content/uploads/2018/06/13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4509914"/>
            <a:ext cx="2952328" cy="165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zooclub.org.ua/uploads/2020/10/15/triton-karpatskiy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-3" r="718" b="16691"/>
          <a:stretch/>
        </p:blipFill>
        <p:spPr bwMode="auto">
          <a:xfrm>
            <a:off x="8735440" y="2561103"/>
            <a:ext cx="2526741" cy="14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2" grpId="0" animBg="1"/>
      <p:bldP spid="16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4286" y="5360038"/>
            <a:ext cx="9448225" cy="10786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більше про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життя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плазунів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їх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розвиток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85617" y="1125538"/>
            <a:ext cx="4119634" cy="240894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Швидко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бігаю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траві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Спробуй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ти мене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влови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! 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Міцно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хвостик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мій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тримай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збіжу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я, так і знай. 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тваринка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непроста – 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Проживу і без хвоста.</a:t>
            </a:r>
            <a:endParaRPr lang="uk-UA" sz="2400" b="1" kern="1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7222" y="3476703"/>
            <a:ext cx="381642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В'ється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стрічка</a:t>
            </a:r>
            <a:r>
              <a:rPr lang="ru-RU" sz="2400" b="1" dirty="0">
                <a:solidFill>
                  <a:schemeClr val="bg1"/>
                </a:solidFill>
              </a:rPr>
              <a:t> невеличка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Де </a:t>
            </a:r>
            <a:r>
              <a:rPr lang="ru-RU" sz="2400" b="1" dirty="0" err="1">
                <a:solidFill>
                  <a:schemeClr val="bg1"/>
                </a:solidFill>
              </a:rPr>
              <a:t>пісочок</a:t>
            </a:r>
            <a:r>
              <a:rPr lang="ru-RU" sz="2400" b="1" dirty="0">
                <a:solidFill>
                  <a:schemeClr val="bg1"/>
                </a:solidFill>
              </a:rPr>
              <a:t>, де </a:t>
            </a:r>
            <a:r>
              <a:rPr lang="ru-RU" sz="2400" b="1" dirty="0" err="1">
                <a:solidFill>
                  <a:schemeClr val="bg1"/>
                </a:solidFill>
              </a:rPr>
              <a:t>травичка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Ви її не </a:t>
            </a:r>
            <a:r>
              <a:rPr lang="ru-RU" sz="2400" b="1" dirty="0" err="1">
                <a:solidFill>
                  <a:schemeClr val="bg1"/>
                </a:solidFill>
              </a:rPr>
              <a:t>зачіпайте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Стороною </a:t>
            </a:r>
            <a:r>
              <a:rPr lang="ru-RU" sz="2400" b="1" dirty="0" err="1">
                <a:solidFill>
                  <a:schemeClr val="bg1"/>
                </a:solidFill>
              </a:rPr>
              <a:t>оминайте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2" y="3300179"/>
            <a:ext cx="2758168" cy="208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6" y="1189288"/>
            <a:ext cx="2835360" cy="2115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1120160" y="3476703"/>
            <a:ext cx="1224136" cy="523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Змії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1060542" y="1189288"/>
            <a:ext cx="1575105" cy="621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Ящірка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41" y="1678113"/>
            <a:ext cx="4317304" cy="2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96" y="1695175"/>
            <a:ext cx="4178206" cy="23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1" y="3767550"/>
            <a:ext cx="4646502" cy="26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34" y="3839201"/>
            <a:ext cx="4170528" cy="23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5774" y="405458"/>
            <a:ext cx="10339320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Що ви знаєте про </a:t>
            </a:r>
            <a:r>
              <a:rPr lang="ru-RU" sz="3600" b="1" dirty="0" err="1"/>
              <a:t>динозаврів</a:t>
            </a:r>
            <a:r>
              <a:rPr lang="ru-RU" sz="3600" b="1" dirty="0"/>
              <a:t> — </a:t>
            </a:r>
            <a:r>
              <a:rPr lang="ru-RU" sz="3600" b="1" dirty="0" err="1"/>
              <a:t>вимерлих</a:t>
            </a:r>
            <a:r>
              <a:rPr lang="ru-RU" sz="3600" b="1" dirty="0"/>
              <a:t> </a:t>
            </a:r>
            <a:r>
              <a:rPr lang="ru-RU" sz="3600" b="1" dirty="0" err="1"/>
              <a:t>родичів</a:t>
            </a:r>
            <a:r>
              <a:rPr lang="ru-RU" sz="3600" b="1" dirty="0"/>
              <a:t> </a:t>
            </a:r>
            <a:r>
              <a:rPr lang="ru-RU" sz="3600" b="1" dirty="0" err="1"/>
              <a:t>сучасних</a:t>
            </a:r>
            <a:r>
              <a:rPr lang="ru-RU" sz="3600" b="1" dirty="0"/>
              <a:t> </a:t>
            </a:r>
            <a:r>
              <a:rPr lang="ru-RU" sz="3600" b="1" dirty="0" err="1"/>
              <a:t>плазунів</a:t>
            </a:r>
            <a:r>
              <a:rPr lang="ru-RU" sz="3600" b="1" dirty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729" y="477466"/>
            <a:ext cx="103691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Вивчаємо й розуміємо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1831" y="1341562"/>
            <a:ext cx="246249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Плазуни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9476407" y="3717826"/>
            <a:ext cx="2159444" cy="11188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Вимерлі динозаври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5070607" y="3772213"/>
            <a:ext cx="19579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Черепаха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1051471" y="3836410"/>
            <a:ext cx="1224136" cy="523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Змії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7188515" y="3787655"/>
            <a:ext cx="2215884" cy="713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Крокодили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3067695" y="3772213"/>
            <a:ext cx="1728192" cy="621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Ящірки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D:\3 клас\04 ЯДС\Грущинська\5 Тварини\064_065 Клас Земноводні плазуни\2026-02-14_234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8" y="2061642"/>
            <a:ext cx="1074049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656" y="4889474"/>
            <a:ext cx="952554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Назва «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плазуни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підказує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що всі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представники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цієї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тварин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пересуваються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плазуючи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Тіло</a:t>
            </a:r>
            <a:r>
              <a:rPr lang="ru-RU" sz="2800" b="1" dirty="0">
                <a:solidFill>
                  <a:srgbClr val="FF0000"/>
                </a:solidFill>
              </a:rPr>
              <a:t> в них сухе та </a:t>
            </a:r>
            <a:r>
              <a:rPr lang="ru-RU" sz="2800" b="1" dirty="0" err="1">
                <a:solidFill>
                  <a:srgbClr val="FF0000"/>
                </a:solidFill>
              </a:rPr>
              <a:t>вкрите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лусочками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складається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голови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шиї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тулуба</a:t>
            </a:r>
            <a:r>
              <a:rPr lang="ru-RU" sz="2800" b="1" dirty="0">
                <a:solidFill>
                  <a:srgbClr val="FF0000"/>
                </a:solidFill>
              </a:rPr>
              <a:t> й </a:t>
            </a:r>
            <a:r>
              <a:rPr lang="ru-RU" sz="2800" b="1" dirty="0" err="1">
                <a:solidFill>
                  <a:srgbClr val="FF0000"/>
                </a:solidFill>
              </a:rPr>
              <a:t>кінцівок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·Ð°Ð³Ð°Ð´ÐºÐ° Ð¿ÑÐ¾ Ð·Ð¼Ñ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9" y="1807391"/>
            <a:ext cx="4446695" cy="25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06779" y="523041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DE0F28C-CC8F-46D2-8590-8F95DDE7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79" y="4326436"/>
            <a:ext cx="4577046" cy="13079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 змій немає ніг, тому вони пересуваються, плазуючи по землі</a:t>
            </a:r>
          </a:p>
        </p:txBody>
      </p:sp>
      <p:pic>
        <p:nvPicPr>
          <p:cNvPr id="7" name="Picture 2" descr="ÐÐ°ÑÑÐ¸Ð½ÐºÐ¸ Ð¿Ð¾ Ð·Ð°Ð¿ÑÐ¾ÑÑ Ð·Ð°Ð³Ð°Ð´ÐºÐ° Ð¿ÑÐ¾ ÑÑÑÑÐºÑ">
            <a:extLst>
              <a:ext uri="{FF2B5EF4-FFF2-40B4-BE49-F238E27FC236}">
                <a16:creationId xmlns="" xmlns:a16="http://schemas.microsoft.com/office/drawing/2014/main" id="{04D6BEFE-5486-465A-B2BA-284FA7358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8255" r="2762" b="11121"/>
          <a:stretch/>
        </p:blipFill>
        <p:spPr bwMode="auto">
          <a:xfrm>
            <a:off x="6857439" y="1774823"/>
            <a:ext cx="4031329" cy="24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E68F487-B61B-43D7-BE6A-2A65F50F0B8A}"/>
              </a:ext>
            </a:extLst>
          </p:cNvPr>
          <p:cNvSpPr txBox="1">
            <a:spLocks/>
          </p:cNvSpPr>
          <p:nvPr/>
        </p:nvSpPr>
        <p:spPr>
          <a:xfrm>
            <a:off x="6308055" y="4326436"/>
            <a:ext cx="4941542" cy="2047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ln>
                  <a:noFill/>
                </a:ln>
                <a:solidFill>
                  <a:schemeClr val="bg1"/>
                </a:solidFill>
                <a:effectLst/>
              </a:rPr>
              <a:t> У ящірок чотири ноги, проте вони  розташовані з боку тулуба, і під час бігу вони теж волочать тіло по землі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454" y="459463"/>
            <a:ext cx="103421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плазунів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живе</a:t>
            </a:r>
            <a:r>
              <a:rPr lang="ru-RU" sz="3600" b="1" dirty="0">
                <a:solidFill>
                  <a:schemeClr val="bg1"/>
                </a:solidFill>
              </a:rPr>
              <a:t> в сухих, </a:t>
            </a:r>
            <a:r>
              <a:rPr lang="ru-RU" sz="3600" b="1" dirty="0" err="1">
                <a:solidFill>
                  <a:schemeClr val="bg1"/>
                </a:solidFill>
              </a:rPr>
              <a:t>прогрітих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сонцем</a:t>
            </a:r>
            <a:r>
              <a:rPr lang="ru-RU" sz="3600" b="1" dirty="0">
                <a:solidFill>
                  <a:schemeClr val="bg1"/>
                </a:solidFill>
              </a:rPr>
              <a:t> місцях у степах, лісах, </a:t>
            </a:r>
            <a:r>
              <a:rPr lang="ru-RU" sz="3600" b="1" dirty="0" err="1">
                <a:solidFill>
                  <a:schemeClr val="bg1"/>
                </a:solidFill>
              </a:rPr>
              <a:t>пустелях</a:t>
            </a:r>
            <a:r>
              <a:rPr lang="ru-RU" sz="3600" b="1" dirty="0">
                <a:solidFill>
                  <a:schemeClr val="bg1"/>
                </a:solidFill>
              </a:rPr>
              <a:t>, а також водоймах. </a:t>
            </a:r>
          </a:p>
        </p:txBody>
      </p:sp>
    </p:spTree>
    <p:extLst>
      <p:ext uri="{BB962C8B-B14F-4D97-AF65-F5344CB8AC3E}">
        <p14:creationId xmlns:p14="http://schemas.microsoft.com/office/powerpoint/2010/main" val="18895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564</Words>
  <Application>Microsoft Office PowerPoint</Application>
  <PresentationFormat>Произвольный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Емоційне налаштування</vt:lpstr>
      <vt:lpstr>Презентация PowerPoint</vt:lpstr>
      <vt:lpstr>Пригадайте, на які групи поділяють тварин</vt:lpstr>
      <vt:lpstr>Розв’яжіть анаграми «Земноводні»</vt:lpstr>
      <vt:lpstr>Презентация PowerPoint</vt:lpstr>
      <vt:lpstr>Презентация PowerPoint</vt:lpstr>
      <vt:lpstr>Презентация PowerPoint</vt:lpstr>
      <vt:lpstr>У змій немає ніг, тому вони пересуваються, плазуючи по землі</vt:lpstr>
      <vt:lpstr>Хоч і плазуни дуже  різні, в них є спільна ознака. Тіло плазунів вкрите роговими лусочками чи панцером, які надійно захищають тіло плазунів від пересихання</vt:lpstr>
      <vt:lpstr>Презентация PowerPoint</vt:lpstr>
      <vt:lpstr>Презентация PowerPoint</vt:lpstr>
      <vt:lpstr>1) М’ясо і яйця деяких  змій, черепах та крокодилів використовують  в їжу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704</cp:revision>
  <dcterms:created xsi:type="dcterms:W3CDTF">2025-08-27T14:01:18Z</dcterms:created>
  <dcterms:modified xsi:type="dcterms:W3CDTF">2026-02-17T12:26:18Z</dcterms:modified>
</cp:coreProperties>
</file>