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257" r:id="rId2"/>
    <p:sldId id="759" r:id="rId3"/>
    <p:sldId id="680" r:id="rId4"/>
    <p:sldId id="689" r:id="rId5"/>
    <p:sldId id="776" r:id="rId6"/>
    <p:sldId id="777" r:id="rId7"/>
    <p:sldId id="720" r:id="rId8"/>
    <p:sldId id="501" r:id="rId9"/>
    <p:sldId id="773" r:id="rId10"/>
    <p:sldId id="774" r:id="rId11"/>
    <p:sldId id="761" r:id="rId12"/>
    <p:sldId id="775" r:id="rId13"/>
    <p:sldId id="784" r:id="rId14"/>
    <p:sldId id="785" r:id="rId15"/>
    <p:sldId id="794" r:id="rId16"/>
    <p:sldId id="786" r:id="rId17"/>
    <p:sldId id="788" r:id="rId18"/>
    <p:sldId id="790" r:id="rId19"/>
    <p:sldId id="789" r:id="rId20"/>
    <p:sldId id="791" r:id="rId21"/>
    <p:sldId id="787" r:id="rId22"/>
    <p:sldId id="795" r:id="rId23"/>
    <p:sldId id="796" r:id="rId24"/>
    <p:sldId id="765" r:id="rId25"/>
    <p:sldId id="674" r:id="rId26"/>
    <p:sldId id="772" r:id="rId27"/>
    <p:sldId id="599" r:id="rId28"/>
  </p:sldIdLst>
  <p:sldSz cx="12184063" cy="6859588"/>
  <p:notesSz cx="6858000" cy="9144000"/>
  <p:defaultTextStyle>
    <a:defPPr>
      <a:defRPr lang="ru-RU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2D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6282" autoAdjust="0"/>
  </p:normalViewPr>
  <p:slideViewPr>
    <p:cSldViewPr>
      <p:cViewPr>
        <p:scale>
          <a:sx n="90" d="100"/>
          <a:sy n="90" d="100"/>
        </p:scale>
        <p:origin x="-462" y="-72"/>
      </p:cViewPr>
      <p:guideLst>
        <p:guide orient="horz" pos="2161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E53651-00C2-4F16-ABED-E9B4FF1EEEEB}" type="doc">
      <dgm:prSet loTypeId="urn:microsoft.com/office/officeart/2005/8/layout/radial4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FF24DB8-09B5-48C1-A9AF-A8C8EC946BFE}">
      <dgm:prSet phldrT="[Текст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3600" b="1" dirty="0" smtClean="0"/>
            <a:t>За способом живлення</a:t>
          </a:r>
          <a:endParaRPr lang="ru-RU" sz="3600" b="1" dirty="0"/>
        </a:p>
      </dgm:t>
    </dgm:pt>
    <dgm:pt modelId="{75186421-94D9-4C96-B6BB-2550E318EAF4}" type="parTrans" cxnId="{6A112210-01AF-41C3-BB5B-BED2B22D8C9F}">
      <dgm:prSet/>
      <dgm:spPr/>
      <dgm:t>
        <a:bodyPr/>
        <a:lstStyle/>
        <a:p>
          <a:endParaRPr lang="ru-RU"/>
        </a:p>
      </dgm:t>
    </dgm:pt>
    <dgm:pt modelId="{CBC49B49-B8E4-4A70-B34B-3CC379F64B87}" type="sibTrans" cxnId="{6A112210-01AF-41C3-BB5B-BED2B22D8C9F}">
      <dgm:prSet/>
      <dgm:spPr/>
      <dgm:t>
        <a:bodyPr/>
        <a:lstStyle/>
        <a:p>
          <a:endParaRPr lang="ru-RU"/>
        </a:p>
      </dgm:t>
    </dgm:pt>
    <dgm:pt modelId="{21B92A87-7920-4E41-B553-4874FF6E6496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4000" b="1" dirty="0" smtClean="0">
              <a:latin typeface="+mn-lt"/>
            </a:rPr>
            <a:t>Рослиноїдні</a:t>
          </a:r>
          <a:endParaRPr lang="ru-RU" sz="4000" b="1" dirty="0">
            <a:latin typeface="+mn-lt"/>
          </a:endParaRPr>
        </a:p>
      </dgm:t>
    </dgm:pt>
    <dgm:pt modelId="{1E9C22CB-6E1D-458E-961D-5A008FE9E165}" type="parTrans" cxnId="{CC7419AD-137E-4AB1-B445-A806DFE44178}">
      <dgm:prSet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8BA96250-EE90-4D93-BD8F-C10A76FF3D89}" type="sibTrans" cxnId="{CC7419AD-137E-4AB1-B445-A806DFE44178}">
      <dgm:prSet/>
      <dgm:spPr/>
      <dgm:t>
        <a:bodyPr/>
        <a:lstStyle/>
        <a:p>
          <a:endParaRPr lang="ru-RU"/>
        </a:p>
      </dgm:t>
    </dgm:pt>
    <dgm:pt modelId="{4ECCBAD4-ED79-4374-9300-412BE9E3DF3D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4000" b="1" dirty="0" smtClean="0">
              <a:latin typeface="+mn-lt"/>
            </a:rPr>
            <a:t>М’ясоїдні</a:t>
          </a:r>
          <a:endParaRPr lang="ru-RU" sz="4000" b="1" dirty="0">
            <a:latin typeface="+mn-lt"/>
          </a:endParaRPr>
        </a:p>
      </dgm:t>
    </dgm:pt>
    <dgm:pt modelId="{86D0A799-F7A2-45B8-8E7C-FB665F0DD28D}" type="parTrans" cxnId="{03C7C8B3-AB6B-4D69-94CE-7024F66A7AFC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9DD0673B-7431-443E-BA11-A4EA548580F6}" type="sibTrans" cxnId="{03C7C8B3-AB6B-4D69-94CE-7024F66A7AFC}">
      <dgm:prSet/>
      <dgm:spPr/>
      <dgm:t>
        <a:bodyPr/>
        <a:lstStyle/>
        <a:p>
          <a:endParaRPr lang="ru-RU"/>
        </a:p>
      </dgm:t>
    </dgm:pt>
    <dgm:pt modelId="{382E28A6-326F-4BA2-9104-C88B63BA47FB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4000" b="1" dirty="0" smtClean="0"/>
            <a:t>Всеїдні</a:t>
          </a:r>
        </a:p>
      </dgm:t>
    </dgm:pt>
    <dgm:pt modelId="{F6831CA7-B619-4331-9D53-3EE7F3596800}" type="parTrans" cxnId="{414E9A86-4CFB-4EEF-8152-5F7C0D015F97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b="1">
            <a:latin typeface="+mn-lt"/>
          </a:endParaRPr>
        </a:p>
      </dgm:t>
    </dgm:pt>
    <dgm:pt modelId="{84C1CC1D-0DC3-4D91-B275-B51B43157C6A}" type="sibTrans" cxnId="{414E9A86-4CFB-4EEF-8152-5F7C0D015F97}">
      <dgm:prSet/>
      <dgm:spPr/>
      <dgm:t>
        <a:bodyPr/>
        <a:lstStyle/>
        <a:p>
          <a:endParaRPr lang="ru-RU"/>
        </a:p>
      </dgm:t>
    </dgm:pt>
    <dgm:pt modelId="{181C4CA6-F528-4D64-9596-B2930B81EFF0}" type="pres">
      <dgm:prSet presAssocID="{7FE53651-00C2-4F16-ABED-E9B4FF1EEEE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05C0FE-F809-4BCF-80E5-B3CF608608AB}" type="pres">
      <dgm:prSet presAssocID="{FFF24DB8-09B5-48C1-A9AF-A8C8EC946BFE}" presName="centerShape" presStyleLbl="node0" presStyleIdx="0" presStyleCnt="1" custScaleX="120978" custScaleY="82885" custLinFactNeighborX="-6286" custLinFactNeighborY="-41859"/>
      <dgm:spPr/>
      <dgm:t>
        <a:bodyPr/>
        <a:lstStyle/>
        <a:p>
          <a:endParaRPr lang="ru-RU"/>
        </a:p>
      </dgm:t>
    </dgm:pt>
    <dgm:pt modelId="{C9DF751F-4789-46CF-AD31-B17C5DD853B7}" type="pres">
      <dgm:prSet presAssocID="{1E9C22CB-6E1D-458E-961D-5A008FE9E165}" presName="parTrans" presStyleLbl="bgSibTrans2D1" presStyleIdx="0" presStyleCnt="3" custAng="10881300" custScaleX="74627" custScaleY="47977" custLinFactNeighborX="1182" custLinFactNeighborY="-31385"/>
      <dgm:spPr/>
      <dgm:t>
        <a:bodyPr/>
        <a:lstStyle/>
        <a:p>
          <a:endParaRPr lang="ru-RU"/>
        </a:p>
      </dgm:t>
    </dgm:pt>
    <dgm:pt modelId="{C40FCBEA-8063-4032-B3F6-968BD5E96A54}" type="pres">
      <dgm:prSet presAssocID="{21B92A87-7920-4E41-B553-4874FF6E6496}" presName="node" presStyleLbl="node1" presStyleIdx="0" presStyleCnt="3" custScaleX="165873" custScaleY="53496" custRadScaleRad="10769" custRadScaleInc="-780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619F0-36BC-4A12-BC3E-5182B283E9CB}" type="pres">
      <dgm:prSet presAssocID="{86D0A799-F7A2-45B8-8E7C-FB665F0DD28D}" presName="parTrans" presStyleLbl="bgSibTrans2D1" presStyleIdx="1" presStyleCnt="3" custAng="10580487" custScaleY="66179" custLinFactNeighborX="-6687" custLinFactNeighborY="-88273"/>
      <dgm:spPr/>
      <dgm:t>
        <a:bodyPr/>
        <a:lstStyle/>
        <a:p>
          <a:endParaRPr lang="ru-RU"/>
        </a:p>
      </dgm:t>
    </dgm:pt>
    <dgm:pt modelId="{1E0893B2-4EA9-4E0C-92E7-ABE6FAA510AF}" type="pres">
      <dgm:prSet presAssocID="{4ECCBAD4-ED79-4374-9300-412BE9E3DF3D}" presName="node" presStyleLbl="node1" presStyleIdx="1" presStyleCnt="3" custScaleX="118595" custScaleY="42970" custRadScaleRad="125309" custRadScaleInc="-1226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89F526-6E38-4251-99D4-CB9318C1F5C3}" type="pres">
      <dgm:prSet presAssocID="{F6831CA7-B619-4331-9D53-3EE7F3596800}" presName="parTrans" presStyleLbl="bgSibTrans2D1" presStyleIdx="2" presStyleCnt="3" custAng="11125958" custScaleX="91499" custScaleY="69058" custLinFactNeighborX="-1362" custLinFactNeighborY="-79588"/>
      <dgm:spPr/>
      <dgm:t>
        <a:bodyPr/>
        <a:lstStyle/>
        <a:p>
          <a:endParaRPr lang="ru-RU"/>
        </a:p>
      </dgm:t>
    </dgm:pt>
    <dgm:pt modelId="{15DC8679-B77D-4AD0-8461-8A8D6949DB0E}" type="pres">
      <dgm:prSet presAssocID="{382E28A6-326F-4BA2-9104-C88B63BA47FB}" presName="node" presStyleLbl="node1" presStyleIdx="2" presStyleCnt="3" custScaleX="120166" custScaleY="35798" custRadScaleRad="109486" custRadScaleInc="234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4E9A86-4CFB-4EEF-8152-5F7C0D015F97}" srcId="{FFF24DB8-09B5-48C1-A9AF-A8C8EC946BFE}" destId="{382E28A6-326F-4BA2-9104-C88B63BA47FB}" srcOrd="2" destOrd="0" parTransId="{F6831CA7-B619-4331-9D53-3EE7F3596800}" sibTransId="{84C1CC1D-0DC3-4D91-B275-B51B43157C6A}"/>
    <dgm:cxn modelId="{BAAAD8F9-09EC-4C9E-8744-466F03FF4463}" type="presOf" srcId="{4ECCBAD4-ED79-4374-9300-412BE9E3DF3D}" destId="{1E0893B2-4EA9-4E0C-92E7-ABE6FAA510AF}" srcOrd="0" destOrd="0" presId="urn:microsoft.com/office/officeart/2005/8/layout/radial4"/>
    <dgm:cxn modelId="{B0D6362F-E51E-4AE0-952E-346C0303EAD8}" type="presOf" srcId="{1E9C22CB-6E1D-458E-961D-5A008FE9E165}" destId="{C9DF751F-4789-46CF-AD31-B17C5DD853B7}" srcOrd="0" destOrd="0" presId="urn:microsoft.com/office/officeart/2005/8/layout/radial4"/>
    <dgm:cxn modelId="{03C7C8B3-AB6B-4D69-94CE-7024F66A7AFC}" srcId="{FFF24DB8-09B5-48C1-A9AF-A8C8EC946BFE}" destId="{4ECCBAD4-ED79-4374-9300-412BE9E3DF3D}" srcOrd="1" destOrd="0" parTransId="{86D0A799-F7A2-45B8-8E7C-FB665F0DD28D}" sibTransId="{9DD0673B-7431-443E-BA11-A4EA548580F6}"/>
    <dgm:cxn modelId="{8D3A0093-A832-4E38-8E96-9636BF43ABBF}" type="presOf" srcId="{FFF24DB8-09B5-48C1-A9AF-A8C8EC946BFE}" destId="{F705C0FE-F809-4BCF-80E5-B3CF608608AB}" srcOrd="0" destOrd="0" presId="urn:microsoft.com/office/officeart/2005/8/layout/radial4"/>
    <dgm:cxn modelId="{CC7419AD-137E-4AB1-B445-A806DFE44178}" srcId="{FFF24DB8-09B5-48C1-A9AF-A8C8EC946BFE}" destId="{21B92A87-7920-4E41-B553-4874FF6E6496}" srcOrd="0" destOrd="0" parTransId="{1E9C22CB-6E1D-458E-961D-5A008FE9E165}" sibTransId="{8BA96250-EE90-4D93-BD8F-C10A76FF3D89}"/>
    <dgm:cxn modelId="{6A112210-01AF-41C3-BB5B-BED2B22D8C9F}" srcId="{7FE53651-00C2-4F16-ABED-E9B4FF1EEEEB}" destId="{FFF24DB8-09B5-48C1-A9AF-A8C8EC946BFE}" srcOrd="0" destOrd="0" parTransId="{75186421-94D9-4C96-B6BB-2550E318EAF4}" sibTransId="{CBC49B49-B8E4-4A70-B34B-3CC379F64B87}"/>
    <dgm:cxn modelId="{011E46CD-E5A6-488C-BA80-37711ED154C5}" type="presOf" srcId="{7FE53651-00C2-4F16-ABED-E9B4FF1EEEEB}" destId="{181C4CA6-F528-4D64-9596-B2930B81EFF0}" srcOrd="0" destOrd="0" presId="urn:microsoft.com/office/officeart/2005/8/layout/radial4"/>
    <dgm:cxn modelId="{B55E624B-CCCA-4E49-A0FF-F40E2A567F7D}" type="presOf" srcId="{382E28A6-326F-4BA2-9104-C88B63BA47FB}" destId="{15DC8679-B77D-4AD0-8461-8A8D6949DB0E}" srcOrd="0" destOrd="0" presId="urn:microsoft.com/office/officeart/2005/8/layout/radial4"/>
    <dgm:cxn modelId="{EBE25543-4E5A-4E8A-81E6-54F23F8AEDDB}" type="presOf" srcId="{21B92A87-7920-4E41-B553-4874FF6E6496}" destId="{C40FCBEA-8063-4032-B3F6-968BD5E96A54}" srcOrd="0" destOrd="0" presId="urn:microsoft.com/office/officeart/2005/8/layout/radial4"/>
    <dgm:cxn modelId="{5B675101-F7CC-482B-A279-210E7AF01868}" type="presOf" srcId="{86D0A799-F7A2-45B8-8E7C-FB665F0DD28D}" destId="{6C4619F0-36BC-4A12-BC3E-5182B283E9CB}" srcOrd="0" destOrd="0" presId="urn:microsoft.com/office/officeart/2005/8/layout/radial4"/>
    <dgm:cxn modelId="{C53C6ECE-CC11-48FE-AD00-C84ECAABC103}" type="presOf" srcId="{F6831CA7-B619-4331-9D53-3EE7F3596800}" destId="{B989F526-6E38-4251-99D4-CB9318C1F5C3}" srcOrd="0" destOrd="0" presId="urn:microsoft.com/office/officeart/2005/8/layout/radial4"/>
    <dgm:cxn modelId="{93BD6C6B-766F-4331-9B62-3AD6D671F774}" type="presParOf" srcId="{181C4CA6-F528-4D64-9596-B2930B81EFF0}" destId="{F705C0FE-F809-4BCF-80E5-B3CF608608AB}" srcOrd="0" destOrd="0" presId="urn:microsoft.com/office/officeart/2005/8/layout/radial4"/>
    <dgm:cxn modelId="{8A2D4E4C-8F00-4C7E-86D2-11A708D2FE5A}" type="presParOf" srcId="{181C4CA6-F528-4D64-9596-B2930B81EFF0}" destId="{C9DF751F-4789-46CF-AD31-B17C5DD853B7}" srcOrd="1" destOrd="0" presId="urn:microsoft.com/office/officeart/2005/8/layout/radial4"/>
    <dgm:cxn modelId="{CFF97F6C-E9AE-44CD-A6A2-F6636B592512}" type="presParOf" srcId="{181C4CA6-F528-4D64-9596-B2930B81EFF0}" destId="{C40FCBEA-8063-4032-B3F6-968BD5E96A54}" srcOrd="2" destOrd="0" presId="urn:microsoft.com/office/officeart/2005/8/layout/radial4"/>
    <dgm:cxn modelId="{9F7BE19E-8394-44E7-A45B-61A87D0145EC}" type="presParOf" srcId="{181C4CA6-F528-4D64-9596-B2930B81EFF0}" destId="{6C4619F0-36BC-4A12-BC3E-5182B283E9CB}" srcOrd="3" destOrd="0" presId="urn:microsoft.com/office/officeart/2005/8/layout/radial4"/>
    <dgm:cxn modelId="{DC47E49E-BF47-49B9-8AC3-B5435260FD92}" type="presParOf" srcId="{181C4CA6-F528-4D64-9596-B2930B81EFF0}" destId="{1E0893B2-4EA9-4E0C-92E7-ABE6FAA510AF}" srcOrd="4" destOrd="0" presId="urn:microsoft.com/office/officeart/2005/8/layout/radial4"/>
    <dgm:cxn modelId="{6CFDB618-37A6-4803-8E71-B9EF53BF1A5B}" type="presParOf" srcId="{181C4CA6-F528-4D64-9596-B2930B81EFF0}" destId="{B989F526-6E38-4251-99D4-CB9318C1F5C3}" srcOrd="5" destOrd="0" presId="urn:microsoft.com/office/officeart/2005/8/layout/radial4"/>
    <dgm:cxn modelId="{28956AC2-23C2-4DA9-8FE7-D7453883B492}" type="presParOf" srcId="{181C4CA6-F528-4D64-9596-B2930B81EFF0}" destId="{15DC8679-B77D-4AD0-8461-8A8D6949DB0E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05C0FE-F809-4BCF-80E5-B3CF608608AB}">
      <dsp:nvSpPr>
        <dsp:cNvPr id="0" name=""/>
        <dsp:cNvSpPr/>
      </dsp:nvSpPr>
      <dsp:spPr>
        <a:xfrm>
          <a:off x="3742772" y="276476"/>
          <a:ext cx="2942590" cy="2016041"/>
        </a:xfrm>
        <a:prstGeom prst="ellips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За способом живлення</a:t>
          </a:r>
          <a:endParaRPr lang="ru-RU" sz="3600" b="1" kern="1200" dirty="0"/>
        </a:p>
      </dsp:txBody>
      <dsp:txXfrm>
        <a:off x="4173704" y="571718"/>
        <a:ext cx="2080726" cy="1425557"/>
      </dsp:txXfrm>
    </dsp:sp>
    <dsp:sp modelId="{C9DF751F-4789-46CF-AD31-B17C5DD853B7}">
      <dsp:nvSpPr>
        <dsp:cNvPr id="0" name=""/>
        <dsp:cNvSpPr/>
      </dsp:nvSpPr>
      <dsp:spPr>
        <a:xfrm rot="16200000">
          <a:off x="4668073" y="2821998"/>
          <a:ext cx="1221579" cy="33258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C40FCBEA-8063-4032-B3F6-968BD5E96A54}">
      <dsp:nvSpPr>
        <dsp:cNvPr id="0" name=""/>
        <dsp:cNvSpPr/>
      </dsp:nvSpPr>
      <dsp:spPr>
        <a:xfrm>
          <a:off x="3362439" y="3529626"/>
          <a:ext cx="3832858" cy="988913"/>
        </a:xfrm>
        <a:prstGeom prst="roundRect">
          <a:avLst>
            <a:gd name="adj" fmla="val 1000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latin typeface="+mn-lt"/>
            </a:rPr>
            <a:t>Рослиноїдні</a:t>
          </a:r>
          <a:endParaRPr lang="ru-RU" sz="4000" b="1" kern="1200" dirty="0">
            <a:latin typeface="+mn-lt"/>
          </a:endParaRPr>
        </a:p>
      </dsp:txBody>
      <dsp:txXfrm>
        <a:off x="3391403" y="3558590"/>
        <a:ext cx="3774930" cy="930985"/>
      </dsp:txXfrm>
    </dsp:sp>
    <dsp:sp modelId="{6C4619F0-36BC-4A12-BC3E-5182B283E9CB}">
      <dsp:nvSpPr>
        <dsp:cNvPr id="0" name=""/>
        <dsp:cNvSpPr/>
      </dsp:nvSpPr>
      <dsp:spPr>
        <a:xfrm rot="19931339">
          <a:off x="1531045" y="1515590"/>
          <a:ext cx="2278343" cy="458763"/>
        </a:xfrm>
        <a:prstGeom prst="leftArrow">
          <a:avLst>
            <a:gd name="adj1" fmla="val 60000"/>
            <a:gd name="adj2" fmla="val 5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</dsp:sp>
    <dsp:sp modelId="{1E0893B2-4EA9-4E0C-92E7-ABE6FAA510AF}">
      <dsp:nvSpPr>
        <dsp:cNvPr id="0" name=""/>
        <dsp:cNvSpPr/>
      </dsp:nvSpPr>
      <dsp:spPr>
        <a:xfrm>
          <a:off x="412923" y="2425838"/>
          <a:ext cx="2740396" cy="794332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latin typeface="+mn-lt"/>
            </a:rPr>
            <a:t>М’ясоїдні</a:t>
          </a:r>
          <a:endParaRPr lang="ru-RU" sz="4000" b="1" kern="1200" dirty="0">
            <a:latin typeface="+mn-lt"/>
          </a:endParaRPr>
        </a:p>
      </dsp:txBody>
      <dsp:txXfrm>
        <a:off x="436188" y="2449103"/>
        <a:ext cx="2693866" cy="747802"/>
      </dsp:txXfrm>
    </dsp:sp>
    <dsp:sp modelId="{B989F526-6E38-4251-99D4-CB9318C1F5C3}">
      <dsp:nvSpPr>
        <dsp:cNvPr id="0" name=""/>
        <dsp:cNvSpPr/>
      </dsp:nvSpPr>
      <dsp:spPr>
        <a:xfrm rot="12400516">
          <a:off x="6612449" y="1479288"/>
          <a:ext cx="2209695" cy="478720"/>
        </a:xfrm>
        <a:prstGeom prst="leftArrow">
          <a:avLst>
            <a:gd name="adj1" fmla="val 60000"/>
            <a:gd name="adj2" fmla="val 5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</dsp:sp>
    <dsp:sp modelId="{15DC8679-B77D-4AD0-8461-8A8D6949DB0E}">
      <dsp:nvSpPr>
        <dsp:cNvPr id="0" name=""/>
        <dsp:cNvSpPr/>
      </dsp:nvSpPr>
      <dsp:spPr>
        <a:xfrm>
          <a:off x="7487293" y="2376987"/>
          <a:ext cx="2776698" cy="661752"/>
        </a:xfrm>
        <a:prstGeom prst="roundRect">
          <a:avLst>
            <a:gd name="adj" fmla="val 1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/>
            <a:t>Всеїдні</a:t>
          </a:r>
        </a:p>
      </dsp:txBody>
      <dsp:txXfrm>
        <a:off x="7506675" y="2396369"/>
        <a:ext cx="2737934" cy="6229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3D0F-16AD-4207-BA1B-9AA45B8CA75D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673B-B7F4-4A21-9006-118821B4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130920"/>
            <a:ext cx="10356454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3887100"/>
            <a:ext cx="8528844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55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71583" y="274703"/>
            <a:ext cx="3650988" cy="585446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271" y="274703"/>
            <a:ext cx="10756244" cy="58544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29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609203" y="1600571"/>
            <a:ext cx="10965657" cy="4527011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81BB4-DCE1-46E0-B210-3FD03028898E}" type="datetimeFigureOut">
              <a:rPr lang="ru-RU"/>
              <a:pPr>
                <a:defRPr/>
              </a:pPr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B592-2BD2-45D2-967C-0592AB0153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955561"/>
      </p:ext>
    </p:extLst>
  </p:cSld>
  <p:clrMapOvr>
    <a:masterClrMapping/>
  </p:clrMapOvr>
  <p:transition spd="med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203" y="1600571"/>
            <a:ext cx="5381294" cy="45270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3566" y="1600571"/>
            <a:ext cx="5381294" cy="21864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3566" y="3939500"/>
            <a:ext cx="5381294" cy="21880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15C38-2F25-4168-A700-D8B481D282A1}" type="datetimeFigureOut">
              <a:rPr lang="ru-RU"/>
              <a:pPr>
                <a:defRPr/>
              </a:pPr>
              <a:t>20.02.2026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4DD3E-8E2D-4D22-91EB-4D3018E070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712745"/>
      </p:ext>
    </p:extLst>
  </p:cSld>
  <p:clrMapOvr>
    <a:masterClrMapping/>
  </p:clrMapOvr>
  <p:transition spd="med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203" y="1600571"/>
            <a:ext cx="5381294" cy="45270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6193566" y="1600571"/>
            <a:ext cx="5381294" cy="4527011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42227-B295-49F6-87B0-3E75D59E3291}" type="datetimeFigureOut">
              <a:rPr lang="ru-RU"/>
              <a:pPr>
                <a:defRPr/>
              </a:pPr>
              <a:t>20.02.2026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CFFD8-E3A8-4602-9B81-A442018563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242352"/>
      </p:ext>
    </p:extLst>
  </p:cSld>
  <p:clrMapOvr>
    <a:masterClrMapping/>
  </p:clrMapOvr>
  <p:transition spd="med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68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407921"/>
            <a:ext cx="10356454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2907388"/>
            <a:ext cx="10356454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9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19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59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99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38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78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18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97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272" y="1600571"/>
            <a:ext cx="7202559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17900" y="1600571"/>
            <a:ext cx="7204673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1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35469"/>
            <a:ext cx="53834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03" y="2175380"/>
            <a:ext cx="53834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7" y="1535469"/>
            <a:ext cx="5385525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337" y="2175380"/>
            <a:ext cx="5385525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9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4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5" y="273113"/>
            <a:ext cx="4008473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630" y="273115"/>
            <a:ext cx="681123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5" y="1435434"/>
            <a:ext cx="4008473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64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801713"/>
            <a:ext cx="731043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12918"/>
            <a:ext cx="731043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3980" indent="0">
              <a:buNone/>
              <a:defRPr sz="3300"/>
            </a:lvl2pPr>
            <a:lvl3pPr marL="1087960" indent="0">
              <a:buNone/>
              <a:defRPr sz="2900"/>
            </a:lvl3pPr>
            <a:lvl4pPr marL="1631940" indent="0">
              <a:buNone/>
              <a:defRPr sz="2400"/>
            </a:lvl4pPr>
            <a:lvl5pPr marL="2175920" indent="0">
              <a:buNone/>
              <a:defRPr sz="2400"/>
            </a:lvl5pPr>
            <a:lvl6pPr marL="2719900" indent="0">
              <a:buNone/>
              <a:defRPr sz="2400"/>
            </a:lvl6pPr>
            <a:lvl7pPr marL="3263880" indent="0">
              <a:buNone/>
              <a:defRPr sz="2400"/>
            </a:lvl7pPr>
            <a:lvl8pPr marL="3807860" indent="0">
              <a:buNone/>
              <a:defRPr sz="2400"/>
            </a:lvl8pPr>
            <a:lvl9pPr marL="4351838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368581"/>
            <a:ext cx="731043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  <a:prstGeom prst="rect">
            <a:avLst/>
          </a:prstGeom>
        </p:spPr>
        <p:txBody>
          <a:bodyPr vert="horz" lIns="108797" tIns="54398" rIns="108797" bIns="543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00572"/>
            <a:ext cx="10965657" cy="4527011"/>
          </a:xfrm>
          <a:prstGeom prst="rect">
            <a:avLst/>
          </a:prstGeom>
        </p:spPr>
        <p:txBody>
          <a:bodyPr vert="horz" lIns="108797" tIns="54398" rIns="108797" bIns="543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65A-C128-4DF6-9DC2-5A7C37140CA0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357822"/>
            <a:ext cx="3858287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42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108796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84" indent="-407984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968" indent="-339988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9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93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91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89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87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8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828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9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94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92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90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8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8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38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88.png"/><Relationship Id="rId4" Type="http://schemas.openxmlformats.org/officeDocument/2006/relationships/image" Target="../media/image85.png"/><Relationship Id="rId9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9267" y="1045097"/>
            <a:ext cx="8902906" cy="1940957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ru-RU" sz="5400" b="1" dirty="0" smtClean="0">
                <a:solidFill>
                  <a:schemeClr val="accent3">
                    <a:lumMod val="75000"/>
                  </a:schemeClr>
                </a:solidFill>
              </a:rPr>
              <a:t>Як птахи опанували повітряний простір</a:t>
            </a:r>
            <a:r>
              <a:rPr lang="uk-UA" sz="5400" b="1" dirty="0" smtClean="0">
                <a:solidFill>
                  <a:schemeClr val="accent3">
                    <a:lumMod val="75000"/>
                  </a:schemeClr>
                </a:solidFill>
                <a:ea typeface="Cambria" pitchFamily="18" charset="0"/>
              </a:rPr>
              <a:t>?</a:t>
            </a:r>
            <a:endParaRPr lang="ru-RU" sz="5400" b="1" dirty="0">
              <a:solidFill>
                <a:schemeClr val="accent3">
                  <a:lumMod val="75000"/>
                </a:schemeClr>
              </a:solidFill>
              <a:ea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8215" y="3976140"/>
            <a:ext cx="2736304" cy="1736646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Я досліджую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світ</a:t>
            </a:r>
          </a:p>
          <a:p>
            <a:pPr algn="ctr"/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 клас</a:t>
            </a:r>
            <a:endParaRPr lang="en-US" sz="24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uk-UA" sz="2400" b="1" i="1" dirty="0" smtClean="0">
                <a:solidFill>
                  <a:schemeClr val="accent3">
                    <a:lumMod val="75000"/>
                  </a:schemeClr>
                </a:solidFill>
              </a:rPr>
              <a:t>Тварини</a:t>
            </a:r>
            <a:endParaRPr lang="ru-RU" sz="2400" b="1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Урок 66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267" y="3864936"/>
            <a:ext cx="2447925" cy="1847850"/>
          </a:xfrm>
          <a:prstGeom prst="roundRect">
            <a:avLst/>
          </a:prstGeom>
          <a:noFill/>
          <a:ln w="57150" cmpd="thinThick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48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19262" y="477466"/>
            <a:ext cx="10041322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defRPr/>
            </a:pPr>
            <a:r>
              <a:rPr lang="uk-UA" sz="4000" b="1" dirty="0" smtClean="0">
                <a:solidFill>
                  <a:schemeClr val="bg1"/>
                </a:solidFill>
                <a:latin typeface="+mj-lt"/>
              </a:rPr>
              <a:t>Вивчаємо й розуміємо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53414" y="1346295"/>
            <a:ext cx="6357043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200" b="1" dirty="0" err="1">
                <a:solidFill>
                  <a:schemeClr val="bg1"/>
                </a:solidFill>
              </a:rPr>
              <a:t>Тіло</a:t>
            </a:r>
            <a:r>
              <a:rPr lang="ru-RU" sz="3200" b="1" dirty="0">
                <a:solidFill>
                  <a:schemeClr val="bg1"/>
                </a:solidFill>
              </a:rPr>
              <a:t> птахів </a:t>
            </a:r>
            <a:r>
              <a:rPr lang="ru-RU" sz="3200" b="1" dirty="0" err="1">
                <a:solidFill>
                  <a:srgbClr val="FFFF00"/>
                </a:solidFill>
              </a:rPr>
              <a:t>укрите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пір’ям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і </a:t>
            </a:r>
            <a:r>
              <a:rPr lang="ru-RU" sz="3200" b="1" dirty="0" err="1">
                <a:solidFill>
                  <a:schemeClr val="bg1"/>
                </a:solidFill>
              </a:rPr>
              <a:t>поділяється</a:t>
            </a:r>
            <a:r>
              <a:rPr lang="ru-RU" sz="3200" b="1" dirty="0">
                <a:solidFill>
                  <a:schemeClr val="bg1"/>
                </a:solidFill>
              </a:rPr>
              <a:t> на голову, шию, </a:t>
            </a:r>
            <a:r>
              <a:rPr lang="ru-RU" sz="3200" b="1" dirty="0" err="1">
                <a:solidFill>
                  <a:schemeClr val="bg1"/>
                </a:solidFill>
              </a:rPr>
              <a:t>тулуб</a:t>
            </a:r>
            <a:r>
              <a:rPr lang="ru-RU" sz="3200" b="1" dirty="0">
                <a:solidFill>
                  <a:schemeClr val="bg1"/>
                </a:solidFill>
              </a:rPr>
              <a:t> і </a:t>
            </a:r>
            <a:r>
              <a:rPr lang="ru-RU" sz="3200" b="1" dirty="0" err="1">
                <a:solidFill>
                  <a:schemeClr val="bg1"/>
                </a:solidFill>
              </a:rPr>
              <a:t>кінцівки</a:t>
            </a:r>
            <a:r>
              <a:rPr lang="ru-RU" sz="3200" b="1" dirty="0">
                <a:solidFill>
                  <a:schemeClr val="bg1"/>
                </a:solidFill>
              </a:rPr>
              <a:t>. </a:t>
            </a:r>
            <a:r>
              <a:rPr lang="ru-RU" sz="3200" b="1" dirty="0">
                <a:solidFill>
                  <a:srgbClr val="FFFF00"/>
                </a:solidFill>
              </a:rPr>
              <a:t>На </a:t>
            </a:r>
            <a:r>
              <a:rPr lang="ru-RU" sz="3200" b="1" dirty="0" err="1">
                <a:solidFill>
                  <a:srgbClr val="FFFF00"/>
                </a:solidFill>
              </a:rPr>
              <a:t>голові</a:t>
            </a:r>
            <a:r>
              <a:rPr lang="ru-RU" sz="3200" b="1" dirty="0">
                <a:solidFill>
                  <a:srgbClr val="FFFF00"/>
                </a:solidFill>
              </a:rPr>
              <a:t> — </a:t>
            </a:r>
            <a:r>
              <a:rPr lang="ru-RU" sz="3200" b="1" dirty="0" err="1">
                <a:solidFill>
                  <a:srgbClr val="FFFF00"/>
                </a:solidFill>
              </a:rPr>
              <a:t>дзьоб</a:t>
            </a:r>
            <a:r>
              <a:rPr lang="ru-RU" sz="3200" b="1" dirty="0">
                <a:solidFill>
                  <a:schemeClr val="bg1"/>
                </a:solidFill>
              </a:rPr>
              <a:t>, за допомогою </a:t>
            </a:r>
            <a:r>
              <a:rPr lang="ru-RU" sz="3200" b="1" dirty="0" err="1">
                <a:solidFill>
                  <a:schemeClr val="bg1"/>
                </a:solidFill>
              </a:rPr>
              <a:t>передніх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кінцівок</a:t>
            </a:r>
            <a:r>
              <a:rPr lang="ru-RU" sz="3200" b="1" dirty="0">
                <a:solidFill>
                  <a:schemeClr val="bg1"/>
                </a:solidFill>
              </a:rPr>
              <a:t> — крил — птахи </a:t>
            </a:r>
            <a:r>
              <a:rPr lang="ru-RU" sz="3200" b="1" dirty="0" err="1">
                <a:solidFill>
                  <a:schemeClr val="bg1"/>
                </a:solidFill>
              </a:rPr>
              <a:t>літають</a:t>
            </a:r>
            <a:r>
              <a:rPr lang="ru-RU" sz="32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206" y="1244369"/>
            <a:ext cx="3328378" cy="3625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ww.fullhdoboi.ru/_ph/3/285569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61" y="4051769"/>
            <a:ext cx="3513644" cy="219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http://cs9527.vkontakte.ru/u1360929/97196743/x_5c7794e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98" y="4064542"/>
            <a:ext cx="3146632" cy="216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83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7729" y="405458"/>
            <a:ext cx="10369151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defRPr/>
            </a:pPr>
            <a:r>
              <a:rPr lang="uk-UA" sz="4000" b="1" dirty="0" smtClean="0">
                <a:solidFill>
                  <a:schemeClr val="bg1"/>
                </a:solidFill>
                <a:latin typeface="+mj-lt"/>
              </a:rPr>
              <a:t>Пристосування птахів </a:t>
            </a:r>
            <a:r>
              <a:rPr lang="uk-UA" sz="4000" b="1" dirty="0" smtClean="0">
                <a:solidFill>
                  <a:srgbClr val="FF0000"/>
                </a:solidFill>
                <a:latin typeface="+mj-lt"/>
              </a:rPr>
              <a:t>до польоту</a:t>
            </a:r>
            <a:endParaRPr lang="ru-RU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847729" y="4722910"/>
            <a:ext cx="5194575" cy="1587204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marL="457200" indent="-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bg1"/>
                </a:solidFill>
                <a:latin typeface="+mn-lt"/>
              </a:rPr>
              <a:t>Для </a:t>
            </a:r>
            <a:r>
              <a:rPr lang="ru-RU" b="1" dirty="0" err="1">
                <a:solidFill>
                  <a:schemeClr val="bg1"/>
                </a:solidFill>
                <a:latin typeface="+mn-lt"/>
              </a:rPr>
              <a:t>польоту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 потрібно </a:t>
            </a:r>
            <a:r>
              <a:rPr lang="ru-RU" b="1" dirty="0" err="1">
                <a:solidFill>
                  <a:schemeClr val="bg1"/>
                </a:solidFill>
                <a:latin typeface="+mn-lt"/>
              </a:rPr>
              <a:t>витрачати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 багато </a:t>
            </a:r>
            <a:r>
              <a:rPr lang="ru-RU" b="1" dirty="0" err="1">
                <a:solidFill>
                  <a:schemeClr val="bg1"/>
                </a:solidFill>
                <a:latin typeface="+mn-lt"/>
              </a:rPr>
              <a:t>енергії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, тому птахи </a:t>
            </a:r>
            <a:r>
              <a:rPr lang="ru-RU" b="1" dirty="0" err="1">
                <a:solidFill>
                  <a:schemeClr val="bg1"/>
                </a:solidFill>
                <a:latin typeface="+mn-lt"/>
              </a:rPr>
              <a:t>чимало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+mn-lt"/>
              </a:rPr>
              <a:t>їдять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. </a:t>
            </a: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6" descr="http://lenta.name/wp-content/uploads/2013/05/bird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6"/>
          <a:stretch/>
        </p:blipFill>
        <p:spPr bwMode="auto">
          <a:xfrm>
            <a:off x="5371951" y="1332145"/>
            <a:ext cx="3096344" cy="2016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57730" y="1197546"/>
            <a:ext cx="3794142" cy="6023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ru-RU" sz="3200" b="1" dirty="0" err="1" smtClean="0">
                <a:solidFill>
                  <a:schemeClr val="bg1"/>
                </a:solidFill>
              </a:rPr>
              <a:t>пір</a:t>
            </a:r>
            <a:r>
              <a:rPr lang="en-US" sz="3200" b="1" dirty="0">
                <a:solidFill>
                  <a:schemeClr val="bg1"/>
                </a:solidFill>
              </a:rPr>
              <a:t>’</a:t>
            </a:r>
            <a:r>
              <a:rPr lang="ru-RU" sz="3200" b="1" dirty="0" err="1" smtClean="0">
                <a:solidFill>
                  <a:schemeClr val="bg1"/>
                </a:solidFill>
              </a:rPr>
              <a:t>яний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покрив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9606" y="1834904"/>
            <a:ext cx="3802266" cy="6023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ru-RU" sz="3200" b="1" dirty="0" err="1" smtClean="0">
                <a:solidFill>
                  <a:schemeClr val="bg1"/>
                </a:solidFill>
              </a:rPr>
              <a:t>крила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47730" y="2437223"/>
            <a:ext cx="3804142" cy="6023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ru-RU" sz="3200" b="1" dirty="0" smtClean="0">
                <a:solidFill>
                  <a:schemeClr val="bg1"/>
                </a:solidFill>
              </a:rPr>
              <a:t>легкий скелет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59284" y="3069754"/>
            <a:ext cx="5304755" cy="15872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  <a:defRPr/>
            </a:pPr>
            <a:r>
              <a:rPr lang="ru-RU" sz="3200" b="1" dirty="0" err="1" smtClean="0">
                <a:solidFill>
                  <a:schemeClr val="bg1"/>
                </a:solidFill>
              </a:rPr>
              <a:t>розвинені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м’язи</a:t>
            </a:r>
            <a:r>
              <a:rPr lang="ru-RU" sz="3200" b="1" dirty="0" smtClean="0">
                <a:solidFill>
                  <a:schemeClr val="bg1"/>
                </a:solidFill>
              </a:rPr>
              <a:t>,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завдяки яким </a:t>
            </a:r>
            <a:r>
              <a:rPr lang="ru-RU" sz="3200" b="1" dirty="0" err="1">
                <a:solidFill>
                  <a:schemeClr val="bg1"/>
                </a:solidFill>
              </a:rPr>
              <a:t>здійснюються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змахи</a:t>
            </a:r>
            <a:r>
              <a:rPr lang="ru-RU" sz="3200" b="1" dirty="0">
                <a:solidFill>
                  <a:schemeClr val="bg1"/>
                </a:solidFill>
              </a:rPr>
              <a:t> крилами</a:t>
            </a: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6401358" y="4293890"/>
            <a:ext cx="4997969" cy="1833425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>
            <a:lvl1pPr marL="457200" indent="-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Вони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можуть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долати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значні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</a:rPr>
              <a:t>відстані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2800" b="1" dirty="0" err="1">
                <a:solidFill>
                  <a:srgbClr val="FF0000"/>
                </a:solidFill>
              </a:rPr>
              <a:t>Серпокрилець</a:t>
            </a:r>
            <a:r>
              <a:rPr lang="ru-RU" sz="2800" b="1" dirty="0">
                <a:solidFill>
                  <a:srgbClr val="FF0000"/>
                </a:solidFill>
              </a:rPr>
              <a:t>,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наприклад,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пролітає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близько </a:t>
            </a:r>
            <a:r>
              <a:rPr lang="ru-RU" sz="2800" b="1" dirty="0">
                <a:solidFill>
                  <a:srgbClr val="FF0000"/>
                </a:solidFill>
              </a:rPr>
              <a:t>1000 </a:t>
            </a:r>
            <a:r>
              <a:rPr lang="ru-RU" sz="2800" b="1" dirty="0" err="1">
                <a:solidFill>
                  <a:srgbClr val="FF0000"/>
                </a:solidFill>
              </a:rPr>
              <a:t>кілометрів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протягом</a:t>
            </a:r>
            <a:r>
              <a:rPr lang="ru-RU" sz="2800" b="1" dirty="0">
                <a:solidFill>
                  <a:srgbClr val="FF0000"/>
                </a:solidFill>
              </a:rPr>
              <a:t> дня.</a:t>
            </a:r>
            <a:endParaRPr lang="ru-RU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7650" name="Picture 2" descr="Серпокрилець чорний (Apus apus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8" t="24540" r="37250" b="11947"/>
          <a:stretch/>
        </p:blipFill>
        <p:spPr bwMode="auto">
          <a:xfrm>
            <a:off x="8468295" y="1319145"/>
            <a:ext cx="2722739" cy="2921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84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7729" y="477466"/>
            <a:ext cx="10369151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defRPr/>
            </a:pPr>
            <a:r>
              <a:rPr lang="uk-UA" sz="4000" b="1" dirty="0" smtClean="0">
                <a:solidFill>
                  <a:schemeClr val="bg1"/>
                </a:solidFill>
                <a:latin typeface="+mj-lt"/>
              </a:rPr>
              <a:t>Пристосування птахів </a:t>
            </a:r>
            <a:r>
              <a:rPr lang="uk-UA" sz="4000" b="1" dirty="0" smtClean="0">
                <a:solidFill>
                  <a:srgbClr val="FF0000"/>
                </a:solidFill>
                <a:latin typeface="+mj-lt"/>
              </a:rPr>
              <a:t>до зміни пір року</a:t>
            </a:r>
            <a:endParaRPr lang="ru-RU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915835" y="1243906"/>
            <a:ext cx="9959385" cy="1402538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>
            <a:lvl1pPr marL="457200" indent="-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 eaLnBrk="1" hangingPunct="1">
              <a:spcBef>
                <a:spcPct val="0"/>
              </a:spcBef>
              <a:buNone/>
            </a:pP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Від способу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</a:rPr>
              <a:t>живлення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й умов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добування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корму залежить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будова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птахів.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Живляться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птахи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усілякими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кормами.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Зміна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пір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року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змушує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птахів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переходити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на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інший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харчовий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раціон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с двумя вырезанными соседними углами 4"/>
          <p:cNvSpPr/>
          <p:nvPr/>
        </p:nvSpPr>
        <p:spPr>
          <a:xfrm>
            <a:off x="857729" y="2642361"/>
            <a:ext cx="3600400" cy="3859697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uk-UA" altLang="ru-RU" sz="2800" b="1" dirty="0">
                <a:solidFill>
                  <a:srgbClr val="FFFF00"/>
                </a:solidFill>
              </a:rPr>
              <a:t>Перелітні птахи </a:t>
            </a:r>
            <a:r>
              <a:rPr lang="uk-UA" altLang="ru-RU" sz="2800" b="1" dirty="0" smtClean="0">
                <a:solidFill>
                  <a:srgbClr val="FFFF00"/>
                </a:solidFill>
              </a:rPr>
              <a:t>–</a:t>
            </a: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uk-UA" altLang="ru-RU" sz="2800" b="1" dirty="0" smtClean="0">
                <a:solidFill>
                  <a:srgbClr val="FFFF00"/>
                </a:solidFill>
              </a:rPr>
              <a:t> </a:t>
            </a:r>
            <a:r>
              <a:rPr lang="uk-UA" altLang="ru-RU" sz="2800" b="1" dirty="0"/>
              <a:t>це птахи, які збираються у великі зграї і відлітають у теплі краї </a:t>
            </a:r>
            <a:r>
              <a:rPr lang="uk-UA" altLang="ru-RU" sz="2800" i="1" dirty="0"/>
              <a:t>(ластівки, стрижі, </a:t>
            </a:r>
            <a:r>
              <a:rPr lang="uk-UA" altLang="ru-RU" sz="2800" i="1" dirty="0" err="1"/>
              <a:t>солов</a:t>
            </a:r>
            <a:r>
              <a:rPr lang="ru-RU" altLang="ru-RU" sz="2800" i="1" dirty="0"/>
              <a:t>’</a:t>
            </a:r>
            <a:r>
              <a:rPr lang="uk-UA" altLang="ru-RU" sz="2800" i="1" dirty="0"/>
              <a:t>ї, зозулі, дикі качки, гуси…)</a:t>
            </a:r>
          </a:p>
        </p:txBody>
      </p:sp>
      <p:sp>
        <p:nvSpPr>
          <p:cNvPr id="6" name="Прямоугольник с двумя вырезанными соседними углами 5"/>
          <p:cNvSpPr/>
          <p:nvPr/>
        </p:nvSpPr>
        <p:spPr>
          <a:xfrm>
            <a:off x="4723879" y="2765100"/>
            <a:ext cx="3319295" cy="3441894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uk-UA" altLang="ru-RU" sz="2800" b="1" dirty="0">
                <a:solidFill>
                  <a:srgbClr val="FFFF00"/>
                </a:solidFill>
              </a:rPr>
              <a:t>Осілі птахи – </a:t>
            </a:r>
            <a:endParaRPr lang="uk-UA" altLang="ru-RU" sz="2800" b="1" dirty="0" smtClean="0">
              <a:solidFill>
                <a:srgbClr val="FFFF00"/>
              </a:solidFill>
            </a:endParaRP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uk-UA" altLang="ru-RU" sz="2800" b="1" dirty="0" smtClean="0"/>
              <a:t>це </a:t>
            </a:r>
            <a:r>
              <a:rPr lang="uk-UA" altLang="ru-RU" sz="2800" b="1" dirty="0"/>
              <a:t>птахи, які знаходять корм  узимку і не відлітають у теплі краї </a:t>
            </a:r>
            <a:r>
              <a:rPr lang="uk-UA" altLang="ru-RU" sz="2800" i="1" dirty="0"/>
              <a:t>(горобці, голуби, дятли…)</a:t>
            </a:r>
          </a:p>
        </p:txBody>
      </p:sp>
      <p:sp>
        <p:nvSpPr>
          <p:cNvPr id="7" name="Прямоугольник с двумя вырезанными соседними углами 6"/>
          <p:cNvSpPr/>
          <p:nvPr/>
        </p:nvSpPr>
        <p:spPr>
          <a:xfrm>
            <a:off x="8180263" y="2781722"/>
            <a:ext cx="3312368" cy="3441894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uk-UA" altLang="ru-RU" sz="2800" b="1" dirty="0">
                <a:solidFill>
                  <a:srgbClr val="FFFF00"/>
                </a:solidFill>
              </a:rPr>
              <a:t>Кочові птахи </a:t>
            </a:r>
            <a:r>
              <a:rPr lang="uk-UA" altLang="ru-RU" sz="2800" b="1" dirty="0" smtClean="0">
                <a:solidFill>
                  <a:srgbClr val="FFFF00"/>
                </a:solidFill>
              </a:rPr>
              <a:t>–</a:t>
            </a: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uk-UA" altLang="ru-RU" sz="2800" b="1" dirty="0" smtClean="0">
                <a:solidFill>
                  <a:srgbClr val="FFFF00"/>
                </a:solidFill>
              </a:rPr>
              <a:t> </a:t>
            </a:r>
            <a:r>
              <a:rPr lang="uk-UA" altLang="ru-RU" sz="2800" b="1" dirty="0"/>
              <a:t>це птахи, які восени збираються в зграї і кочують у пошуках їжі </a:t>
            </a:r>
            <a:r>
              <a:rPr lang="uk-UA" altLang="ru-RU" sz="2800" i="1" dirty="0"/>
              <a:t>(граки, сороки, синиці, галки…)</a:t>
            </a:r>
            <a:endParaRPr lang="ru-RU" alt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301095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5+ Повзик птахів безкоштовні зображенн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5" t="12529" r="1264" b="5021"/>
          <a:stretch/>
        </p:blipFill>
        <p:spPr bwMode="auto">
          <a:xfrm>
            <a:off x="6066733" y="3659451"/>
            <a:ext cx="3931645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9463" y="485206"/>
            <a:ext cx="10225136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defRPr/>
            </a:pPr>
            <a:r>
              <a:rPr lang="uk-UA" sz="4000" b="1" dirty="0">
                <a:solidFill>
                  <a:schemeClr val="bg1"/>
                </a:solidFill>
              </a:rPr>
              <a:t>Осілі</a:t>
            </a:r>
            <a:r>
              <a:rPr lang="ru-RU" sz="4000" b="1" dirty="0">
                <a:solidFill>
                  <a:schemeClr val="bg1"/>
                </a:solidFill>
              </a:rPr>
              <a:t> птахи</a:t>
            </a:r>
          </a:p>
        </p:txBody>
      </p:sp>
      <p:pic>
        <p:nvPicPr>
          <p:cNvPr id="34820" name="Picture 4" descr="http://nature.sfu-kras.ru/files/nature/%D0%92%D0%BE%D1%80%D0%BE%D0%B1%D0%B5%D0%B9%2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954" y="1313280"/>
            <a:ext cx="3995255" cy="2318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http://img-fotki.yandex.ru/get/9516/93692696.3d/0_b4bae_478492e6_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518" y="3659723"/>
            <a:ext cx="3851028" cy="24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91734" y="1428216"/>
            <a:ext cx="1198739" cy="6023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814" tIns="54407" rIns="108814" bIns="54407">
            <a:spAutoFit/>
          </a:bodyPr>
          <a:lstStyle/>
          <a:p>
            <a:pPr algn="ctr">
              <a:defRPr/>
            </a:pP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Голуб</a:t>
            </a:r>
            <a:endParaRPr lang="ru-RU" sz="32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232902" y="1413570"/>
            <a:ext cx="1858407" cy="6023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814" tIns="54407" rIns="108814" bIns="54407">
            <a:spAutoFit/>
          </a:bodyPr>
          <a:lstStyle/>
          <a:p>
            <a:pPr algn="ctr">
              <a:defRPr/>
            </a:pPr>
            <a:r>
              <a:rPr lang="uk-UA" sz="3200" b="1" i="1" dirty="0">
                <a:solidFill>
                  <a:schemeClr val="accent3">
                    <a:lumMod val="75000"/>
                  </a:schemeClr>
                </a:solidFill>
              </a:rPr>
              <a:t>Горобець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08866" y="3631566"/>
            <a:ext cx="1442652" cy="6023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814" tIns="54407" rIns="108814" bIns="54407">
            <a:spAutoFit/>
          </a:bodyPr>
          <a:lstStyle/>
          <a:p>
            <a:pPr algn="ctr">
              <a:defRPr/>
            </a:pP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Дятел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387068" y="3789834"/>
            <a:ext cx="1492538" cy="6023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814" tIns="54407" rIns="108814" bIns="54407">
            <a:spAutoFit/>
          </a:bodyPr>
          <a:lstStyle/>
          <a:p>
            <a:pPr algn="ctr">
              <a:defRPr/>
            </a:pPr>
            <a:r>
              <a:rPr lang="ru-RU" sz="3200" b="1" i="1" dirty="0" err="1" smtClean="0">
                <a:solidFill>
                  <a:schemeClr val="accent3">
                    <a:lumMod val="75000"/>
                  </a:schemeClr>
                </a:solidFill>
              </a:rPr>
              <a:t>Повзик</a:t>
            </a:r>
            <a:endParaRPr lang="ru-RU" sz="32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2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518" y="1395411"/>
            <a:ext cx="3624489" cy="2246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26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3.bp.blogspot.com/-ADWURzEZ38c/UXj-qkUJ37I/AAAAAAAABhc/6XlOvSv7gh8/s1600/%25D0%25BC%25D1%2596%25D0%25BC%25D1%258C%25D0%25BA%25D0%25B0%2B%25D0%25BB%25D0%25B0%25D1%2581%25D1%2582%25D1%2596%25D0%25B2%25D0%25BA%25D0%25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599" y="1316248"/>
            <a:ext cx="3752011" cy="240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http://os1.i.ua/3/1/10668521_cdf9216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039" y="1316248"/>
            <a:ext cx="3745120" cy="240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 descr="http://aves.org.ua/UserFiles/image/ciconia_ciconia_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096" y="3839865"/>
            <a:ext cx="3767514" cy="237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8" descr="http://www.deryabino.ru/ptaha/solovey/solovey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597" y="3839866"/>
            <a:ext cx="3745120" cy="237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60464" y="1350457"/>
            <a:ext cx="1910536" cy="6023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814" tIns="54407" rIns="108814" bIns="54407">
            <a:spAutoFit/>
          </a:bodyPr>
          <a:lstStyle/>
          <a:p>
            <a:pPr algn="ctr">
              <a:defRPr/>
            </a:pPr>
            <a:r>
              <a:rPr lang="uk-UA" sz="3200" b="1" i="1" dirty="0">
                <a:solidFill>
                  <a:schemeClr val="accent3">
                    <a:lumMod val="50000"/>
                  </a:schemeClr>
                </a:solidFill>
              </a:rPr>
              <a:t>Ластівка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19159" y="3896570"/>
            <a:ext cx="1504784" cy="6023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814" tIns="54407" rIns="108814" bIns="54407">
            <a:spAutoFit/>
          </a:bodyPr>
          <a:lstStyle/>
          <a:p>
            <a:pPr algn="ctr">
              <a:defRPr/>
            </a:pP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Лелека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015590" y="1316248"/>
            <a:ext cx="1228043" cy="6023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814" tIns="54407" rIns="108814" bIns="54407">
            <a:spAutoFit/>
          </a:bodyPr>
          <a:lstStyle/>
          <a:p>
            <a:pPr algn="ctr">
              <a:defRPr/>
            </a:pP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Шпак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779564" y="3896570"/>
            <a:ext cx="1700094" cy="6023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814" tIns="54407" rIns="108814" bIns="54407">
            <a:spAutoFit/>
          </a:bodyPr>
          <a:lstStyle/>
          <a:p>
            <a:pPr algn="ctr">
              <a:defRPr/>
            </a:pP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Соловей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79463" y="485206"/>
            <a:ext cx="10225136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defRPr/>
            </a:pPr>
            <a:r>
              <a:rPr lang="uk-UA" sz="4000" b="1" dirty="0" smtClean="0">
                <a:solidFill>
                  <a:schemeClr val="bg1"/>
                </a:solidFill>
              </a:rPr>
              <a:t>Перелітні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>
                <a:solidFill>
                  <a:schemeClr val="bg1"/>
                </a:solidFill>
              </a:rPr>
              <a:t>птахи</a:t>
            </a:r>
          </a:p>
        </p:txBody>
      </p:sp>
    </p:spTree>
    <p:extLst>
      <p:ext uri="{BB962C8B-B14F-4D97-AF65-F5344CB8AC3E}">
        <p14:creationId xmlns:p14="http://schemas.microsoft.com/office/powerpoint/2010/main" val="267574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Гра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507" y="1390797"/>
            <a:ext cx="3698948" cy="2399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Галка птицы зимой (67 фото) - красивые фото и картинки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896" y="3770580"/>
            <a:ext cx="3756801" cy="2504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062" y="3735580"/>
            <a:ext cx="3397010" cy="2574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64231" y="3896570"/>
            <a:ext cx="1214641" cy="6023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814" tIns="54407" rIns="108814" bIns="54407">
            <a:spAutoFit/>
          </a:bodyPr>
          <a:lstStyle/>
          <a:p>
            <a:pPr algn="ctr">
              <a:defRPr/>
            </a:pP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Галка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122190" y="1316248"/>
            <a:ext cx="1014844" cy="6023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814" tIns="54407" rIns="108814" bIns="54407">
            <a:spAutoFit/>
          </a:bodyPr>
          <a:lstStyle/>
          <a:p>
            <a:pPr algn="ctr">
              <a:defRPr/>
            </a:pPr>
            <a:r>
              <a:rPr lang="ru-RU" sz="3200" b="1" i="1" dirty="0" err="1" smtClean="0">
                <a:solidFill>
                  <a:schemeClr val="accent3">
                    <a:lumMod val="50000"/>
                  </a:schemeClr>
                </a:solidFill>
              </a:rPr>
              <a:t>Грак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869718" y="3896570"/>
            <a:ext cx="1519789" cy="6023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814" tIns="54407" rIns="108814" bIns="54407">
            <a:spAutoFit/>
          </a:bodyPr>
          <a:lstStyle/>
          <a:p>
            <a:pPr algn="ctr">
              <a:defRPr/>
            </a:pPr>
            <a:r>
              <a:rPr lang="ru-RU" sz="3200" b="1" i="1" dirty="0" err="1" smtClean="0">
                <a:solidFill>
                  <a:schemeClr val="accent3">
                    <a:lumMod val="50000"/>
                  </a:schemeClr>
                </a:solidFill>
              </a:rPr>
              <a:t>Синиця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79463" y="485206"/>
            <a:ext cx="10225136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defRPr/>
            </a:pPr>
            <a:r>
              <a:rPr lang="uk-UA" sz="4000" b="1" dirty="0" smtClean="0">
                <a:solidFill>
                  <a:schemeClr val="bg1"/>
                </a:solidFill>
              </a:rPr>
              <a:t>Кочові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>
                <a:solidFill>
                  <a:schemeClr val="bg1"/>
                </a:solidFill>
              </a:rPr>
              <a:t>птахи</a:t>
            </a:r>
          </a:p>
        </p:txBody>
      </p:sp>
      <p:pic>
        <p:nvPicPr>
          <p:cNvPr id="12" name="Picture 10" descr="http://olympus.ourlife.ru/gallery/data/media/10/sorokw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591" y="1350457"/>
            <a:ext cx="3741212" cy="2439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8052" y="1350457"/>
            <a:ext cx="1495359" cy="6023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814" tIns="54407" rIns="108814" bIns="54407">
            <a:spAutoFit/>
          </a:bodyPr>
          <a:lstStyle/>
          <a:p>
            <a:pPr algn="ctr">
              <a:defRPr/>
            </a:pPr>
            <a:r>
              <a:rPr lang="uk-UA" sz="3200" b="1" i="1" dirty="0" smtClean="0">
                <a:solidFill>
                  <a:schemeClr val="accent3">
                    <a:lumMod val="50000"/>
                  </a:schemeClr>
                </a:solidFill>
              </a:rPr>
              <a:t>Сорока</a:t>
            </a:r>
            <a:endParaRPr lang="uk-UA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9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52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55" y="2781347"/>
            <a:ext cx="2883971" cy="1631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xfrm>
            <a:off x="907454" y="477465"/>
            <a:ext cx="10153129" cy="719787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altLang="ru-RU" sz="4000" b="1" dirty="0">
                <a:solidFill>
                  <a:schemeClr val="bg1"/>
                </a:solidFill>
              </a:rPr>
              <a:t>Гра “</a:t>
            </a:r>
            <a:r>
              <a:rPr lang="uk-UA" altLang="ru-RU" sz="4000" b="1" dirty="0" smtClean="0">
                <a:solidFill>
                  <a:schemeClr val="bg1"/>
                </a:solidFill>
              </a:rPr>
              <a:t>Встановіть </a:t>
            </a:r>
            <a:r>
              <a:rPr lang="uk-UA" altLang="ru-RU" sz="4000" b="1" dirty="0">
                <a:solidFill>
                  <a:schemeClr val="bg1"/>
                </a:solidFill>
              </a:rPr>
              <a:t>відповідність”</a:t>
            </a:r>
            <a:endParaRPr lang="ru-RU" altLang="ru-RU" sz="4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3698482" y="2128975"/>
            <a:ext cx="1385614" cy="146791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Прямая со стрелкой 18"/>
          <p:cNvCxnSpPr/>
          <p:nvPr/>
        </p:nvCxnSpPr>
        <p:spPr>
          <a:xfrm flipV="1">
            <a:off x="3606604" y="5142532"/>
            <a:ext cx="1177070" cy="32189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 стрелкой 18"/>
          <p:cNvCxnSpPr>
            <a:endCxn id="7" idx="3"/>
          </p:cNvCxnSpPr>
          <p:nvPr/>
        </p:nvCxnSpPr>
        <p:spPr>
          <a:xfrm flipH="1">
            <a:off x="7195154" y="2022807"/>
            <a:ext cx="117088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18"/>
          <p:cNvCxnSpPr>
            <a:cxnSpLocks noChangeShapeType="1"/>
            <a:endCxn id="9" idx="3"/>
          </p:cNvCxnSpPr>
          <p:nvPr/>
        </p:nvCxnSpPr>
        <p:spPr bwMode="auto">
          <a:xfrm flipH="1">
            <a:off x="7435238" y="3596890"/>
            <a:ext cx="930805" cy="1453641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Скругленный прямоугольник 6"/>
          <p:cNvSpPr/>
          <p:nvPr/>
        </p:nvSpPr>
        <p:spPr>
          <a:xfrm>
            <a:off x="5084096" y="1626634"/>
            <a:ext cx="2111058" cy="7923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14" tIns="54407" rIns="108814" bIns="54407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uk-UA" altLang="ru-RU" sz="40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ОСІЛІ</a:t>
            </a:r>
          </a:p>
        </p:txBody>
      </p:sp>
      <p:pic>
        <p:nvPicPr>
          <p:cNvPr id="1844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93" y="4620849"/>
            <a:ext cx="2885786" cy="1653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72" y="4634464"/>
            <a:ext cx="2640060" cy="16021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78" y="2913978"/>
            <a:ext cx="2929673" cy="1613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18"/>
          <p:cNvCxnSpPr>
            <a:cxnSpLocks noChangeShapeType="1"/>
            <a:endCxn id="8" idx="3"/>
          </p:cNvCxnSpPr>
          <p:nvPr/>
        </p:nvCxnSpPr>
        <p:spPr bwMode="auto">
          <a:xfrm flipH="1" flipV="1">
            <a:off x="7195154" y="3548885"/>
            <a:ext cx="1282926" cy="1754594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Прямая со стрелкой 18"/>
          <p:cNvCxnSpPr/>
          <p:nvPr/>
        </p:nvCxnSpPr>
        <p:spPr>
          <a:xfrm>
            <a:off x="3698482" y="2128975"/>
            <a:ext cx="1290425" cy="159184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6"/>
          <p:cNvSpPr/>
          <p:nvPr/>
        </p:nvSpPr>
        <p:spPr>
          <a:xfrm>
            <a:off x="4988907" y="3152712"/>
            <a:ext cx="2206247" cy="7923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14" tIns="54407" rIns="108814" bIns="54407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uk-UA" altLang="ru-RU" sz="4000" b="1">
                <a:solidFill>
                  <a:schemeClr val="bg1"/>
                </a:solidFill>
                <a:latin typeface="+mn-lt"/>
                <a:cs typeface="Times New Roman" pitchFamily="18" charset="0"/>
              </a:rPr>
              <a:t>КОЧОВІ</a:t>
            </a:r>
          </a:p>
        </p:txBody>
      </p:sp>
      <p:sp>
        <p:nvSpPr>
          <p:cNvPr id="9" name="Скругленный прямоугольник 6"/>
          <p:cNvSpPr/>
          <p:nvPr/>
        </p:nvSpPr>
        <p:spPr>
          <a:xfrm>
            <a:off x="4748821" y="4654358"/>
            <a:ext cx="2686417" cy="79234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14" tIns="54407" rIns="108814" bIns="54407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uk-UA" altLang="ru-RU" sz="40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ПЕРЕЛІТНІ</a:t>
            </a:r>
          </a:p>
        </p:txBody>
      </p:sp>
      <p:sp>
        <p:nvSpPr>
          <p:cNvPr id="18447" name="Rectangle 32"/>
          <p:cNvSpPr>
            <a:spLocks noChangeArrowheads="1"/>
          </p:cNvSpPr>
          <p:nvPr/>
        </p:nvSpPr>
        <p:spPr bwMode="auto">
          <a:xfrm>
            <a:off x="9866005" y="4620849"/>
            <a:ext cx="1547040" cy="54076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СИНИЦЯ</a:t>
            </a:r>
            <a:endParaRPr lang="ru-RU" altLang="ru-RU" sz="28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8448" name="Rectangle 33"/>
          <p:cNvSpPr>
            <a:spLocks noChangeArrowheads="1"/>
          </p:cNvSpPr>
          <p:nvPr/>
        </p:nvSpPr>
        <p:spPr bwMode="auto">
          <a:xfrm>
            <a:off x="9715611" y="3008121"/>
            <a:ext cx="1437202" cy="54076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>
                <a:solidFill>
                  <a:schemeClr val="accent3">
                    <a:lumMod val="75000"/>
                  </a:schemeClr>
                </a:solidFill>
                <a:latin typeface="+mn-lt"/>
              </a:rPr>
              <a:t>ЛЕЛЕКА</a:t>
            </a:r>
            <a:endParaRPr lang="ru-RU" altLang="ru-RU" sz="2800" b="1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8449" name="Rectangle 34"/>
          <p:cNvSpPr>
            <a:spLocks noChangeArrowheads="1"/>
          </p:cNvSpPr>
          <p:nvPr/>
        </p:nvSpPr>
        <p:spPr bwMode="auto">
          <a:xfrm>
            <a:off x="547415" y="4504417"/>
            <a:ext cx="1405591" cy="54076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ЗОЗУЛЯ</a:t>
            </a:r>
            <a:endParaRPr lang="ru-RU" altLang="ru-RU" sz="28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8450" name="Picture 3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8667" y="1320859"/>
            <a:ext cx="2808312" cy="1510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51" name="Rectangle 36"/>
          <p:cNvSpPr>
            <a:spLocks noChangeArrowheads="1"/>
          </p:cNvSpPr>
          <p:nvPr/>
        </p:nvSpPr>
        <p:spPr bwMode="auto">
          <a:xfrm>
            <a:off x="559901" y="1245836"/>
            <a:ext cx="1505362" cy="54076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>
                <a:solidFill>
                  <a:schemeClr val="accent3">
                    <a:lumMod val="75000"/>
                  </a:schemeClr>
                </a:solidFill>
                <a:latin typeface="+mn-lt"/>
              </a:rPr>
              <a:t>СОРОКА</a:t>
            </a:r>
            <a:endParaRPr lang="ru-RU" altLang="ru-RU" sz="2800" b="1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8453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051" y="1275546"/>
            <a:ext cx="2951540" cy="1572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54" name="Rectangle 40"/>
          <p:cNvSpPr>
            <a:spLocks noChangeArrowheads="1"/>
          </p:cNvSpPr>
          <p:nvPr/>
        </p:nvSpPr>
        <p:spPr bwMode="auto">
          <a:xfrm>
            <a:off x="9715611" y="1356252"/>
            <a:ext cx="1847828" cy="54076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ГОРОБЕЦЬ</a:t>
            </a:r>
            <a:endParaRPr lang="ru-RU" altLang="ru-RU" sz="28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8455" name="Rectangle 41"/>
          <p:cNvSpPr>
            <a:spLocks noChangeArrowheads="1"/>
          </p:cNvSpPr>
          <p:nvPr/>
        </p:nvSpPr>
        <p:spPr bwMode="auto">
          <a:xfrm>
            <a:off x="704076" y="2847995"/>
            <a:ext cx="1219579" cy="54076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ГОЛУБ</a:t>
            </a:r>
            <a:endParaRPr lang="ru-RU" altLang="ru-RU" sz="28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978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87885371"/>
              </p:ext>
            </p:extLst>
          </p:nvPr>
        </p:nvGraphicFramePr>
        <p:xfrm>
          <a:off x="763439" y="1268320"/>
          <a:ext cx="10701690" cy="5329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57729" y="477466"/>
            <a:ext cx="10369151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defRPr/>
            </a:pPr>
            <a:r>
              <a:rPr lang="uk-UA" sz="4000" b="1" dirty="0">
                <a:solidFill>
                  <a:schemeClr val="bg1"/>
                </a:solidFill>
              </a:rPr>
              <a:t>Пристосування птахів </a:t>
            </a:r>
            <a:r>
              <a:rPr lang="uk-UA" sz="4000" b="1" dirty="0">
                <a:solidFill>
                  <a:srgbClr val="FF0000"/>
                </a:solidFill>
              </a:rPr>
              <a:t>до </a:t>
            </a:r>
            <a:r>
              <a:rPr lang="uk-UA" sz="4000" b="1" dirty="0" smtClean="0">
                <a:solidFill>
                  <a:srgbClr val="FF0000"/>
                </a:solidFill>
              </a:rPr>
              <a:t>живлення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86739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5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386" y="4438091"/>
            <a:ext cx="3528393" cy="2006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75" y="2689054"/>
            <a:ext cx="3000661" cy="1881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Rectangle 2"/>
          <p:cNvSpPr>
            <a:spLocks noGrp="1"/>
          </p:cNvSpPr>
          <p:nvPr>
            <p:ph type="title"/>
          </p:nvPr>
        </p:nvSpPr>
        <p:spPr>
          <a:xfrm>
            <a:off x="1051471" y="477466"/>
            <a:ext cx="10153128" cy="719787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altLang="ru-RU" sz="4000" b="1" dirty="0" smtClean="0">
                <a:solidFill>
                  <a:schemeClr val="bg1"/>
                </a:solidFill>
              </a:rPr>
              <a:t>М’ясоїдні птахи</a:t>
            </a:r>
            <a:endParaRPr lang="ru-RU" altLang="ru-RU" sz="4000" b="1" dirty="0" smtClean="0">
              <a:solidFill>
                <a:schemeClr val="bg1"/>
              </a:solidFill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8008779" y="2761965"/>
            <a:ext cx="1239132" cy="49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14" tIns="54407" rIns="108814" bIns="54407"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uk-UA" altLang="ru-RU" b="1" dirty="0">
                <a:solidFill>
                  <a:schemeClr val="bg1"/>
                </a:solidFill>
                <a:latin typeface="+mn-lt"/>
              </a:rPr>
              <a:t>сова</a:t>
            </a:r>
            <a:endParaRPr lang="ru-RU" alt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7620254" y="4570430"/>
            <a:ext cx="1294027" cy="50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14" tIns="54407" rIns="108814" bIns="54407"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uk-UA" altLang="ru-RU" b="1" dirty="0">
                <a:solidFill>
                  <a:schemeClr val="bg1"/>
                </a:solidFill>
                <a:latin typeface="+mn-lt"/>
              </a:rPr>
              <a:t>орел</a:t>
            </a:r>
            <a:endParaRPr lang="ru-RU" alt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979463" y="1303578"/>
            <a:ext cx="4570112" cy="1296144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108814" tIns="54407" rIns="108814" bIns="5440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uk-UA" altLang="ru-RU" b="1" dirty="0">
              <a:solidFill>
                <a:schemeClr val="bg1"/>
              </a:solidFill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b="1" dirty="0">
                <a:solidFill>
                  <a:srgbClr val="FFFF00"/>
                </a:solidFill>
                <a:latin typeface="+mn-lt"/>
              </a:rPr>
              <a:t>Комахоїдні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uk-UA" altLang="ru-RU" b="1" i="1" dirty="0">
                <a:solidFill>
                  <a:schemeClr val="bg1"/>
                </a:solidFill>
                <a:latin typeface="+mn-lt"/>
              </a:rPr>
              <a:t>(живляться комахами)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uk-UA" alt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Oval 6"/>
          <p:cNvSpPr>
            <a:spLocks noChangeArrowheads="1"/>
          </p:cNvSpPr>
          <p:nvPr/>
        </p:nvSpPr>
        <p:spPr bwMode="auto">
          <a:xfrm>
            <a:off x="6379711" y="1317637"/>
            <a:ext cx="4906266" cy="1368742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108814" tIns="54407" rIns="108814" bIns="5440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uk-UA" altLang="ru-RU" b="1" dirty="0" smtClean="0">
              <a:solidFill>
                <a:schemeClr val="bg1"/>
              </a:solidFill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b="1" dirty="0" smtClean="0">
                <a:solidFill>
                  <a:srgbClr val="FFFF00"/>
                </a:solidFill>
                <a:latin typeface="+mn-lt"/>
              </a:rPr>
              <a:t>Хижі</a:t>
            </a:r>
            <a:r>
              <a:rPr lang="uk-UA" altLang="ru-RU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uk-UA" altLang="ru-RU" b="1" i="1" dirty="0" smtClean="0">
                <a:solidFill>
                  <a:schemeClr val="bg1"/>
                </a:solidFill>
                <a:latin typeface="+mn-lt"/>
              </a:rPr>
              <a:t>(живляться іншими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b="1" i="1" dirty="0" smtClean="0">
                <a:solidFill>
                  <a:schemeClr val="bg1"/>
                </a:solidFill>
                <a:latin typeface="+mn-lt"/>
              </a:rPr>
              <a:t>тваринами</a:t>
            </a:r>
            <a:r>
              <a:rPr lang="uk-UA" altLang="ru-RU" b="1" i="1" dirty="0">
                <a:solidFill>
                  <a:schemeClr val="bg1"/>
                </a:solidFill>
                <a:latin typeface="+mn-lt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uk-UA" altLang="ru-RU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9180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017" y="2599722"/>
            <a:ext cx="3423894" cy="1877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81" name="Rectangle 29"/>
          <p:cNvSpPr>
            <a:spLocks noChangeArrowheads="1"/>
          </p:cNvSpPr>
          <p:nvPr/>
        </p:nvSpPr>
        <p:spPr bwMode="auto">
          <a:xfrm>
            <a:off x="1657119" y="2659288"/>
            <a:ext cx="1238045" cy="60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b="1" dirty="0">
                <a:solidFill>
                  <a:schemeClr val="bg1"/>
                </a:solidFill>
                <a:latin typeface="+mn-lt"/>
              </a:rPr>
              <a:t>дятел</a:t>
            </a:r>
            <a:endParaRPr lang="ru-RU" altLang="ru-RU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9182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94" y="4438091"/>
            <a:ext cx="3516941" cy="2187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83" name="Rectangle 31"/>
          <p:cNvSpPr>
            <a:spLocks noChangeArrowheads="1"/>
          </p:cNvSpPr>
          <p:nvPr/>
        </p:nvSpPr>
        <p:spPr bwMode="auto">
          <a:xfrm>
            <a:off x="1155906" y="4536297"/>
            <a:ext cx="1865283" cy="3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14" tIns="54407" rIns="108814" bIns="54407"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uk-UA" altLang="ru-RU" b="1" dirty="0">
                <a:solidFill>
                  <a:schemeClr val="bg1"/>
                </a:solidFill>
                <a:latin typeface="+mn-lt"/>
              </a:rPr>
              <a:t>синиця</a:t>
            </a:r>
            <a:endParaRPr lang="ru-RU" altLang="ru-RU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22682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9" grpId="0"/>
      <p:bldP spid="49161" grpId="0"/>
      <p:bldP spid="491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/>
          </p:cNvSpPr>
          <p:nvPr>
            <p:ph type="body" sz="half" idx="1"/>
          </p:nvPr>
        </p:nvSpPr>
        <p:spPr>
          <a:xfrm>
            <a:off x="1136897" y="1269554"/>
            <a:ext cx="5171158" cy="119807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Font typeface="Arial" charset="0"/>
              <a:buNone/>
            </a:pPr>
            <a:r>
              <a:rPr lang="uk-UA" altLang="ru-RU" sz="3200" b="1" dirty="0" smtClean="0">
                <a:solidFill>
                  <a:schemeClr val="accent3">
                    <a:lumMod val="75000"/>
                  </a:schemeClr>
                </a:solidFill>
              </a:rPr>
              <a:t>Кормом для </a:t>
            </a:r>
            <a:r>
              <a:rPr lang="uk-UA" altLang="ru-RU" sz="3200" b="1" dirty="0">
                <a:solidFill>
                  <a:schemeClr val="accent3">
                    <a:lumMod val="75000"/>
                  </a:schemeClr>
                </a:solidFill>
              </a:rPr>
              <a:t>них </a:t>
            </a:r>
            <a:r>
              <a:rPr lang="uk-UA" altLang="ru-RU" sz="3200" b="1" dirty="0" smtClean="0">
                <a:solidFill>
                  <a:schemeClr val="accent3">
                    <a:lumMod val="75000"/>
                  </a:schemeClr>
                </a:solidFill>
              </a:rPr>
              <a:t>є рослини, їх плоди та насіння</a:t>
            </a:r>
            <a:endParaRPr lang="ru-RU" altLang="ru-RU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150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5807" y="3604208"/>
            <a:ext cx="4042477" cy="2405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9" name="AutoShape 5"/>
          <p:cNvSpPr>
            <a:spLocks noGrp="1" noChangeAspect="1" noChangeArrowheads="1"/>
          </p:cNvSpPr>
          <p:nvPr>
            <p:ph sz="quarter" idx="3"/>
          </p:nvPr>
        </p:nvSpPr>
        <p:spPr>
          <a:xfrm>
            <a:off x="6092031" y="3797480"/>
            <a:ext cx="1656184" cy="639762"/>
          </a:xfrm>
        </p:spPr>
        <p:txBody>
          <a:bodyPr>
            <a:noAutofit/>
          </a:bodyPr>
          <a:lstStyle/>
          <a:p>
            <a:pPr algn="ctr">
              <a:buFont typeface="Arial" charset="0"/>
              <a:buNone/>
            </a:pPr>
            <a:r>
              <a:rPr lang="uk-UA" altLang="ru-RU" sz="3600" b="1" dirty="0">
                <a:solidFill>
                  <a:schemeClr val="bg1"/>
                </a:solidFill>
              </a:rPr>
              <a:t>голуб</a:t>
            </a:r>
            <a:endParaRPr lang="ru-RU" altLang="ru-RU" sz="3600" b="1" dirty="0">
              <a:solidFill>
                <a:schemeClr val="bg1"/>
              </a:solidFill>
            </a:endParaRPr>
          </a:p>
        </p:txBody>
      </p:sp>
      <p:pic>
        <p:nvPicPr>
          <p:cNvPr id="21511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0133" r="25379" b="3015"/>
          <a:stretch/>
        </p:blipFill>
        <p:spPr bwMode="auto">
          <a:xfrm>
            <a:off x="763439" y="2497548"/>
            <a:ext cx="3960440" cy="2653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2" name="AutoShape 9"/>
          <p:cNvSpPr>
            <a:spLocks noChangeAspect="1" noChangeArrowheads="1"/>
          </p:cNvSpPr>
          <p:nvPr/>
        </p:nvSpPr>
        <p:spPr bwMode="auto">
          <a:xfrm>
            <a:off x="907455" y="2632309"/>
            <a:ext cx="1764198" cy="85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14" tIns="54407" rIns="108814" bIns="54407"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uk-UA" altLang="ru-RU" sz="3600" b="1" dirty="0">
                <a:solidFill>
                  <a:schemeClr val="bg1"/>
                </a:solidFill>
                <a:latin typeface="+mn-lt"/>
              </a:rPr>
              <a:t>чиж</a:t>
            </a:r>
            <a:endParaRPr lang="ru-RU" altLang="ru-RU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2"/>
          <p:cNvSpPr>
            <a:spLocks noGrp="1"/>
          </p:cNvSpPr>
          <p:nvPr>
            <p:ph type="title"/>
          </p:nvPr>
        </p:nvSpPr>
        <p:spPr>
          <a:xfrm>
            <a:off x="1051471" y="477466"/>
            <a:ext cx="10153128" cy="719787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altLang="ru-RU" sz="4000" b="1" dirty="0" smtClean="0">
                <a:solidFill>
                  <a:schemeClr val="bg1"/>
                </a:solidFill>
              </a:rPr>
              <a:t>Рослиноїдні птахи</a:t>
            </a:r>
            <a:endParaRPr lang="ru-RU" altLang="ru-RU" sz="4000" b="1" dirty="0" smtClean="0">
              <a:solidFill>
                <a:schemeClr val="bg1"/>
              </a:solidFill>
            </a:endParaRPr>
          </a:p>
        </p:txBody>
      </p:sp>
      <p:pic>
        <p:nvPicPr>
          <p:cNvPr id="9218" name="Picture 2" descr="ШИШКАР ЯЛИНОВИЙ САМКА В ГНІЗДІ СООМАА. ЕСТОНІЯ 7-3-24 - COMMON CROSSBILL.  NEST. SOOMAA. ESTONI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" r="12493" b="6754"/>
          <a:stretch/>
        </p:blipFill>
        <p:spPr bwMode="auto">
          <a:xfrm>
            <a:off x="6468523" y="1323745"/>
            <a:ext cx="3456384" cy="2295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5"/>
          <p:cNvSpPr txBox="1">
            <a:spLocks noChangeAspect="1" noChangeArrowheads="1"/>
          </p:cNvSpPr>
          <p:nvPr/>
        </p:nvSpPr>
        <p:spPr>
          <a:xfrm>
            <a:off x="7964239" y="1485578"/>
            <a:ext cx="1929407" cy="639762"/>
          </a:xfrm>
          <a:prstGeom prst="rect">
            <a:avLst/>
          </a:prstGeom>
        </p:spPr>
        <p:txBody>
          <a:bodyPr vert="horz" lIns="108797" tIns="54398" rIns="108797" bIns="54398" rtlCol="0">
            <a:noAutofit/>
          </a:bodyPr>
          <a:lstStyle>
            <a:lvl1pPr marL="407984" indent="-407984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3968" indent="-339988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995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393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791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189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587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985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3828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</a:pPr>
            <a:r>
              <a:rPr lang="uk-UA" altLang="ru-RU" sz="3600" b="1" dirty="0" smtClean="0">
                <a:solidFill>
                  <a:schemeClr val="bg1"/>
                </a:solidFill>
              </a:rPr>
              <a:t>шишкар</a:t>
            </a:r>
            <a:endParaRPr lang="ru-RU" altLang="ru-RU" sz="3600" b="1" dirty="0">
              <a:solidFill>
                <a:schemeClr val="bg1"/>
              </a:solidFill>
            </a:endParaRPr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315" y="3733576"/>
            <a:ext cx="3498662" cy="2289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7"/>
          <p:cNvSpPr>
            <a:spLocks noChangeAspect="1" noChangeArrowheads="1"/>
          </p:cNvSpPr>
          <p:nvPr/>
        </p:nvSpPr>
        <p:spPr bwMode="auto">
          <a:xfrm>
            <a:off x="8612311" y="5151043"/>
            <a:ext cx="216024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14" tIns="54407" rIns="108814" bIns="54407"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uk-UA" altLang="ru-RU" sz="3600" b="1" dirty="0">
                <a:solidFill>
                  <a:schemeClr val="bg1"/>
                </a:solidFill>
                <a:latin typeface="+mn-lt"/>
              </a:rPr>
              <a:t>лебідь</a:t>
            </a:r>
            <a:endParaRPr lang="ru-RU" altLang="ru-RU" sz="3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898937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53135" y="549474"/>
            <a:ext cx="9763431" cy="79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Емоційне налаштування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58427" y="1393164"/>
            <a:ext cx="9830147" cy="10556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Виберіть світлину з птахом, який найбільше підходить до вашого настрою зараз. Поміркуйте, чому саме цей птах.</a:t>
            </a:r>
            <a:endParaRPr lang="ru-RU" sz="28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44968" y="5302436"/>
            <a:ext cx="1417486" cy="5108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Дощ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1032" name="Picture 8" descr="Про птахів, які зимують у Чернігові, розповів фахівець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1" r="9584"/>
          <a:stretch/>
        </p:blipFill>
        <p:spPr bwMode="auto">
          <a:xfrm>
            <a:off x="4723879" y="2475040"/>
            <a:ext cx="2940123" cy="2078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Установи відповідність Урок № 25 Птах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r="6003"/>
          <a:stretch/>
        </p:blipFill>
        <p:spPr bwMode="auto">
          <a:xfrm>
            <a:off x="1189536" y="2448772"/>
            <a:ext cx="2984928" cy="2211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півень Archives - ТРК МАРТ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" r="22099"/>
          <a:stretch/>
        </p:blipFill>
        <p:spPr bwMode="auto">
          <a:xfrm>
            <a:off x="8252271" y="4567096"/>
            <a:ext cx="2550680" cy="1965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Павич звичайний — Вікіпеді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427" y="4660733"/>
            <a:ext cx="2774523" cy="1935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Совы: описание птицы, что ест, враги, размножени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2" r="2112"/>
          <a:stretch/>
        </p:blipFill>
        <p:spPr bwMode="auto">
          <a:xfrm>
            <a:off x="8252271" y="2501308"/>
            <a:ext cx="2527430" cy="2025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Narancsbóbitás kakadu – Wikipé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372" y="4395617"/>
            <a:ext cx="2067136" cy="2285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06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34" y="1403304"/>
            <a:ext cx="3489494" cy="2411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62" y="2838591"/>
            <a:ext cx="4274569" cy="2391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Rectangle 3"/>
          <p:cNvSpPr>
            <a:spLocks noGrp="1"/>
          </p:cNvSpPr>
          <p:nvPr>
            <p:ph type="body" sz="half" idx="1"/>
          </p:nvPr>
        </p:nvSpPr>
        <p:spPr>
          <a:xfrm>
            <a:off x="979463" y="1341749"/>
            <a:ext cx="4536504" cy="107993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uk-UA" altLang="ru-RU" sz="3200" b="1" dirty="0" smtClean="0">
                <a:solidFill>
                  <a:schemeClr val="accent3">
                    <a:lumMod val="75000"/>
                  </a:schemeClr>
                </a:solidFill>
              </a:rPr>
              <a:t>Живляться і рослинами</a:t>
            </a:r>
            <a:r>
              <a:rPr lang="uk-UA" altLang="ru-RU" sz="32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uk-UA" altLang="ru-RU" sz="3200" b="1" dirty="0" smtClean="0">
                <a:solidFill>
                  <a:schemeClr val="accent3">
                    <a:lumMod val="75000"/>
                  </a:schemeClr>
                </a:solidFill>
              </a:rPr>
              <a:t>і тваринами</a:t>
            </a:r>
            <a:r>
              <a:rPr lang="uk-UA" altLang="ru-RU" sz="3200" b="1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ru-RU" altLang="ru-RU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7533248" y="1557586"/>
            <a:ext cx="2016224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14" tIns="54407" rIns="108814" bIns="54407"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uk-UA" altLang="ru-RU" b="1" dirty="0">
                <a:solidFill>
                  <a:schemeClr val="bg1"/>
                </a:solidFill>
                <a:latin typeface="+mn-lt"/>
              </a:rPr>
              <a:t>горобець</a:t>
            </a:r>
            <a:endParaRPr lang="ru-RU" alt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979463" y="2838591"/>
            <a:ext cx="2207658" cy="79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14" tIns="54407" rIns="108814" bIns="54407"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uk-UA" altLang="ru-RU" b="1" dirty="0">
                <a:solidFill>
                  <a:schemeClr val="bg1"/>
                </a:solidFill>
                <a:latin typeface="+mn-lt"/>
              </a:rPr>
              <a:t>ворона</a:t>
            </a:r>
            <a:endParaRPr lang="ru-RU" altLang="ru-RU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35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968" y="3856908"/>
            <a:ext cx="4457395" cy="2597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1" name="Rectangle 13"/>
          <p:cNvSpPr>
            <a:spLocks noChangeArrowheads="1"/>
          </p:cNvSpPr>
          <p:nvPr/>
        </p:nvSpPr>
        <p:spPr bwMode="auto">
          <a:xfrm>
            <a:off x="5578749" y="3983168"/>
            <a:ext cx="1488284" cy="5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14" tIns="54407" rIns="108814" bIns="54407"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uk-UA" altLang="ru-RU" b="1" dirty="0">
                <a:solidFill>
                  <a:schemeClr val="bg1"/>
                </a:solidFill>
                <a:latin typeface="+mn-lt"/>
              </a:rPr>
              <a:t>сойка</a:t>
            </a:r>
            <a:endParaRPr lang="ru-RU" alt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2"/>
          <p:cNvSpPr>
            <a:spLocks noGrp="1"/>
          </p:cNvSpPr>
          <p:nvPr>
            <p:ph type="title"/>
          </p:nvPr>
        </p:nvSpPr>
        <p:spPr>
          <a:xfrm>
            <a:off x="1051471" y="477466"/>
            <a:ext cx="10153128" cy="719787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altLang="ru-RU" sz="4000" b="1" dirty="0" smtClean="0">
                <a:solidFill>
                  <a:schemeClr val="bg1"/>
                </a:solidFill>
              </a:rPr>
              <a:t>Всеїдні птахи</a:t>
            </a:r>
            <a:endParaRPr lang="ru-RU" altLang="ru-RU" sz="4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79867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 стрелкой 18"/>
          <p:cNvCxnSpPr/>
          <p:nvPr/>
        </p:nvCxnSpPr>
        <p:spPr>
          <a:xfrm flipV="1">
            <a:off x="3406039" y="2344956"/>
            <a:ext cx="1488739" cy="138368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Прямая со стрелкой 18"/>
          <p:cNvCxnSpPr/>
          <p:nvPr/>
        </p:nvCxnSpPr>
        <p:spPr>
          <a:xfrm flipV="1">
            <a:off x="4150408" y="3895509"/>
            <a:ext cx="744370" cy="94239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 стрелкой 18"/>
          <p:cNvCxnSpPr>
            <a:cxnSpLocks noChangeShapeType="1"/>
            <a:endCxn id="7" idx="3"/>
          </p:cNvCxnSpPr>
          <p:nvPr/>
        </p:nvCxnSpPr>
        <p:spPr bwMode="auto">
          <a:xfrm flipH="1" flipV="1">
            <a:off x="7052372" y="1951328"/>
            <a:ext cx="1703956" cy="1785720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" name="Прямая со стрелкой 18"/>
          <p:cNvCxnSpPr/>
          <p:nvPr/>
        </p:nvCxnSpPr>
        <p:spPr>
          <a:xfrm flipH="1">
            <a:off x="7056076" y="1557700"/>
            <a:ext cx="1700251" cy="180008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кругленный прямоугольник 6"/>
          <p:cNvSpPr/>
          <p:nvPr/>
        </p:nvSpPr>
        <p:spPr>
          <a:xfrm>
            <a:off x="4891075" y="1557700"/>
            <a:ext cx="2161297" cy="7872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14" tIns="54407" rIns="108814" bIns="54407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uk-UA" altLang="ru-RU" sz="3600" b="1">
                <a:solidFill>
                  <a:schemeClr val="bg1"/>
                </a:solidFill>
                <a:latin typeface="+mn-lt"/>
                <a:cs typeface="Times New Roman" pitchFamily="18" charset="0"/>
              </a:rPr>
              <a:t>ДИКІ</a:t>
            </a:r>
          </a:p>
        </p:txBody>
      </p:sp>
      <p:sp>
        <p:nvSpPr>
          <p:cNvPr id="5" name="Скругленный прямоугольник 6"/>
          <p:cNvSpPr/>
          <p:nvPr/>
        </p:nvSpPr>
        <p:spPr>
          <a:xfrm>
            <a:off x="4894778" y="3108253"/>
            <a:ext cx="2161298" cy="7872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14" tIns="54407" rIns="108814" bIns="54407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uk-UA" altLang="ru-RU" sz="3600" b="1">
                <a:solidFill>
                  <a:schemeClr val="bg1"/>
                </a:solidFill>
                <a:latin typeface="+mn-lt"/>
                <a:cs typeface="Times New Roman" pitchFamily="18" charset="0"/>
              </a:rPr>
              <a:t>СВІЙСЬКІ</a:t>
            </a:r>
          </a:p>
        </p:txBody>
      </p:sp>
      <p:cxnSp>
        <p:nvCxnSpPr>
          <p:cNvPr id="6" name="Прямая со стрелкой 18"/>
          <p:cNvCxnSpPr>
            <a:cxnSpLocks noChangeShapeType="1"/>
          </p:cNvCxnSpPr>
          <p:nvPr/>
        </p:nvCxnSpPr>
        <p:spPr bwMode="auto">
          <a:xfrm flipH="1" flipV="1">
            <a:off x="6956127" y="2457743"/>
            <a:ext cx="950075" cy="2268196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Прямая со стрелкой 18"/>
          <p:cNvCxnSpPr>
            <a:cxnSpLocks noChangeShapeType="1"/>
          </p:cNvCxnSpPr>
          <p:nvPr/>
        </p:nvCxnSpPr>
        <p:spPr bwMode="auto">
          <a:xfrm>
            <a:off x="3427735" y="1951328"/>
            <a:ext cx="1608768" cy="1262516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467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311" y="1262450"/>
            <a:ext cx="2519833" cy="1729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44" y="1296964"/>
            <a:ext cx="2521421" cy="1675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9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962" y="4733583"/>
            <a:ext cx="2664323" cy="1802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0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311" y="3063093"/>
            <a:ext cx="2519833" cy="1806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1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665" y="4725938"/>
            <a:ext cx="2737362" cy="172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2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44" y="3097605"/>
            <a:ext cx="2521421" cy="1595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"/>
          <p:cNvSpPr>
            <a:spLocks noGrp="1"/>
          </p:cNvSpPr>
          <p:nvPr>
            <p:ph type="title"/>
          </p:nvPr>
        </p:nvSpPr>
        <p:spPr>
          <a:xfrm>
            <a:off x="907454" y="477465"/>
            <a:ext cx="10153129" cy="719787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altLang="ru-RU" sz="4000" b="1" dirty="0">
                <a:solidFill>
                  <a:schemeClr val="bg1"/>
                </a:solidFill>
              </a:rPr>
              <a:t>Гра “</a:t>
            </a:r>
            <a:r>
              <a:rPr lang="uk-UA" altLang="ru-RU" sz="4000" b="1" dirty="0" smtClean="0">
                <a:solidFill>
                  <a:schemeClr val="bg1"/>
                </a:solidFill>
              </a:rPr>
              <a:t>Встановіть </a:t>
            </a:r>
            <a:r>
              <a:rPr lang="uk-UA" altLang="ru-RU" sz="4000" b="1" dirty="0">
                <a:solidFill>
                  <a:schemeClr val="bg1"/>
                </a:solidFill>
              </a:rPr>
              <a:t>відповідність”</a:t>
            </a:r>
            <a:endParaRPr lang="ru-RU" alt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3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Прямоугольник 1"/>
          <p:cNvSpPr>
            <a:spLocks noChangeArrowheads="1"/>
          </p:cNvSpPr>
          <p:nvPr/>
        </p:nvSpPr>
        <p:spPr bwMode="auto">
          <a:xfrm>
            <a:off x="878875" y="1256218"/>
            <a:ext cx="10505230" cy="183342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MS Mincho" pitchFamily="49" charset="-128"/>
              </a:rPr>
              <a:t>Наприклад</a:t>
            </a:r>
            <a:r>
              <a:rPr lang="uk-UA" altLang="ru-RU" sz="2800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MS Mincho" pitchFamily="49" charset="-128"/>
              </a:rPr>
              <a:t>, страуси, найбільші   з існуючих  птахів, швидко  бігають. Гуси, чайки, пінгвіни – добре плавають   і   пірнають. Качки, гуси плавають  за  допомогою  ніг,  а пінгвіни  ніби літають  у воді    за  допомогою  крил.</a:t>
            </a:r>
            <a:endParaRPr lang="ru-RU" altLang="ru-RU" sz="1800" dirty="0">
              <a:solidFill>
                <a:schemeClr val="accent3">
                  <a:lumMod val="75000"/>
                </a:schemeClr>
              </a:solidFill>
              <a:latin typeface="+mn-lt"/>
              <a:ea typeface="MS Mincho" pitchFamily="49" charset="-128"/>
            </a:endParaRPr>
          </a:p>
        </p:txBody>
      </p:sp>
      <p:sp>
        <p:nvSpPr>
          <p:cNvPr id="10" name="Rectangle 2"/>
          <p:cNvSpPr txBox="1">
            <a:spLocks/>
          </p:cNvSpPr>
          <p:nvPr/>
        </p:nvSpPr>
        <p:spPr>
          <a:xfrm>
            <a:off x="907454" y="506749"/>
            <a:ext cx="10476651" cy="7197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108797" tIns="54398" rIns="108797" bIns="54398" rtlCol="0" anchor="ctr">
            <a:noAutofit/>
          </a:bodyPr>
          <a:lstStyle>
            <a:lvl1pPr algn="ctr" defTabSz="1087960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altLang="ru-RU" sz="4000" b="1" dirty="0">
                <a:solidFill>
                  <a:schemeClr val="bg1"/>
                </a:solidFill>
                <a:ea typeface="MS Mincho" pitchFamily="49" charset="-128"/>
              </a:rPr>
              <a:t>Птахи  не  тільки  </a:t>
            </a:r>
            <a:r>
              <a:rPr lang="uk-UA" altLang="ru-RU" sz="4000" b="1" dirty="0" smtClean="0">
                <a:solidFill>
                  <a:schemeClr val="bg1"/>
                </a:solidFill>
                <a:ea typeface="MS Mincho" pitchFamily="49" charset="-128"/>
              </a:rPr>
              <a:t>літають</a:t>
            </a:r>
            <a:endParaRPr lang="ru-RU" alt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Picture 5" descr="http://amenra.ru/wp-content/uploads/2012/11/Ris_3_Straus_450_372_72_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9" y="3128864"/>
            <a:ext cx="3456384" cy="2847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supercoolpics.com/wp-content/uploads/2012/05/16pengu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001" y="3059466"/>
            <a:ext cx="3744417" cy="2279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://usiter.com/uploads/20120212/utka+utki+ptitci+340810402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173" y="3059466"/>
            <a:ext cx="3593038" cy="2301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363839" y="5498921"/>
            <a:ext cx="6696744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/>
              <a:t>Завдяки </a:t>
            </a:r>
            <a:r>
              <a:rPr lang="ru-RU" sz="2800" b="1" dirty="0"/>
              <a:t>яким </a:t>
            </a:r>
            <a:r>
              <a:rPr lang="ru-RU" sz="2800" b="1" dirty="0" err="1"/>
              <a:t>пристосуванням</a:t>
            </a:r>
            <a:r>
              <a:rPr lang="ru-RU" sz="2800" b="1" dirty="0"/>
              <a:t> </a:t>
            </a:r>
            <a:r>
              <a:rPr lang="ru-RU" sz="2800" b="1" dirty="0" err="1"/>
              <a:t>тварини</a:t>
            </a:r>
            <a:r>
              <a:rPr lang="ru-RU" sz="2800" b="1" dirty="0"/>
              <a:t> </a:t>
            </a:r>
            <a:r>
              <a:rPr lang="ru-RU" sz="2800" b="1" dirty="0" err="1" smtClean="0"/>
              <a:t>опановують</a:t>
            </a:r>
            <a:r>
              <a:rPr lang="ru-RU" sz="2800" b="1" dirty="0" smtClean="0"/>
              <a:t> </a:t>
            </a:r>
            <a:r>
              <a:rPr lang="ru-RU" sz="2800" b="1" dirty="0"/>
              <a:t>різні </a:t>
            </a:r>
            <a:r>
              <a:rPr lang="ru-RU" sz="2800" b="1" dirty="0" err="1"/>
              <a:t>природні</a:t>
            </a:r>
            <a:r>
              <a:rPr lang="ru-RU" sz="2800" b="1" dirty="0"/>
              <a:t> </a:t>
            </a:r>
            <a:r>
              <a:rPr lang="ru-RU" sz="2800" b="1" dirty="0" err="1"/>
              <a:t>середовища</a:t>
            </a:r>
            <a:r>
              <a:rPr lang="ru-RU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823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Прямоугольник 1"/>
          <p:cNvSpPr>
            <a:spLocks noChangeArrowheads="1"/>
          </p:cNvSpPr>
          <p:nvPr/>
        </p:nvSpPr>
        <p:spPr bwMode="auto">
          <a:xfrm>
            <a:off x="907455" y="477466"/>
            <a:ext cx="10115436" cy="7254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uk-UA" altLang="ru-RU" sz="4000" b="1" dirty="0">
                <a:solidFill>
                  <a:srgbClr val="FFFFFF"/>
                </a:solidFill>
                <a:latin typeface="+mn-lt"/>
              </a:rPr>
              <a:t>Гра «Де чий дзьоб?»</a:t>
            </a:r>
            <a:endParaRPr lang="ru-RU" altLang="ru-RU" sz="40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935191" y="1197546"/>
            <a:ext cx="10115436" cy="54076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MS Mincho" pitchFamily="49" charset="-128"/>
              </a:rPr>
              <a:t>За формою дзьоба </a:t>
            </a:r>
            <a:r>
              <a:rPr lang="uk-UA" altLang="ru-RU" sz="2800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MS Mincho" pitchFamily="49" charset="-128"/>
              </a:rPr>
              <a:t>можна </a:t>
            </a:r>
            <a:r>
              <a:rPr lang="uk-UA" altLang="ru-RU" sz="28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MS Mincho" pitchFamily="49" charset="-128"/>
              </a:rPr>
              <a:t>визначити</a:t>
            </a:r>
            <a:r>
              <a:rPr lang="uk-UA" altLang="ru-RU" sz="2800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MS Mincho" pitchFamily="49" charset="-128"/>
              </a:rPr>
              <a:t>, </a:t>
            </a:r>
            <a:r>
              <a:rPr lang="uk-UA" altLang="ru-RU" sz="28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MS Mincho" pitchFamily="49" charset="-128"/>
              </a:rPr>
              <a:t>чим живиться птах</a:t>
            </a:r>
            <a:r>
              <a:rPr lang="uk-UA" altLang="ru-RU" sz="2800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MS Mincho" pitchFamily="49" charset="-128"/>
              </a:rPr>
              <a:t>.</a:t>
            </a:r>
            <a:endParaRPr lang="ru-RU" altLang="ru-RU" sz="1800" dirty="0">
              <a:solidFill>
                <a:schemeClr val="accent3">
                  <a:lumMod val="75000"/>
                </a:schemeClr>
              </a:solidFill>
              <a:latin typeface="+mn-lt"/>
              <a:ea typeface="MS Mincho" pitchFamily="49" charset="-128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7"/>
          <a:stretch>
            <a:fillRect/>
          </a:stretch>
        </p:blipFill>
        <p:spPr bwMode="auto">
          <a:xfrm>
            <a:off x="781244" y="1778655"/>
            <a:ext cx="2392427" cy="1564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033" y="1862800"/>
            <a:ext cx="2465761" cy="1584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665" y="1862800"/>
            <a:ext cx="2350327" cy="1688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2"/>
          <p:cNvSpPr>
            <a:spLocks noChangeArrowheads="1"/>
          </p:cNvSpPr>
          <p:nvPr/>
        </p:nvSpPr>
        <p:spPr bwMode="auto">
          <a:xfrm>
            <a:off x="1103581" y="3126107"/>
            <a:ext cx="1551849" cy="61770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814" tIns="54407" rIns="108814" bIns="5440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ворона</a:t>
            </a:r>
            <a:endParaRPr lang="ru-RU" altLang="ru-RU" sz="20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Прямоугольник 3"/>
          <p:cNvSpPr>
            <a:spLocks noChangeArrowheads="1"/>
          </p:cNvSpPr>
          <p:nvPr/>
        </p:nvSpPr>
        <p:spPr bwMode="auto">
          <a:xfrm>
            <a:off x="5865051" y="3178928"/>
            <a:ext cx="1740426" cy="61770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814" tIns="54407" rIns="108814" bIns="5440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шишкар</a:t>
            </a:r>
            <a:endParaRPr lang="ru-RU" altLang="ru-RU" sz="20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3" name="Прямоугольник 4"/>
          <p:cNvSpPr>
            <a:spLocks noChangeArrowheads="1"/>
          </p:cNvSpPr>
          <p:nvPr/>
        </p:nvSpPr>
        <p:spPr bwMode="auto">
          <a:xfrm>
            <a:off x="3715767" y="3126107"/>
            <a:ext cx="1497988" cy="61770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814" tIns="54407" rIns="108814" bIns="5440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лелека</a:t>
            </a:r>
            <a:endParaRPr lang="ru-RU" altLang="ru-RU" sz="20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4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5" r="7977"/>
          <a:stretch>
            <a:fillRect/>
          </a:stretch>
        </p:blipFill>
        <p:spPr bwMode="auto">
          <a:xfrm>
            <a:off x="781244" y="3697810"/>
            <a:ext cx="2662653" cy="1868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803" y="3745793"/>
            <a:ext cx="2534532" cy="1868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6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897" y="3697810"/>
            <a:ext cx="2853927" cy="1948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2"/>
          <p:cNvSpPr>
            <a:spLocks noChangeArrowheads="1"/>
          </p:cNvSpPr>
          <p:nvPr/>
        </p:nvSpPr>
        <p:spPr bwMode="auto">
          <a:xfrm>
            <a:off x="1051470" y="5843476"/>
            <a:ext cx="1384111" cy="60231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814" tIns="54407" rIns="108814" bIns="5440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яструб</a:t>
            </a:r>
            <a:endParaRPr lang="ru-RU" altLang="ru-RU" sz="20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8" name="Прямоугольник 3"/>
          <p:cNvSpPr>
            <a:spLocks noChangeArrowheads="1"/>
          </p:cNvSpPr>
          <p:nvPr/>
        </p:nvSpPr>
        <p:spPr bwMode="auto">
          <a:xfrm>
            <a:off x="6336933" y="5688170"/>
            <a:ext cx="1237276" cy="60231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814" tIns="54407" rIns="108814" bIns="5440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курка</a:t>
            </a:r>
            <a:endParaRPr lang="ru-RU" altLang="ru-RU" sz="20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9" name="Прямоугольник 4"/>
          <p:cNvSpPr>
            <a:spLocks noChangeArrowheads="1"/>
          </p:cNvSpPr>
          <p:nvPr/>
        </p:nvSpPr>
        <p:spPr bwMode="auto">
          <a:xfrm>
            <a:off x="3848706" y="5799962"/>
            <a:ext cx="1883286" cy="60231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814" tIns="54407" rIns="108814" bIns="5440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горобець</a:t>
            </a:r>
            <a:endParaRPr lang="ru-RU" altLang="ru-RU" sz="20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4818" name="Picture 2" descr="Kaczka Зображення, стокові фотографії та картинки Kaczk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343" y="3840335"/>
            <a:ext cx="2619375" cy="1743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3"/>
          <p:cNvSpPr>
            <a:spLocks noChangeArrowheads="1"/>
          </p:cNvSpPr>
          <p:nvPr/>
        </p:nvSpPr>
        <p:spPr bwMode="auto">
          <a:xfrm>
            <a:off x="8980735" y="5542316"/>
            <a:ext cx="1220861" cy="60231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814" tIns="54407" rIns="108814" bIns="5440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качка</a:t>
            </a:r>
            <a:endParaRPr lang="ru-RU" altLang="ru-RU" sz="20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4820" name="Picture 4" descr="Дніпропетровський обласний еколого-натуралістичний центр дітей та  учнівської молоді - Колібрі — найменша пташка на землі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0" t="1" r="20498" b="24409"/>
          <a:stretch/>
        </p:blipFill>
        <p:spPr bwMode="auto">
          <a:xfrm>
            <a:off x="8540303" y="1714911"/>
            <a:ext cx="2616812" cy="1836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3"/>
          <p:cNvSpPr>
            <a:spLocks noChangeArrowheads="1"/>
          </p:cNvSpPr>
          <p:nvPr/>
        </p:nvSpPr>
        <p:spPr bwMode="auto">
          <a:xfrm>
            <a:off x="8720952" y="3345925"/>
            <a:ext cx="1486575" cy="60231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8814" tIns="54407" rIns="108814" bIns="5440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колібрі</a:t>
            </a:r>
            <a:endParaRPr lang="ru-RU" altLang="ru-RU" sz="20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901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7455" y="1356143"/>
            <a:ext cx="5832648" cy="106553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altLang="ru-RU" sz="2800" b="1" dirty="0" smtClean="0">
                <a:solidFill>
                  <a:schemeClr val="accent3">
                    <a:lumMod val="75000"/>
                  </a:schemeClr>
                </a:solidFill>
              </a:rPr>
              <a:t>Птахи </a:t>
            </a:r>
            <a:r>
              <a:rPr lang="uk-UA" altLang="ru-RU" sz="2800" b="1" dirty="0">
                <a:solidFill>
                  <a:schemeClr val="accent3">
                    <a:lumMod val="75000"/>
                  </a:schemeClr>
                </a:solidFill>
              </a:rPr>
              <a:t>знищують шкідливих комах у садах</a:t>
            </a:r>
            <a:r>
              <a:rPr lang="uk-UA" altLang="ru-RU" sz="2800" b="1" dirty="0" smtClean="0">
                <a:solidFill>
                  <a:schemeClr val="accent3">
                    <a:lumMod val="75000"/>
                  </a:schemeClr>
                </a:solidFill>
              </a:rPr>
              <a:t>, на </a:t>
            </a:r>
            <a:r>
              <a:rPr lang="uk-UA" altLang="ru-RU" sz="2800" b="1" dirty="0">
                <a:solidFill>
                  <a:schemeClr val="accent3">
                    <a:lumMod val="75000"/>
                  </a:schemeClr>
                </a:solidFill>
              </a:rPr>
              <a:t>городах, луках і полях.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07455" y="477466"/>
            <a:ext cx="10225136" cy="7200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Значення птахів для природи і людей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http://sadbio.ru/uploads/thumbs/1333136920_ptic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6043"/>
          <a:stretch/>
        </p:blipFill>
        <p:spPr bwMode="auto">
          <a:xfrm>
            <a:off x="3083192" y="2476674"/>
            <a:ext cx="3636000" cy="2465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img.superdom.ua/pictures/content/4/4555_sli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015" y="3792650"/>
            <a:ext cx="4193719" cy="2298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http://bukarik.ru/uploads/posts/2012-07/1343312763_101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111" y="1394089"/>
            <a:ext cx="4156623" cy="2295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Що їдять комахоїдні птахи - Покрокова відповід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39" y="4005858"/>
            <a:ext cx="3200400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74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5207" y="477466"/>
            <a:ext cx="10477423" cy="6703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Кошик запитань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7838">
            <a:off x="10279869" y="1697519"/>
            <a:ext cx="1672492" cy="18255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72" y="1773317"/>
            <a:ext cx="1414767" cy="15441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164">
            <a:off x="6028679" y="1168866"/>
            <a:ext cx="2206675" cy="2408552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7009339" y="4398470"/>
            <a:ext cx="4339276" cy="16503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Завдяки яким </a:t>
            </a:r>
            <a:r>
              <a:rPr lang="ru-RU" sz="2800" b="1" dirty="0" err="1"/>
              <a:t>пристосуванням</a:t>
            </a:r>
            <a:r>
              <a:rPr lang="ru-RU" sz="2800" b="1" dirty="0"/>
              <a:t> </a:t>
            </a:r>
            <a:r>
              <a:rPr lang="ru-RU" sz="2800" b="1" dirty="0" err="1"/>
              <a:t>тварини</a:t>
            </a:r>
            <a:r>
              <a:rPr lang="ru-RU" sz="2800" b="1" dirty="0"/>
              <a:t> </a:t>
            </a:r>
            <a:r>
              <a:rPr lang="ru-RU" sz="2800" b="1" dirty="0" err="1"/>
              <a:t>опановують</a:t>
            </a:r>
            <a:r>
              <a:rPr lang="ru-RU" sz="2800" b="1" dirty="0"/>
              <a:t> різні </a:t>
            </a:r>
            <a:r>
              <a:rPr lang="ru-RU" sz="2800" b="1" dirty="0" err="1"/>
              <a:t>природні</a:t>
            </a:r>
            <a:r>
              <a:rPr lang="ru-RU" sz="2800" b="1" dirty="0"/>
              <a:t> </a:t>
            </a:r>
            <a:r>
              <a:rPr lang="ru-RU" sz="2800" b="1" dirty="0" err="1"/>
              <a:t>середовища</a:t>
            </a:r>
            <a:r>
              <a:rPr lang="ru-RU" sz="2800" b="1" dirty="0"/>
              <a:t>?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201122" y="4398470"/>
            <a:ext cx="3955709" cy="122413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/>
              <a:t>Які пристосування до </a:t>
            </a:r>
            <a:r>
              <a:rPr lang="ru-RU" sz="2800" b="1" dirty="0" err="1"/>
              <a:t>польоту</a:t>
            </a:r>
            <a:r>
              <a:rPr lang="ru-RU" sz="2800" b="1" dirty="0"/>
              <a:t> мають птахи?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050983" y="4398470"/>
            <a:ext cx="4255988" cy="14140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/>
              <a:t>Чим птахи відрізняються від інших тварин?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22" l="885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73" t="39519" r="14936" b="285"/>
          <a:stretch/>
        </p:blipFill>
        <p:spPr>
          <a:xfrm>
            <a:off x="6237870" y="3194770"/>
            <a:ext cx="5960909" cy="36315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770" y="997624"/>
            <a:ext cx="2439047" cy="2662183"/>
          </a:xfrm>
          <a:prstGeom prst="rect">
            <a:avLst/>
          </a:prstGeom>
        </p:spPr>
      </p:pic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4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8.33333E-7 0.00023 C 0.00026 -0.00764 0.00052 -0.01527 0.00104 -0.02268 C 0.00117 -0.02523 0.00195 -0.02754 0.00208 -0.03009 C 0.00261 -0.04259 0.00247 -0.05532 0.00313 -0.06759 C 0.00365 -0.07777 0.0043 -0.08773 0.00521 -0.09768 C 0.0056 -0.10139 0.00586 -0.10532 0.00625 -0.10902 C 0.0069 -0.11342 0.00768 -0.11782 0.00833 -0.12222 C 0.00768 -0.13727 0.00742 -0.15231 0.00625 -0.16713 C 0.00599 -0.1706 0.00469 -0.17338 0.00417 -0.17662 C 0.00065 -0.19907 0.00625 -0.17662 -8.33333E-7 -0.19907 C -0.00221 -0.21875 0.00065 -0.19815 -0.0043 -0.21782 C -0.00482 -0.22014 -0.00482 -0.22291 -0.00534 -0.22546 C -0.00599 -0.2287 -0.0069 -0.23148 -0.00742 -0.23472 C -0.00794 -0.23796 -0.00794 -0.2412 -0.00846 -0.24421 C -0.00898 -0.24676 -0.01003 -0.24907 -0.01068 -0.25162 C -0.01432 -0.26643 -0.01068 -0.25648 -0.01693 -0.27037 C -0.01771 -0.2743 -0.01797 -0.27824 -0.01901 -0.28171 C -0.02005 -0.28495 -0.02825 -0.3074 -0.03073 -0.31365 C -0.03242 -0.31805 -0.03463 -0.32199 -0.03594 -0.32685 C -0.03698 -0.33055 -0.03815 -0.33426 -0.03919 -0.33796 C -0.04023 -0.34236 -0.04075 -0.34722 -0.04232 -0.35115 C -0.05143 -0.37546 -0.04401 -0.34629 -0.05182 -0.3699 C -0.05312 -0.37407 -0.05364 -0.37893 -0.05495 -0.3831 C -0.05612 -0.38657 -0.05794 -0.38912 -0.05924 -0.39259 C -0.06211 -0.39977 -0.06536 -0.40694 -0.06771 -0.41504 C -0.07031 -0.42453 -0.0737 -0.43703 -0.07721 -0.44514 C -0.07969 -0.45069 -0.08255 -0.45578 -0.0845 -0.46203 C -0.08568 -0.46504 -0.08672 -0.46805 -0.08776 -0.47129 C -0.09154 -0.48356 -0.0918 -0.48842 -0.09726 -0.50139 C -0.10417 -0.51782 -0.09583 -0.49884 -0.10573 -0.51828 C -0.10716 -0.52129 -0.10833 -0.52477 -0.10989 -0.52777 C -0.11146 -0.53055 -0.11354 -0.5324 -0.11523 -0.53518 C -0.11667 -0.5375 -0.11784 -0.54051 -0.1194 -0.54259 C -0.12109 -0.5449 -0.12669 -0.55046 -0.12891 -0.55208 C -0.13437 -0.55625 -0.1401 -0.56018 -0.14583 -0.56342 C -0.14726 -0.56412 -0.1487 -0.56435 -0.15 -0.56527 C -0.1543 -0.56759 -0.15833 -0.57106 -0.16276 -0.57268 L -0.17747 -0.57824 C -0.18737 -0.57777 -0.19726 -0.57801 -0.20716 -0.57639 C -0.20898 -0.57615 -0.21055 -0.57361 -0.21237 -0.57268 C -0.21406 -0.57176 -0.21588 -0.57176 -0.21771 -0.57083 C -0.22825 -0.56574 -0.21979 -0.56805 -0.23138 -0.56342 C -0.23359 -0.5625 -0.23568 -0.56203 -0.23789 -0.56157 C -0.24284 -0.55787 -0.24479 -0.55602 -0.25039 -0.55393 C -0.25286 -0.55301 -0.25534 -0.55301 -0.25781 -0.55208 C -0.26276 -0.55 -0.26758 -0.54583 -0.27253 -0.54467 C -0.275 -0.54398 -0.2776 -0.54375 -0.27995 -0.54259 C -0.28503 -0.54051 -0.28971 -0.53657 -0.29479 -0.53518 C -0.29726 -0.53449 -0.29974 -0.53426 -0.30221 -0.53333 C -0.31614 -0.52801 -0.30325 -0.53148 -0.31588 -0.52569 C -0.32083 -0.52361 -0.32578 -0.52222 -0.33073 -0.52014 C -0.33815 -0.51713 -0.34557 -0.51412 -0.35286 -0.51088 C -0.37357 -0.50092 -0.35937 -0.50555 -0.37825 -0.49768 C -0.38177 -0.49606 -0.38529 -0.49537 -0.3888 -0.49398 C -0.40638 -0.48611 -0.3862 -0.49421 -0.39935 -0.48634 C -0.4013 -0.48518 -0.40937 -0.48333 -0.41094 -0.48264 C -0.42318 -0.47777 -0.40117 -0.48426 -0.4194 -0.47893 C -0.42187 -0.47824 -0.42435 -0.47777 -0.42682 -0.47708 C -0.42969 -0.47592 -0.43242 -0.47407 -0.43529 -0.47315 C -0.4401 -0.47152 -0.44518 -0.47106 -0.45 -0.46944 C -0.45325 -0.46852 -0.45638 -0.46666 -0.4595 -0.46574 C -0.46706 -0.46342 -0.48229 -0.46227 -0.48802 -0.46203 L -0.51979 -0.46018 C -0.52122 -0.45764 -0.52266 -0.45532 -0.52396 -0.45254 C -0.52604 -0.44838 -0.5263 -0.44629 -0.52721 -0.4412 C -0.5276 -0.43889 -0.52812 -0.43634 -0.52825 -0.43379 C -0.52838 -0.43009 -0.52825 -0.42639 -0.52825 -0.42245 L -0.52825 -0.42222 " pathEditMode="relative" rAng="0" ptsTypes="AAAAAAAAAAAAAAAAAAAAAAAAAAAAAAAAAAAAAAAAAAAAAAAAAAAAAAAAAAAAAAAAAAA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3" y="-2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53 -0.02963 L 0.02853 -0.0294 C 0.02893 -0.03518 0.02919 -0.04074 0.02958 -0.04653 C 0.02984 -0.04907 0.03036 -0.05139 0.03075 -0.05393 C 0.03166 -0.06134 0.03231 -0.06898 0.03283 -0.07639 C 0.03322 -0.08403 0.03322 -0.09143 0.03388 -0.09907 C 0.03557 -0.11852 0.03883 -0.11366 0.04234 -0.13842 C 0.04273 -0.14097 0.043 -0.14352 0.04339 -0.14583 C 0.04404 -0.14977 0.04495 -0.15324 0.04547 -0.15717 C 0.04716 -0.16944 0.04769 -0.17708 0.04873 -0.18912 C 0.0486 -0.19213 0.04847 -0.22014 0.04651 -0.23032 C 0.04599 -0.2331 0.04508 -0.23541 0.04443 -0.23796 C 0.04339 -0.24745 0.04247 -0.2581 0.03909 -0.2662 C 0.03804 -0.26852 0.03687 -0.27083 0.03596 -0.27361 C 0.03388 -0.27986 0.03231 -0.28842 0.02958 -0.29421 C 0.02775 -0.29838 0.02528 -0.30162 0.02332 -0.30555 C 0.01994 -0.31227 0.01694 -0.31921 0.01381 -0.32616 C 0.01381 -0.32592 0.00535 -0.34491 0.00535 -0.34467 C 0.00183 -0.35116 -0.00143 -0.3581 -0.00521 -0.36366 C -0.00951 -0.36991 -0.01341 -0.37685 -0.01797 -0.38241 C -0.02032 -0.38565 -0.02292 -0.38866 -0.02527 -0.3919 C -0.02787 -0.39537 -0.03009 -0.39977 -0.0327 -0.40324 C -0.03752 -0.40972 -0.04286 -0.41504 -0.04755 -0.42199 C -0.05172 -0.42824 -0.05536 -0.43426 -0.06018 -0.43889 C -0.06253 -0.4412 -0.06526 -0.44213 -0.06761 -0.44444 C -0.06982 -0.44653 -0.07165 -0.44977 -0.07386 -0.45208 C -0.07634 -0.45416 -0.07907 -0.45509 -0.08129 -0.45764 C -0.08363 -0.46018 -0.0852 -0.46481 -0.08767 -0.4669 C -0.09171 -0.4706 -0.09614 -0.47199 -0.10031 -0.47453 C -0.10252 -0.47569 -0.10461 -0.47708 -0.10669 -0.47824 C -0.10917 -0.47963 -0.11164 -0.48055 -0.11412 -0.48194 C -0.11659 -0.48356 -0.11894 -0.48634 -0.12141 -0.48773 C -0.12428 -0.48889 -0.12702 -0.48889 -0.12975 -0.48958 C -0.13913 -0.49583 -0.13848 -0.4956 -0.14877 -0.50069 C -0.15164 -0.50208 -0.15437 -0.5037 -0.15724 -0.50463 C -0.16011 -0.50555 -0.16297 -0.50532 -0.16571 -0.50648 C -0.17821 -0.51111 -0.18186 -0.51458 -0.1932 -0.51759 C -0.19671 -0.51875 -0.20023 -0.51898 -0.20375 -0.51967 L -0.21326 -0.52338 C -0.21899 -0.52569 -0.22446 -0.5294 -0.23019 -0.53078 C -0.24348 -0.53426 -0.23567 -0.53241 -0.2556 -0.53449 C -0.26511 -0.53426 -0.30393 -0.53426 -0.32217 -0.53078 C -0.32712 -0.52986 -0.33207 -0.52847 -0.33689 -0.52708 C -0.34119 -0.52592 -0.34536 -0.52384 -0.34966 -0.52338 L -0.36334 -0.52153 L -0.36972 -0.51967 C -0.37219 -0.51898 -0.37467 -0.51875 -0.37702 -0.51759 C -0.39421 -0.51065 -0.36907 -0.51643 -0.39382 -0.51203 C -0.39525 -0.51134 -0.39669 -0.51065 -0.39812 -0.51018 C -0.39981 -0.50949 -0.40164 -0.50926 -0.40333 -0.50833 C -0.40659 -0.50671 -0.40971 -0.5044 -0.41284 -0.50278 C -0.42274 -0.49768 -0.41466 -0.50578 -0.42873 -0.49328 C -0.44515 -0.4787 -0.43811 -0.48217 -0.4488 -0.47824 C -0.45023 -0.47708 -0.45166 -0.47569 -0.4531 -0.47453 C -0.45479 -0.47315 -0.45661 -0.47222 -0.45831 -0.47083 C -0.46743 -0.46273 -0.45961 -0.46666 -0.46886 -0.46319 C -0.47316 -0.45833 -0.47707 -0.45231 -0.48163 -0.44815 C -0.48306 -0.44699 -0.48449 -0.44583 -0.4858 -0.44444 C -0.48801 -0.44213 -0.49009 -0.43958 -0.49218 -0.43703 C -0.49322 -0.43565 -0.49426 -0.43449 -0.49531 -0.4331 C -0.49674 -0.43125 -0.49817 -0.4294 -0.4996 -0.42754 C -0.51042 -0.41389 -0.49309 -0.43657 -0.5069 -0.41828 C -0.50872 -0.41319 -0.51042 -0.4081 -0.51224 -0.40324 C -0.51315 -0.40046 -0.51433 -0.39815 -0.51537 -0.3956 C -0.51758 -0.39028 -0.52032 -0.38217 -0.52175 -0.37685 C -0.52253 -0.37384 -0.52318 -0.3706 -0.52384 -0.36759 C -0.52462 -0.35995 -0.5267 -0.35254 -0.52592 -0.34491 C -0.52449 -0.3294 -0.52488 -0.33078 -0.52175 -0.31111 C -0.5211 -0.30741 -0.52032 -0.3037 -0.51967 -0.3 C -0.51928 -0.29745 -0.51928 -0.29467 -0.51863 -0.29236 C -0.51732 -0.28819 -0.51328 -0.27731 -0.5112 -0.27176 C -0.51042 -0.26991 -0.50951 -0.26828 -0.50912 -0.2662 C -0.50638 -0.2544 -0.50742 -0.25995 -0.50586 -0.2493 C -0.50377 -0.20856 -0.50612 -0.24166 -0.50377 -0.22106 C -0.50338 -0.21736 -0.50338 -0.21342 -0.50273 -0.20972 C -0.50156 -0.20324 -0.50078 -0.19629 -0.49856 -0.19097 C -0.49739 -0.18842 -0.49648 -0.18588 -0.49531 -0.18356 C -0.49296 -0.17893 -0.49036 -0.17477 -0.48788 -0.17037 L -0.48788 -0.17014 " pathEditMode="relative" rAng="0" ptsTypes="AAAAAAAAAAAAAAAAAAAAAAAAAAAAAAAAAAAAAAAAAAAAAAAAAAAAAAAAAAAAAAAAAAAAAAAAAAAAAAA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59" y="-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47 -0.02616 L 0.05547 -0.02593 C 0.05547 -0.02894 0.05716 -0.09352 0.05755 -0.09931 C 0.05794 -0.10509 0.05911 -0.11065 0.05963 -0.11621 C 0.06015 -0.12176 0.06015 -0.12755 0.06067 -0.1331 C 0.06211 -0.14815 0.06328 -0.15232 0.06601 -0.1669 C 0.06757 -0.18588 0.0681 -0.18727 0.06601 -0.21204 C 0.06536 -0.21898 0.05976 -0.2419 0.05859 -0.24769 C 0.05742 -0.25324 0.05651 -0.25903 0.05547 -0.26458 C 0.05442 -0.26968 0.05325 -0.27454 0.05221 -0.27963 C 0.05117 -0.28519 0.05013 -0.29074 0.04908 -0.29653 C 0.04804 -0.30278 0.04752 -0.30926 0.04596 -0.31528 C 0.04362 -0.32454 0.03958 -0.33218 0.0375 -0.34167 C 0.03672 -0.34468 0.03645 -0.34815 0.03541 -0.35093 C 0.03216 -0.35903 0.02838 -0.36597 0.02474 -0.37361 C 0.02265 -0.37801 0.02109 -0.3831 0.01849 -0.38658 C 0.00872 -0.39954 0.01992 -0.38426 0.01002 -0.39977 C 0.00833 -0.40255 0.00638 -0.40463 0.00468 -0.40741 C 0.00286 -0.41019 0.0013 -0.41366 -0.00052 -0.41667 C -0.00222 -0.41945 -0.00417 -0.42153 -0.00586 -0.42431 C -0.00769 -0.42708 -0.00912 -0.43102 -0.01107 -0.43357 C -0.01407 -0.43727 -0.01732 -0.44028 -0.02058 -0.44306 C -0.03855 -0.4581 -0.02852 -0.44699 -0.04805 -0.46181 C -0.05 -0.4632 -0.05144 -0.46621 -0.05339 -0.46736 C -0.05782 -0.47014 -0.06263 -0.47083 -0.06706 -0.47292 C -0.06927 -0.47408 -0.07123 -0.47593 -0.07344 -0.47685 C -0.07592 -0.47778 -0.07839 -0.47778 -0.08086 -0.47871 C -0.09493 -0.48403 -0.0819 -0.48056 -0.09453 -0.48611 C -0.09662 -0.48704 -0.09883 -0.4875 -0.10092 -0.48796 C -0.1086 -0.49491 -0.10157 -0.48958 -0.1125 -0.49375 C -0.12383 -0.49792 -0.12813 -0.50139 -0.13789 -0.50301 C -0.15183 -0.50533 -0.16641 -0.50579 -0.18021 -0.50671 C -0.18933 -0.50625 -0.19844 -0.50602 -0.20769 -0.50486 C -0.21641 -0.50394 -0.21875 -0.5 -0.22878 -0.49746 C -0.2336 -0.49607 -0.23868 -0.4963 -0.24349 -0.4956 C -0.24844 -0.49421 -0.25352 -0.49352 -0.25834 -0.4919 C -0.26407 -0.48982 -0.26953 -0.48565 -0.27526 -0.48426 C -0.278 -0.48357 -0.28086 -0.48333 -0.28373 -0.48241 C -0.2918 -0.48009 -0.29987 -0.47708 -0.30795 -0.475 C -0.31185 -0.47384 -0.31576 -0.47361 -0.31967 -0.47292 C -0.32461 -0.46945 -0.32578 -0.46852 -0.33125 -0.46551 C -0.33269 -0.46482 -0.33412 -0.46435 -0.33542 -0.46366 C -0.33763 -0.4625 -0.33959 -0.46088 -0.3418 -0.45996 C -0.34388 -0.45903 -0.3461 -0.45903 -0.34818 -0.4581 C -0.35352 -0.45533 -0.35873 -0.45162 -0.36394 -0.44861 C -0.37631 -0.44167 -0.36823 -0.44838 -0.38412 -0.43542 C -0.38868 -0.43171 -0.40131 -0.42037 -0.40521 -0.41482 C -0.4069 -0.41227 -0.4086 -0.40972 -0.41042 -0.40741 C -0.41394 -0.40278 -0.41771 -0.39908 -0.4211 -0.39421 C -0.42826 -0.38333 -0.4362 -0.37361 -0.44219 -0.36042 C -0.44558 -0.35278 -0.44662 -0.34977 -0.45065 -0.34352 C -0.46289 -0.32408 -0.44948 -0.34746 -0.46016 -0.32847 C -0.46315 -0.31574 -0.47097 -0.28357 -0.47175 -0.27778 C -0.4724 -0.27199 -0.47305 -0.26644 -0.47383 -0.26088 C -0.47526 -0.2507 -0.47657 -0.24074 -0.47813 -0.23079 C -0.47904 -0.225 -0.48021 -0.21945 -0.48125 -0.21389 L -0.4823 -0.20833 C -0.48269 -0.2044 -0.48321 -0.2007 -0.48334 -0.19699 C -0.48425 -0.18264 -0.48542 -0.15371 -0.48542 -0.15347 C -0.48451 -0.11644 -0.48542 -0.12338 -0.48334 -0.09931 C -0.48308 -0.0956 -0.48282 -0.09167 -0.4823 -0.08796 C -0.48112 -0.07847 -0.47904 -0.06898 -0.47709 -0.05996 C -0.475 -0.05116 -0.47305 -0.04213 -0.47071 -0.03357 C -0.46771 -0.02315 -0.46693 -0.01968 -0.46328 -0.00926 C -0.45977 0.00092 -0.4569 0.00717 -0.45274 0.01713 C -0.4517 0.01967 -0.45026 0.02176 -0.44961 0.02454 C -0.44883 0.02778 -0.44844 0.03125 -0.4474 0.03403 C -0.44636 0.03704 -0.4444 0.03866 -0.44323 0.04143 C -0.43789 0.05417 -0.44453 0.04491 -0.43789 0.05278 C -0.43659 0.05648 -0.43529 0.06042 -0.43373 0.06412 C -0.42982 0.07338 -0.43151 0.06898 -0.42839 0.07708 C -0.42605 0.09028 -0.42631 0.08449 -0.42631 0.09421 L -0.42631 0.09444 " pathEditMode="relative" rAng="0" ptsTypes="AAAAAAAAAAAAAAAAAAAAAAAAAAAAAAAAAAAAAAAAAAAAAAAAAAAAAAAAAAAAAAAAAAAAAAAAA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58" y="-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3 клас\04 ЯДС\Грущинська\5 Тварини\066_067 Клас Птахи\2026-02-16_1357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87" y="476039"/>
            <a:ext cx="6866071" cy="623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19423" y="549474"/>
            <a:ext cx="4032448" cy="79183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в зошиті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1" y="5734051"/>
            <a:ext cx="1051470" cy="11255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Частина 2 Сторінка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18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68095" y="1701602"/>
            <a:ext cx="4459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rgbClr val="FF0000"/>
                </a:solidFill>
                <a:ea typeface="Cambria"/>
              </a:rPr>
              <a:t>𝑽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68095" y="2781722"/>
            <a:ext cx="4459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rgbClr val="FF0000"/>
                </a:solidFill>
                <a:ea typeface="Cambria"/>
              </a:rPr>
              <a:t>𝑽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88375" y="1701601"/>
            <a:ext cx="4459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rgbClr val="FF0000"/>
                </a:solidFill>
                <a:ea typeface="Cambria"/>
              </a:rPr>
              <a:t>𝑽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03399" y="2493690"/>
            <a:ext cx="3496295" cy="2553630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u="sng" dirty="0">
                <a:solidFill>
                  <a:schemeClr val="accent3">
                    <a:lumMod val="75000"/>
                  </a:schemeClr>
                </a:solidFill>
              </a:rPr>
              <a:t>Домашнє </a:t>
            </a:r>
            <a:r>
              <a:rPr lang="uk-UA" sz="2800" b="1" u="sng" dirty="0" smtClean="0">
                <a:solidFill>
                  <a:schemeClr val="accent3">
                    <a:lumMod val="75000"/>
                  </a:schemeClr>
                </a:solidFill>
              </a:rPr>
              <a:t>завдання</a:t>
            </a:r>
          </a:p>
          <a:p>
            <a:pPr algn="ctr"/>
            <a:r>
              <a:rPr lang="uk-UA" sz="2800" b="1" dirty="0">
                <a:solidFill>
                  <a:schemeClr val="accent3">
                    <a:lumMod val="75000"/>
                  </a:schemeClr>
                </a:solidFill>
              </a:rPr>
              <a:t>Сторінки </a:t>
            </a: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98 </a:t>
            </a:r>
            <a:r>
              <a:rPr lang="uk-UA" sz="2800" b="1" dirty="0">
                <a:solidFill>
                  <a:schemeClr val="accent3">
                    <a:lumMod val="75000"/>
                  </a:schemeClr>
                </a:solidFill>
              </a:rPr>
              <a:t>читати і </a:t>
            </a: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переказувати, </a:t>
            </a:r>
          </a:p>
          <a:p>
            <a:pPr algn="ctr"/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в зошиті завдання до уроку 66.</a:t>
            </a:r>
            <a:endParaRPr lang="uk-UA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174467" y="2709714"/>
            <a:ext cx="4459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rgbClr val="FF0000"/>
                </a:solidFill>
                <a:ea typeface="Cambria"/>
              </a:rPr>
              <a:t>𝑽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939903" y="5017646"/>
            <a:ext cx="4459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rgbClr val="FF0000"/>
                </a:solidFill>
                <a:ea typeface="Cambria"/>
              </a:rPr>
              <a:t>𝑽</a:t>
            </a:r>
            <a:endParaRPr lang="uk-U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59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014" y="5177208"/>
            <a:ext cx="2122880" cy="15232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07327" y="2519937"/>
            <a:ext cx="2122880" cy="15032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7171" y="2574261"/>
            <a:ext cx="2122880" cy="14776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014" y="2519937"/>
            <a:ext cx="2122880" cy="15224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07327" y="5177208"/>
            <a:ext cx="2122880" cy="15136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7171" y="5186780"/>
            <a:ext cx="2122880" cy="152323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="" xmlns:a16="http://schemas.microsoft.com/office/drawing/2014/main" id="{F6C8355B-DE56-497F-966E-230AE1892956}"/>
              </a:ext>
            </a:extLst>
          </p:cNvPr>
          <p:cNvGrpSpPr/>
          <p:nvPr/>
        </p:nvGrpSpPr>
        <p:grpSpPr>
          <a:xfrm>
            <a:off x="550652" y="1453551"/>
            <a:ext cx="2122880" cy="2588810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4A422E68-C715-41C5-BD9F-D4C4EE7F7FFA}"/>
                </a:ext>
              </a:extLst>
            </p:cNvPr>
            <p:cNvSpPr txBox="1"/>
            <p:nvPr/>
          </p:nvSpPr>
          <p:spPr>
            <a:xfrm>
              <a:off x="1084004" y="1605593"/>
              <a:ext cx="1757405" cy="193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Сьогодні 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на уроці 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я навчився/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навчилася…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="" xmlns:a16="http://schemas.microsoft.com/office/drawing/2014/main" id="{59C71607-5FF6-495D-87B1-4E26A8726C1B}"/>
              </a:ext>
            </a:extLst>
          </p:cNvPr>
          <p:cNvGrpSpPr/>
          <p:nvPr/>
        </p:nvGrpSpPr>
        <p:grpSpPr>
          <a:xfrm>
            <a:off x="2677171" y="1463123"/>
            <a:ext cx="2122880" cy="2588810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="" xmlns:a16="http://schemas.microsoft.com/office/drawing/2014/main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9CF7A4D3-CAF4-43F6-9D4A-86A306BE94A3}"/>
                </a:ext>
              </a:extLst>
            </p:cNvPr>
            <p:cNvSpPr txBox="1"/>
            <p:nvPr/>
          </p:nvSpPr>
          <p:spPr>
            <a:xfrm>
              <a:off x="4758788" y="1605593"/>
              <a:ext cx="1877615" cy="193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На уроці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я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uk-UA" sz="2400" dirty="0">
                  <a:solidFill>
                    <a:schemeClr val="bg1"/>
                  </a:solidFill>
                </a:rPr>
                <a:t>запам’ятав/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запам’ятала…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="" xmlns:a16="http://schemas.microsoft.com/office/drawing/2014/main" id="{90B76003-0E5E-4C40-B2BC-15396009528E}"/>
              </a:ext>
            </a:extLst>
          </p:cNvPr>
          <p:cNvGrpSpPr/>
          <p:nvPr/>
        </p:nvGrpSpPr>
        <p:grpSpPr>
          <a:xfrm>
            <a:off x="4810966" y="1434405"/>
            <a:ext cx="2122880" cy="2588810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9AA5B367-759C-4656-8406-C6FEB2C4ADA9}"/>
                </a:ext>
              </a:extLst>
            </p:cNvPr>
            <p:cNvSpPr txBox="1"/>
            <p:nvPr/>
          </p:nvSpPr>
          <p:spPr>
            <a:xfrm>
              <a:off x="8929919" y="1605593"/>
              <a:ext cx="1576041" cy="120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Найкраще 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мені вдалося…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="" xmlns:a16="http://schemas.microsoft.com/office/drawing/2014/main" id="{1FAC3E24-8DED-4D03-963B-9E8A528F0BEE}"/>
              </a:ext>
            </a:extLst>
          </p:cNvPr>
          <p:cNvGrpSpPr/>
          <p:nvPr/>
        </p:nvGrpSpPr>
        <p:grpSpPr>
          <a:xfrm>
            <a:off x="547014" y="4121208"/>
            <a:ext cx="2122880" cy="2588810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CC6D81AE-5CFB-4C25-A3D2-05B1D10F4D90}"/>
                </a:ext>
              </a:extLst>
            </p:cNvPr>
            <p:cNvSpPr txBox="1"/>
            <p:nvPr/>
          </p:nvSpPr>
          <p:spPr>
            <a:xfrm>
              <a:off x="1257310" y="4305853"/>
              <a:ext cx="1741163" cy="156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Найбільше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 мені сподобалося…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="" xmlns:a16="http://schemas.microsoft.com/office/drawing/2014/main" id="{A4E2C8E9-B043-48B3-A66A-E17BEC8EA6A3}"/>
              </a:ext>
            </a:extLst>
          </p:cNvPr>
          <p:cNvGrpSpPr/>
          <p:nvPr/>
        </p:nvGrpSpPr>
        <p:grpSpPr>
          <a:xfrm>
            <a:off x="2677171" y="4115827"/>
            <a:ext cx="2122880" cy="2588811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="" xmlns:a16="http://schemas.microsoft.com/office/drawing/2014/main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A8854B14-A831-4207-9DA7-F8B11852112C}"/>
                </a:ext>
              </a:extLst>
            </p:cNvPr>
            <p:cNvSpPr txBox="1"/>
            <p:nvPr/>
          </p:nvSpPr>
          <p:spPr>
            <a:xfrm>
              <a:off x="4827664" y="4130453"/>
              <a:ext cx="1687243" cy="156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Урок 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завершую з настроєм…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="" xmlns:a16="http://schemas.microsoft.com/office/drawing/2014/main" id="{01C56E89-3617-49DC-9DD7-F78EF09F9185}"/>
              </a:ext>
            </a:extLst>
          </p:cNvPr>
          <p:cNvGrpSpPr/>
          <p:nvPr/>
        </p:nvGrpSpPr>
        <p:grpSpPr>
          <a:xfrm>
            <a:off x="4807327" y="4093184"/>
            <a:ext cx="2122880" cy="2597685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3E42A582-EBEF-45E5-89DE-6246D26FEEBC}"/>
                </a:ext>
              </a:extLst>
            </p:cNvPr>
            <p:cNvSpPr txBox="1"/>
            <p:nvPr/>
          </p:nvSpPr>
          <p:spPr>
            <a:xfrm>
              <a:off x="8933561" y="4310292"/>
              <a:ext cx="1587952" cy="119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accent3">
                      <a:lumMod val="75000"/>
                    </a:schemeClr>
                  </a:solidFill>
                </a:rPr>
                <a:t>Труднощі виникали…</a:t>
              </a:r>
              <a:endParaRPr lang="ru-RU" sz="24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051471" y="494645"/>
            <a:ext cx="10153127" cy="8010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Рефлексія 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051172" y="2154257"/>
            <a:ext cx="4471990" cy="4396449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="" xmlns:a16="http://schemas.microsoft.com/office/drawing/2014/main" id="{3CA92863-B7FF-496A-BA1F-CAC1B6F06959}"/>
              </a:ext>
            </a:extLst>
          </p:cNvPr>
          <p:cNvSpPr/>
          <p:nvPr/>
        </p:nvSpPr>
        <p:spPr>
          <a:xfrm>
            <a:off x="6982716" y="1434403"/>
            <a:ext cx="4540446" cy="843008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3">
                    <a:lumMod val="75000"/>
                  </a:schemeClr>
                </a:solidFill>
              </a:rPr>
              <a:t>Вибери </a:t>
            </a:r>
            <a:r>
              <a:rPr lang="uk-UA" sz="2000" b="1" dirty="0">
                <a:solidFill>
                  <a:schemeClr val="accent3">
                    <a:lumMod val="75000"/>
                  </a:schemeClr>
                </a:solidFill>
              </a:rPr>
              <a:t>лист, який ти хочеш відкрити</a:t>
            </a:r>
          </a:p>
          <a:p>
            <a:pPr algn="ctr"/>
            <a:r>
              <a:rPr lang="uk-UA" sz="2000" i="1" dirty="0">
                <a:solidFill>
                  <a:schemeClr val="accent3">
                    <a:lumMod val="75000"/>
                  </a:schemeClr>
                </a:solidFill>
              </a:rPr>
              <a:t>(щоби відкрити лист, натисніть на нього)</a:t>
            </a:r>
          </a:p>
        </p:txBody>
      </p:sp>
    </p:spTree>
    <p:extLst>
      <p:ext uri="{BB962C8B-B14F-4D97-AF65-F5344CB8AC3E}">
        <p14:creationId xmlns:p14="http://schemas.microsoft.com/office/powerpoint/2010/main" val="244218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22284"/>
            <a:ext cx="1069820" cy="10373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62-63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48533" y="2162118"/>
            <a:ext cx="6462841" cy="77695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400" b="1" dirty="0" smtClean="0">
                <a:solidFill>
                  <a:srgbClr val="0070C0"/>
                </a:solidFill>
              </a:rPr>
              <a:t> свої спостереження за неживою природою у календар спостережень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63070" y="1053530"/>
            <a:ext cx="3120040" cy="52191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48534" y="1635199"/>
            <a:ext cx="3120040" cy="5269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92871" y="1053530"/>
            <a:ext cx="2918504" cy="5269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92871" y="1629594"/>
            <a:ext cx="2917568" cy="5275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9218" name="Picture 2" descr="Набір карток для фенологічних спостережень &quot;Календар природ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686" y="265353"/>
            <a:ext cx="3858057" cy="267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890402" y="376223"/>
            <a:ext cx="6420037" cy="5895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9" y="2964464"/>
            <a:ext cx="10501777" cy="370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0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8"/>
          <p:cNvSpPr>
            <a:spLocks noChangeArrowheads="1"/>
          </p:cNvSpPr>
          <p:nvPr/>
        </p:nvSpPr>
        <p:spPr bwMode="auto">
          <a:xfrm rot="17921143">
            <a:off x="4120479" y="4203325"/>
            <a:ext cx="2963886" cy="1494821"/>
          </a:xfrm>
          <a:prstGeom prst="ellipse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Павуко</a:t>
            </a:r>
            <a:r>
              <a:rPr lang="uk-UA" sz="3600" b="1" dirty="0" smtClean="0">
                <a:solidFill>
                  <a:schemeClr val="bg1"/>
                </a:solidFill>
              </a:rPr>
              <a:t>-подібні</a:t>
            </a:r>
            <a:endParaRPr lang="uk-UA" sz="3600" dirty="0">
              <a:solidFill>
                <a:schemeClr val="bg1"/>
              </a:solidFill>
            </a:endParaRPr>
          </a:p>
          <a:p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33" name="Picture 8" descr="Проект з ОІ та ІКТ і Зоології: &quot;Ракоподібні&quot; - №15 групи ПГФ, 2015 — Вікі  Ц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228" y="5175607"/>
            <a:ext cx="1901414" cy="131705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0"/>
          <p:cNvSpPr>
            <a:spLocks noChangeArrowheads="1"/>
          </p:cNvSpPr>
          <p:nvPr/>
        </p:nvSpPr>
        <p:spPr bwMode="auto">
          <a:xfrm rot="1949361">
            <a:off x="5722128" y="3795999"/>
            <a:ext cx="3785923" cy="93477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Ракоподібні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8" name="Oval 12"/>
          <p:cNvSpPr>
            <a:spLocks noChangeArrowheads="1"/>
          </p:cNvSpPr>
          <p:nvPr/>
        </p:nvSpPr>
        <p:spPr bwMode="auto">
          <a:xfrm rot="20948035">
            <a:off x="6495063" y="1689692"/>
            <a:ext cx="3008052" cy="759965"/>
          </a:xfrm>
          <a:prstGeom prst="ellipse">
            <a:avLst/>
          </a:prstGeom>
          <a:solidFill>
            <a:srgbClr val="FFC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Молюски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2" name="Oval 10"/>
          <p:cNvSpPr>
            <a:spLocks noChangeArrowheads="1"/>
          </p:cNvSpPr>
          <p:nvPr/>
        </p:nvSpPr>
        <p:spPr bwMode="auto">
          <a:xfrm rot="1182720">
            <a:off x="6785390" y="3282582"/>
            <a:ext cx="2690070" cy="800234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Плазуни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4" name="Oval 9"/>
          <p:cNvSpPr>
            <a:spLocks noChangeArrowheads="1"/>
          </p:cNvSpPr>
          <p:nvPr/>
        </p:nvSpPr>
        <p:spPr bwMode="auto">
          <a:xfrm rot="19343139">
            <a:off x="2543306" y="3943059"/>
            <a:ext cx="3760522" cy="756910"/>
          </a:xfrm>
          <a:prstGeom prst="ellipse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Земноводні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 rot="19947970">
            <a:off x="2519962" y="3285778"/>
            <a:ext cx="2569543" cy="774987"/>
          </a:xfrm>
          <a:prstGeom prst="ellipse">
            <a:avLst/>
          </a:prstGeom>
          <a:solidFill>
            <a:srgbClr val="D32D9C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Calibri" pitchFamily="34" charset="0"/>
              </a:rPr>
              <a:t>Комахи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146" name="Oval 7"/>
          <p:cNvSpPr>
            <a:spLocks noChangeArrowheads="1"/>
          </p:cNvSpPr>
          <p:nvPr/>
        </p:nvSpPr>
        <p:spPr bwMode="auto">
          <a:xfrm>
            <a:off x="7095714" y="2440506"/>
            <a:ext cx="2069423" cy="750681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Calibri" pitchFamily="34" charset="0"/>
              </a:rPr>
              <a:t>Риби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150" name="Oval 11"/>
          <p:cNvSpPr>
            <a:spLocks noChangeArrowheads="1"/>
          </p:cNvSpPr>
          <p:nvPr/>
        </p:nvSpPr>
        <p:spPr bwMode="auto">
          <a:xfrm rot="20933934">
            <a:off x="2850987" y="2377874"/>
            <a:ext cx="2043955" cy="78110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Calibri" pitchFamily="34" charset="0"/>
              </a:rPr>
              <a:t>Птахи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151" name="Oval 12"/>
          <p:cNvSpPr>
            <a:spLocks noChangeArrowheads="1"/>
          </p:cNvSpPr>
          <p:nvPr/>
        </p:nvSpPr>
        <p:spPr bwMode="auto">
          <a:xfrm rot="1349653">
            <a:off x="3022172" y="1460666"/>
            <a:ext cx="2118013" cy="936064"/>
          </a:xfrm>
          <a:prstGeom prst="ellipse">
            <a:avLst/>
          </a:prstGeom>
          <a:solidFill>
            <a:srgbClr val="00206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Calibri" pitchFamily="34" charset="0"/>
              </a:rPr>
              <a:t>Ссавці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152" name="Oval 13"/>
          <p:cNvSpPr>
            <a:spLocks noChangeArrowheads="1"/>
          </p:cNvSpPr>
          <p:nvPr/>
        </p:nvSpPr>
        <p:spPr bwMode="auto">
          <a:xfrm>
            <a:off x="4649274" y="1928698"/>
            <a:ext cx="2601201" cy="1679457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08814" tIns="54407" rIns="108814" bIns="54407"/>
          <a:lstStyle/>
          <a:p>
            <a:pPr algn="ctr"/>
            <a:r>
              <a:rPr lang="uk-UA" sz="4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Класи</a:t>
            </a:r>
          </a:p>
          <a:p>
            <a:pPr algn="ctr"/>
            <a:r>
              <a:rPr lang="uk-UA" sz="4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тварин</a:t>
            </a:r>
            <a:endParaRPr lang="ru-RU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21" name="Прямая со стрелкой 20"/>
          <p:cNvCxnSpPr>
            <a:stCxn id="6152" idx="0"/>
            <a:endCxn id="6152" idx="0"/>
          </p:cNvCxnSpPr>
          <p:nvPr/>
        </p:nvCxnSpPr>
        <p:spPr>
          <a:xfrm>
            <a:off x="5949875" y="192869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4551" y="282662"/>
            <a:ext cx="10390647" cy="79208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Пригадайте, на які групи поділяють тварин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Picture 5" descr="114"/>
          <p:cNvPicPr>
            <a:picLocks noChangeAspect="1" noChangeArrowheads="1"/>
          </p:cNvPicPr>
          <p:nvPr/>
        </p:nvPicPr>
        <p:blipFill rotWithShape="1">
          <a:blip r:embed="rId3" cstate="print"/>
          <a:srcRect l="12643" t="3350" r="9236" b="5323"/>
          <a:stretch/>
        </p:blipFill>
        <p:spPr bwMode="auto">
          <a:xfrm>
            <a:off x="582048" y="4513040"/>
            <a:ext cx="1808743" cy="157282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2" name="Picture 2" descr="https://hi-news.ru/wp-content/uploads/2020/07/fish_swims_image_one-1-750x4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415" y="2714187"/>
            <a:ext cx="1866351" cy="1134596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3061" y="1103548"/>
            <a:ext cx="1800246" cy="2052066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9" name="Picture 6" descr="1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3061" y="3233384"/>
            <a:ext cx="1829231" cy="1240166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4677606" y="1185260"/>
            <a:ext cx="2179470" cy="845531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Черви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30" name="Picture 4" descr="Проект на тему &quot;Плазуни&quot; 3 клас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071" y="3833553"/>
            <a:ext cx="1906079" cy="127999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7 клас Кільчасті черви | Тест на 11 запитань. Біологі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76" y="1042261"/>
            <a:ext cx="1460463" cy="76500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Все про тварин: Саламандра (Salamandrae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91" y="5229994"/>
            <a:ext cx="1641835" cy="137057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Молюски — Вікіпедія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33020" y="1014036"/>
            <a:ext cx="1496215" cy="186727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Учені розкрили несподіваний факт про походження павуків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0" t="17533" r="2622" b="1502"/>
          <a:stretch/>
        </p:blipFill>
        <p:spPr bwMode="auto">
          <a:xfrm>
            <a:off x="6301601" y="5143743"/>
            <a:ext cx="1588225" cy="1341168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50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 animBg="1"/>
      <p:bldP spid="18" grpId="0" animBg="1"/>
      <p:bldP spid="22" grpId="0" animBg="1"/>
      <p:bldP spid="24" grpId="0" animBg="1"/>
      <p:bldP spid="6154" grpId="0" animBg="1"/>
      <p:bldP spid="6146" grpId="0" animBg="1"/>
      <p:bldP spid="6150" grpId="0" animBg="1"/>
      <p:bldP spid="6151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979463" y="549474"/>
            <a:ext cx="10153128" cy="7254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4000" b="1">
                <a:solidFill>
                  <a:schemeClr val="bg1"/>
                </a:solidFill>
                <a:latin typeface="+mn-lt"/>
              </a:rPr>
              <a:t>Назвіть істотні ознаки:</a:t>
            </a:r>
          </a:p>
        </p:txBody>
      </p:sp>
      <p:pic>
        <p:nvPicPr>
          <p:cNvPr id="4100" name="Picture 2" descr="http://cikave.org.ua/wp-content/uploads/2010/12/murah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584" y="1503230"/>
            <a:ext cx="3565936" cy="218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http://shkola.ostriv.in.ua/images/publications/4/10996/atty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16" y="3929309"/>
            <a:ext cx="3717422" cy="225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587975" y="1680167"/>
            <a:ext cx="5150110" cy="18334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 smtClean="0">
                <a:solidFill>
                  <a:srgbClr val="FFFF00"/>
                </a:solidFill>
                <a:latin typeface="+mn-lt"/>
              </a:rPr>
              <a:t>Тіло </a:t>
            </a: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складається 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з голови, грудки, 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черевця, </a:t>
            </a:r>
            <a:r>
              <a:rPr lang="uk-UA" altLang="ru-RU" sz="2800" b="1" dirty="0">
                <a:solidFill>
                  <a:schemeClr val="bg1"/>
                </a:solidFill>
              </a:rPr>
              <a:t>3 пари </a:t>
            </a:r>
            <a:r>
              <a:rPr lang="uk-UA" altLang="ru-RU" sz="2800" b="1" dirty="0" smtClean="0">
                <a:solidFill>
                  <a:schemeClr val="bg1"/>
                </a:solidFill>
              </a:rPr>
              <a:t>ніжок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.</a:t>
            </a:r>
            <a:endParaRPr lang="uk-UA" altLang="ru-RU" sz="2800" b="1" dirty="0">
              <a:solidFill>
                <a:schemeClr val="bg1"/>
              </a:solidFill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Життєвий цикл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: яйце, личинка, лялечка, доросла комаха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5155927" y="3915219"/>
            <a:ext cx="5976664" cy="22643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Обтічне тіло </a:t>
            </a:r>
            <a:r>
              <a:rPr lang="uk-UA" altLang="ru-RU" sz="2800" b="1" dirty="0" smtClean="0">
                <a:solidFill>
                  <a:schemeClr val="bg1"/>
                </a:solidFill>
              </a:rPr>
              <a:t>складається </a:t>
            </a:r>
            <a:r>
              <a:rPr lang="uk-UA" altLang="ru-RU" sz="2800" b="1" dirty="0">
                <a:solidFill>
                  <a:schemeClr val="bg1"/>
                </a:solidFill>
              </a:rPr>
              <a:t>з голови, тулуба, </a:t>
            </a:r>
            <a:r>
              <a:rPr lang="uk-UA" altLang="ru-RU" sz="2800" b="1" dirty="0" smtClean="0">
                <a:solidFill>
                  <a:schemeClr val="bg1"/>
                </a:solidFill>
              </a:rPr>
              <a:t>хвоста, 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вкрите 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лускою і шаром слизу. 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Замість 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кінцівок – 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плавці. </a:t>
            </a:r>
            <a:r>
              <a:rPr lang="uk-UA" altLang="ru-RU" sz="2800" b="1" dirty="0" smtClean="0">
                <a:solidFill>
                  <a:srgbClr val="FFFF00"/>
                </a:solidFill>
                <a:latin typeface="+mn-lt"/>
              </a:rPr>
              <a:t>Зябрами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дихають киснем 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розчиненим 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у воді</a:t>
            </a:r>
            <a:r>
              <a:rPr lang="uk-UA" altLang="ru-RU" sz="2800" b="1" dirty="0" smtClean="0">
                <a:solidFill>
                  <a:schemeClr val="bg1"/>
                </a:solidFill>
                <a:latin typeface="+mn-lt"/>
              </a:rPr>
              <a:t>.</a:t>
            </a:r>
            <a:endParaRPr lang="uk-UA" alt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3571751" y="1292673"/>
            <a:ext cx="2347933" cy="77498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Calibri" pitchFamily="34" charset="0"/>
              </a:rPr>
              <a:t>Комахи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3787775" y="3670019"/>
            <a:ext cx="1584175" cy="750681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Calibri" pitchFamily="34" charset="0"/>
              </a:rPr>
              <a:t>Риби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5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371951" y="1629594"/>
            <a:ext cx="5616625" cy="1833425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Тіло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  вкрите шкірою,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яка завжди </a:t>
            </a: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зволожена слизом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. </a:t>
            </a: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Життєвий цикл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: ікра, пуголовок, доросла тварина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5371950" y="4292227"/>
            <a:ext cx="5616625" cy="18334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Тіло вкрите лусочками</a:t>
            </a: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, які захищають від пересихання;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chemeClr val="bg1"/>
                </a:solidFill>
                <a:latin typeface="+mn-lt"/>
              </a:rPr>
              <a:t>Відкладають </a:t>
            </a:r>
            <a:r>
              <a:rPr lang="uk-UA" altLang="ru-RU" sz="2800" b="1" dirty="0">
                <a:solidFill>
                  <a:srgbClr val="FFFF00"/>
                </a:solidFill>
                <a:latin typeface="+mn-lt"/>
              </a:rPr>
              <a:t>яйця в сухий теплий </a:t>
            </a:r>
            <a:r>
              <a:rPr lang="uk-UA" altLang="ru-RU" sz="2800" b="1" dirty="0" smtClean="0">
                <a:solidFill>
                  <a:srgbClr val="FFFF00"/>
                </a:solidFill>
                <a:latin typeface="+mn-lt"/>
              </a:rPr>
              <a:t>ґрунт</a:t>
            </a:r>
            <a:endParaRPr lang="ru-RU" altLang="ru-RU" sz="28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5127" name="Picture 4" descr="https://dront.ru/wp-content/uploads/2016/12/sredneaziatskaya-cherepaha-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326" y="3933850"/>
            <a:ext cx="3619569" cy="224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 descr="https://nashzelenyimir.ru/wp-content/uploads/2016/02/-%D1%84%D0%BE%D1%82%D0%BE-e14554424222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327" y="1492050"/>
            <a:ext cx="3619568" cy="224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979463" y="549474"/>
            <a:ext cx="10153128" cy="7254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4000" b="1">
                <a:solidFill>
                  <a:schemeClr val="bg1"/>
                </a:solidFill>
                <a:latin typeface="+mn-lt"/>
              </a:rPr>
              <a:t>Назвіть істотні ознаки:</a:t>
            </a: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3844135" y="3645818"/>
            <a:ext cx="2472719" cy="681191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Плазуни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2938802" y="1274904"/>
            <a:ext cx="3380148" cy="75691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814" tIns="54407" rIns="108814" bIns="54407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Земноводні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5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501725" y="2450959"/>
            <a:ext cx="6192688" cy="97256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/>
              <a:t>Які </a:t>
            </a:r>
            <a:r>
              <a:rPr lang="ru-RU" sz="2800" b="1" dirty="0" err="1"/>
              <a:t>природні</a:t>
            </a:r>
            <a:r>
              <a:rPr lang="ru-RU" sz="2800" b="1" dirty="0"/>
              <a:t> </a:t>
            </a:r>
            <a:r>
              <a:rPr lang="ru-RU" sz="2800" b="1" dirty="0" err="1" smtClean="0"/>
              <a:t>середовища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населяють</a:t>
            </a:r>
            <a:r>
              <a:rPr lang="ru-RU" sz="2800" b="1" dirty="0" smtClean="0"/>
              <a:t> </a:t>
            </a:r>
            <a:r>
              <a:rPr lang="ru-RU" sz="2800" b="1" dirty="0"/>
              <a:t>комахи, </a:t>
            </a:r>
            <a:r>
              <a:rPr lang="ru-RU" sz="2800" b="1" dirty="0" err="1"/>
              <a:t>риби</a:t>
            </a:r>
            <a:r>
              <a:rPr lang="ru-RU" sz="2800" b="1" dirty="0"/>
              <a:t>, </a:t>
            </a:r>
            <a:r>
              <a:rPr lang="ru-RU" sz="2800" b="1" dirty="0" err="1"/>
              <a:t>земноводні</a:t>
            </a:r>
            <a:r>
              <a:rPr lang="ru-RU" sz="2800" b="1" dirty="0"/>
              <a:t> й </a:t>
            </a:r>
            <a:r>
              <a:rPr lang="ru-RU" sz="2800" b="1" dirty="0" err="1"/>
              <a:t>плазуни</a:t>
            </a:r>
            <a:r>
              <a:rPr lang="ru-RU" sz="2800" b="1" dirty="0"/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1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8" t="6" r="16120" b="6"/>
          <a:stretch/>
        </p:blipFill>
        <p:spPr bwMode="auto">
          <a:xfrm>
            <a:off x="6423181" y="2494704"/>
            <a:ext cx="2182704" cy="1857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3"/>
          <p:cNvSpPr txBox="1">
            <a:spLocks/>
          </p:cNvSpPr>
          <p:nvPr/>
        </p:nvSpPr>
        <p:spPr>
          <a:xfrm>
            <a:off x="8540303" y="1557587"/>
            <a:ext cx="2347443" cy="67767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08814" tIns="54407" rIns="108814" bIns="54407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1" cap="none" dirty="0" smtClean="0">
                <a:solidFill>
                  <a:schemeClr val="bg1"/>
                </a:solidFill>
                <a:effectLst/>
              </a:rPr>
              <a:t>ЯЩІРКА</a:t>
            </a:r>
            <a:endParaRPr lang="ru-RU" sz="3200" b="1" cap="none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6373673" y="1575007"/>
            <a:ext cx="1987405" cy="67767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108814" tIns="54407" rIns="108814" bIns="54407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1" cap="none" dirty="0" smtClean="0">
                <a:solidFill>
                  <a:schemeClr val="bg1"/>
                </a:solidFill>
                <a:effectLst/>
              </a:rPr>
              <a:t>ҐРУНТ</a:t>
            </a:r>
            <a:endParaRPr lang="ru-RU" sz="3200" b="1" cap="none" dirty="0">
              <a:solidFill>
                <a:schemeClr val="bg1"/>
              </a:solidFill>
              <a:effectLst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3844737" y="1557588"/>
            <a:ext cx="1959262" cy="67767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108814" tIns="54407" rIns="108814" bIns="54407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1" cap="none" dirty="0" smtClean="0">
                <a:solidFill>
                  <a:schemeClr val="bg1"/>
                </a:solidFill>
                <a:effectLst/>
              </a:rPr>
              <a:t>ЛУСКА</a:t>
            </a:r>
            <a:endParaRPr lang="ru-RU" sz="3200" b="1" cap="none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99987" y="549475"/>
            <a:ext cx="9957857" cy="79208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Розв’яжіть анаграми «Плазуни»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6373673" y="1580379"/>
            <a:ext cx="1987405" cy="66549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108814" tIns="54407" rIns="108814" bIns="54407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1" cap="none" dirty="0" smtClean="0">
                <a:solidFill>
                  <a:schemeClr val="bg1"/>
                </a:solidFill>
                <a:effectLst/>
              </a:rPr>
              <a:t>ТРУНҐ</a:t>
            </a:r>
            <a:endParaRPr lang="ru-RU" sz="3200" b="1" cap="none" dirty="0">
              <a:solidFill>
                <a:schemeClr val="bg1"/>
              </a:solidFill>
              <a:effectLst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3844737" y="1557466"/>
            <a:ext cx="1950033" cy="66549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108814" tIns="54407" rIns="108814" bIns="54407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1" cap="none" dirty="0" smtClean="0">
                <a:solidFill>
                  <a:schemeClr val="bg1"/>
                </a:solidFill>
                <a:effectLst/>
              </a:rPr>
              <a:t>КАЛУС</a:t>
            </a:r>
            <a:endParaRPr lang="ru-RU" sz="3200" b="1" cap="none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8519044" y="1557588"/>
            <a:ext cx="2347443" cy="66549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08814" tIns="54407" rIns="108814" bIns="54407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1" cap="none" dirty="0" smtClean="0">
                <a:solidFill>
                  <a:schemeClr val="bg1"/>
                </a:solidFill>
                <a:effectLst/>
              </a:rPr>
              <a:t>КАЩІРЯ</a:t>
            </a:r>
            <a:endParaRPr lang="ru-RU" sz="3200" b="1" cap="none" dirty="0">
              <a:solidFill>
                <a:schemeClr val="bg1"/>
              </a:solidFill>
              <a:effectLst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20995" y="3717826"/>
            <a:ext cx="5781804" cy="10556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/>
              <a:t>Доведіть</a:t>
            </a:r>
            <a:r>
              <a:rPr lang="ru-RU" sz="2800" b="1" dirty="0" smtClean="0"/>
              <a:t>, що на </a:t>
            </a:r>
            <a:r>
              <a:rPr lang="ru-RU" sz="2800" b="1" dirty="0" err="1" smtClean="0"/>
              <a:t>нашій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планеті</a:t>
            </a:r>
            <a:r>
              <a:rPr lang="ru-RU" sz="2800" b="1" dirty="0" smtClean="0"/>
              <a:t> мають </a:t>
            </a:r>
            <a:r>
              <a:rPr lang="ru-RU" sz="2800" b="1" dirty="0" err="1" smtClean="0"/>
              <a:t>жити</a:t>
            </a:r>
            <a:r>
              <a:rPr lang="ru-RU" sz="2800" b="1" dirty="0" smtClean="0"/>
              <a:t> і жаби, і </a:t>
            </a:r>
            <a:r>
              <a:rPr lang="ru-RU" sz="2800" b="1" dirty="0" err="1" smtClean="0"/>
              <a:t>ящірки</a:t>
            </a:r>
            <a:r>
              <a:rPr lang="ru-RU" sz="2800" b="1" dirty="0" smtClean="0"/>
              <a:t>, і </a:t>
            </a:r>
            <a:r>
              <a:rPr lang="ru-RU" sz="2800" b="1" dirty="0" err="1" smtClean="0"/>
              <a:t>змії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326806" y="1575007"/>
            <a:ext cx="1959262" cy="67767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108814" tIns="54407" rIns="108814" bIns="54407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1" cap="none" dirty="0" smtClean="0">
                <a:solidFill>
                  <a:schemeClr val="bg1"/>
                </a:solidFill>
                <a:effectLst/>
              </a:rPr>
              <a:t>ЯЙЦЯ</a:t>
            </a:r>
            <a:endParaRPr lang="ru-RU" sz="3200" b="1" cap="none" dirty="0">
              <a:solidFill>
                <a:schemeClr val="bg1"/>
              </a:solidFill>
              <a:effectLst/>
            </a:endParaRPr>
          </a:p>
        </p:txBody>
      </p:sp>
      <p:sp>
        <p:nvSpPr>
          <p:cNvPr id="16" name="Заголовок 3"/>
          <p:cNvSpPr txBox="1">
            <a:spLocks/>
          </p:cNvSpPr>
          <p:nvPr/>
        </p:nvSpPr>
        <p:spPr>
          <a:xfrm>
            <a:off x="1336035" y="1575007"/>
            <a:ext cx="1950033" cy="66549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108814" tIns="54407" rIns="108814" bIns="54407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1" cap="none" dirty="0" smtClean="0">
                <a:solidFill>
                  <a:schemeClr val="bg1"/>
                </a:solidFill>
                <a:effectLst/>
              </a:rPr>
              <a:t>ЦЯЯЙ</a:t>
            </a:r>
            <a:endParaRPr lang="ru-RU" sz="3200" b="1" cap="none" dirty="0">
              <a:solidFill>
                <a:schemeClr val="bg1"/>
              </a:solidFill>
              <a:effectLst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61043" y="4999845"/>
            <a:ext cx="5387688" cy="104457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 </a:t>
            </a:r>
            <a:r>
              <a:rPr lang="ru-RU" sz="2800" b="1" dirty="0" smtClean="0"/>
              <a:t>Хто із </a:t>
            </a:r>
            <a:r>
              <a:rPr lang="ru-RU" sz="2800" b="1" dirty="0" err="1" smtClean="0"/>
              <a:t>цих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груп</a:t>
            </a:r>
            <a:r>
              <a:rPr lang="ru-RU" sz="2800" b="1" dirty="0" smtClean="0"/>
              <a:t> тварин не </a:t>
            </a:r>
            <a:r>
              <a:rPr lang="ru-RU" sz="2800" b="1" dirty="0" err="1" smtClean="0"/>
              <a:t>турбується</a:t>
            </a:r>
            <a:r>
              <a:rPr lang="ru-RU" sz="2800" b="1" dirty="0" smtClean="0"/>
              <a:t> про </a:t>
            </a:r>
            <a:r>
              <a:rPr lang="ru-RU" sz="2800" b="1" dirty="0" err="1" smtClean="0"/>
              <a:t>своє</a:t>
            </a:r>
            <a:r>
              <a:rPr lang="ru-RU" sz="2800" b="1" dirty="0" smtClean="0"/>
              <a:t> потомство?</a:t>
            </a:r>
            <a:endParaRPr lang="ru-RU" sz="2800" b="1" dirty="0"/>
          </a:p>
        </p:txBody>
      </p:sp>
      <p:pic>
        <p:nvPicPr>
          <p:cNvPr id="17" name="Picture 2" descr="https://hi-news.ru/wp-content/uploads/2020/07/fish_swims_image_one-1-750x4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868" y="2507794"/>
            <a:ext cx="2598529" cy="1579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Проект на тему &quot;Плазуни&quot; 3 кла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666" y="4504771"/>
            <a:ext cx="2292730" cy="1539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4403/40312205.43/0_6606a_3a275a75_-2-X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693" y="4405501"/>
            <a:ext cx="2332877" cy="1738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31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 animBg="1"/>
      <p:bldP spid="5" grpId="0" animBg="1"/>
      <p:bldP spid="11" grpId="0" animBg="1"/>
      <p:bldP spid="2" grpId="0" animBg="1"/>
      <p:bldP spid="16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75774" y="405458"/>
            <a:ext cx="10339320" cy="6480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/>
              <a:t>Відгадайте</a:t>
            </a:r>
            <a:r>
              <a:rPr lang="ru-RU" sz="4000" b="1" dirty="0" smtClean="0"/>
              <a:t> 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455" y="1214561"/>
            <a:ext cx="2543309" cy="3799407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5" descr="Як фотографувати зоряне небо – Світ фотографі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9" descr="Глобус купить в Георгиевске по низкой цене | Личные вещи | Авито  (7648071491)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819576" y="5229994"/>
            <a:ext cx="6367885" cy="1078614"/>
          </a:xfrm>
          <a:prstGeom prst="round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Сьогодні на уроці ви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дізнаєтеся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більше про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життя птахів,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їх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</a:rPr>
              <a:t>різномаїття</a:t>
            </a:r>
            <a:endParaRPr lang="ru-RU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63439" y="1130378"/>
            <a:ext cx="4680520" cy="211466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altLang="ru-RU" sz="2800" b="1" dirty="0" err="1">
                <a:solidFill>
                  <a:schemeClr val="bg1"/>
                </a:solidFill>
              </a:rPr>
              <a:t>Відгадайте</a:t>
            </a:r>
            <a:r>
              <a:rPr lang="ru-RU" altLang="ru-RU" sz="2800" b="1" dirty="0">
                <a:solidFill>
                  <a:schemeClr val="bg1"/>
                </a:solidFill>
              </a:rPr>
              <a:t>, діти, хто</a:t>
            </a:r>
          </a:p>
          <a:p>
            <a:pPr>
              <a:buFont typeface="Arial" charset="0"/>
              <a:buNone/>
              <a:defRPr/>
            </a:pPr>
            <a:r>
              <a:rPr lang="ru-RU" altLang="ru-RU" sz="2800" b="1" dirty="0">
                <a:solidFill>
                  <a:schemeClr val="bg1"/>
                </a:solidFill>
              </a:rPr>
              <a:t>Має носик-долото?</a:t>
            </a:r>
          </a:p>
          <a:p>
            <a:pPr>
              <a:buFont typeface="Arial" charset="0"/>
              <a:buNone/>
              <a:defRPr/>
            </a:pPr>
            <a:r>
              <a:rPr lang="ru-RU" altLang="ru-RU" sz="2800" b="1" dirty="0">
                <a:solidFill>
                  <a:schemeClr val="bg1"/>
                </a:solidFill>
              </a:rPr>
              <a:t>Ним комах з кори </a:t>
            </a:r>
            <a:r>
              <a:rPr lang="ru-RU" altLang="ru-RU" sz="2800" b="1" dirty="0" err="1">
                <a:solidFill>
                  <a:schemeClr val="bg1"/>
                </a:solidFill>
              </a:rPr>
              <a:t>виймає</a:t>
            </a:r>
            <a:r>
              <a:rPr lang="ru-RU" altLang="ru-RU" sz="2800" b="1" dirty="0">
                <a:solidFill>
                  <a:schemeClr val="bg1"/>
                </a:solidFill>
              </a:rPr>
              <a:t>,</a:t>
            </a:r>
          </a:p>
          <a:p>
            <a:pPr>
              <a:buFont typeface="Arial" charset="0"/>
              <a:buNone/>
              <a:defRPr/>
            </a:pPr>
            <a:r>
              <a:rPr lang="ru-RU" altLang="ru-RU" sz="2800" b="1" dirty="0">
                <a:solidFill>
                  <a:schemeClr val="bg1"/>
                </a:solidFill>
              </a:rPr>
              <a:t>Про здоров’я лісу </a:t>
            </a:r>
            <a:r>
              <a:rPr lang="ru-RU" altLang="ru-RU" sz="2800" b="1" dirty="0" err="1">
                <a:solidFill>
                  <a:schemeClr val="bg1"/>
                </a:solidFill>
              </a:rPr>
              <a:t>дбає</a:t>
            </a:r>
            <a:r>
              <a:rPr lang="ru-RU" altLang="ru-RU" sz="28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552" y="1053531"/>
            <a:ext cx="2554762" cy="2792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3"/>
          <p:cNvSpPr txBox="1">
            <a:spLocks/>
          </p:cNvSpPr>
          <p:nvPr/>
        </p:nvSpPr>
        <p:spPr>
          <a:xfrm>
            <a:off x="588104" y="3870860"/>
            <a:ext cx="3416057" cy="18798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407984" indent="-407984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3968" indent="-339988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995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393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791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189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587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9850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3828" indent="-271990" algn="l" defTabSz="10879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2800" b="1" dirty="0" smtClean="0">
                <a:solidFill>
                  <a:schemeClr val="bg1"/>
                </a:solidFill>
              </a:rPr>
              <a:t>У </a:t>
            </a:r>
            <a:r>
              <a:rPr lang="ru-RU" altLang="ru-RU" sz="2800" b="1" dirty="0" err="1" smtClean="0">
                <a:solidFill>
                  <a:schemeClr val="bg1"/>
                </a:solidFill>
              </a:rPr>
              <a:t>червоних</a:t>
            </a:r>
            <a:r>
              <a:rPr lang="ru-RU" altLang="ru-RU" sz="2800" b="1" dirty="0" smtClean="0">
                <a:solidFill>
                  <a:schemeClr val="bg1"/>
                </a:solidFill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</a:rPr>
              <a:t>чоботях</a:t>
            </a:r>
            <a:r>
              <a:rPr lang="ru-RU" altLang="ru-RU" sz="2800" b="1" dirty="0" smtClean="0">
                <a:solidFill>
                  <a:schemeClr val="bg1"/>
                </a:solidFill>
              </a:rPr>
              <a:t>, </a:t>
            </a:r>
          </a:p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2800" b="1" dirty="0" smtClean="0">
                <a:solidFill>
                  <a:schemeClr val="bg1"/>
                </a:solidFill>
              </a:rPr>
              <a:t>в </a:t>
            </a:r>
            <a:r>
              <a:rPr lang="ru-RU" altLang="ru-RU" sz="2800" b="1" dirty="0" err="1" smtClean="0">
                <a:solidFill>
                  <a:schemeClr val="bg1"/>
                </a:solidFill>
              </a:rPr>
              <a:t>білому</a:t>
            </a:r>
            <a:r>
              <a:rPr lang="ru-RU" altLang="ru-RU" sz="2800" b="1" dirty="0" smtClean="0">
                <a:solidFill>
                  <a:schemeClr val="bg1"/>
                </a:solidFill>
              </a:rPr>
              <a:t> </a:t>
            </a:r>
            <a:r>
              <a:rPr lang="ru-RU" altLang="ru-RU" sz="2800" b="1" dirty="0" err="1" smtClean="0">
                <a:solidFill>
                  <a:schemeClr val="bg1"/>
                </a:solidFill>
              </a:rPr>
              <a:t>халаті</a:t>
            </a:r>
            <a:r>
              <a:rPr lang="ru-RU" altLang="ru-RU" sz="2800" b="1" dirty="0" smtClean="0">
                <a:solidFill>
                  <a:schemeClr val="bg1"/>
                </a:solidFill>
              </a:rPr>
              <a:t>,</a:t>
            </a:r>
          </a:p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2800" b="1" dirty="0" smtClean="0">
                <a:solidFill>
                  <a:schemeClr val="bg1"/>
                </a:solidFill>
              </a:rPr>
              <a:t>Він весною </a:t>
            </a:r>
            <a:r>
              <a:rPr lang="ru-RU" altLang="ru-RU" sz="2800" b="1" dirty="0" err="1" smtClean="0">
                <a:solidFill>
                  <a:schemeClr val="bg1"/>
                </a:solidFill>
              </a:rPr>
              <a:t>прилетів</a:t>
            </a:r>
            <a:r>
              <a:rPr lang="ru-RU" altLang="ru-RU" sz="2800" b="1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2800" b="1" dirty="0" smtClean="0">
                <a:solidFill>
                  <a:schemeClr val="bg1"/>
                </a:solidFill>
              </a:rPr>
              <a:t>і </a:t>
            </a:r>
            <a:r>
              <a:rPr lang="ru-RU" altLang="ru-RU" sz="2800" b="1" dirty="0" err="1" smtClean="0">
                <a:solidFill>
                  <a:schemeClr val="bg1"/>
                </a:solidFill>
              </a:rPr>
              <a:t>сидить</a:t>
            </a:r>
            <a:r>
              <a:rPr lang="ru-RU" altLang="ru-RU" sz="2800" b="1" dirty="0" smtClean="0">
                <a:solidFill>
                  <a:schemeClr val="bg1"/>
                </a:solidFill>
              </a:rPr>
              <a:t> на </a:t>
            </a:r>
            <a:r>
              <a:rPr lang="ru-RU" altLang="ru-RU" sz="2800" b="1" dirty="0" err="1" smtClean="0">
                <a:solidFill>
                  <a:schemeClr val="bg1"/>
                </a:solidFill>
              </a:rPr>
              <a:t>хаті</a:t>
            </a:r>
            <a:r>
              <a:rPr lang="ru-RU" altLang="ru-RU" sz="2800" b="1" dirty="0" smtClean="0">
                <a:solidFill>
                  <a:schemeClr val="bg1"/>
                </a:solidFill>
              </a:rPr>
              <a:t>.</a:t>
            </a:r>
            <a:endParaRPr lang="ru-RU" alt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Rectangle 3"/>
          <p:cNvSpPr txBox="1">
            <a:spLocks/>
          </p:cNvSpPr>
          <p:nvPr/>
        </p:nvSpPr>
        <p:spPr bwMode="auto">
          <a:xfrm>
            <a:off x="4219823" y="1188105"/>
            <a:ext cx="4328632" cy="3053470"/>
          </a:xfrm>
          <a:prstGeom prst="rect">
            <a:avLst/>
          </a:prstGeom>
          <a:solidFill>
            <a:srgbClr val="FFC000"/>
          </a:solidFill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814" tIns="54407" rIns="108814" bIns="54407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r>
              <a:rPr lang="ru-RU" altLang="ru-RU" sz="2800" b="1" dirty="0">
                <a:solidFill>
                  <a:schemeClr val="bg1"/>
                </a:solidFill>
              </a:rPr>
              <a:t>Пташка невеличка,</a:t>
            </a:r>
          </a:p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2800" b="1" dirty="0">
                <a:solidFill>
                  <a:schemeClr val="bg1"/>
                </a:solidFill>
              </a:rPr>
              <a:t>В </a:t>
            </a:r>
            <a:r>
              <a:rPr lang="ru-RU" altLang="ru-RU" sz="2800" b="1" dirty="0" err="1">
                <a:solidFill>
                  <a:schemeClr val="bg1"/>
                </a:solidFill>
              </a:rPr>
              <a:t>неї</a:t>
            </a:r>
            <a:r>
              <a:rPr lang="ru-RU" altLang="ru-RU" sz="2800" b="1" dirty="0">
                <a:solidFill>
                  <a:schemeClr val="bg1"/>
                </a:solidFill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</a:rPr>
              <a:t>білі</a:t>
            </a:r>
            <a:r>
              <a:rPr lang="ru-RU" altLang="ru-RU" sz="2800" b="1" dirty="0">
                <a:solidFill>
                  <a:schemeClr val="bg1"/>
                </a:solidFill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</a:rPr>
              <a:t>щічки</a:t>
            </a:r>
            <a:r>
              <a:rPr lang="ru-RU" altLang="ru-RU" sz="2800" b="1" dirty="0">
                <a:solidFill>
                  <a:schemeClr val="bg1"/>
                </a:solidFill>
              </a:rPr>
              <a:t>,</a:t>
            </a:r>
          </a:p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2800" b="1" dirty="0" err="1">
                <a:solidFill>
                  <a:schemeClr val="bg1"/>
                </a:solidFill>
              </a:rPr>
              <a:t>Сірі</a:t>
            </a:r>
            <a:r>
              <a:rPr lang="ru-RU" altLang="ru-RU" sz="2800" b="1" dirty="0">
                <a:solidFill>
                  <a:schemeClr val="bg1"/>
                </a:solidFill>
              </a:rPr>
              <a:t> лапки, </a:t>
            </a:r>
            <a:r>
              <a:rPr lang="ru-RU" altLang="ru-RU" sz="2800" b="1" dirty="0" err="1" smtClean="0">
                <a:solidFill>
                  <a:schemeClr val="bg1"/>
                </a:solidFill>
              </a:rPr>
              <a:t>чорна</a:t>
            </a:r>
            <a:r>
              <a:rPr lang="ru-RU" altLang="ru-RU" sz="2800" b="1" dirty="0" smtClean="0">
                <a:solidFill>
                  <a:schemeClr val="bg1"/>
                </a:solidFill>
              </a:rPr>
              <a:t> шапка</a:t>
            </a:r>
            <a:r>
              <a:rPr lang="ru-RU" altLang="ru-RU" sz="2800" b="1" dirty="0">
                <a:solidFill>
                  <a:schemeClr val="bg1"/>
                </a:solidFill>
              </a:rPr>
              <a:t>,</a:t>
            </a:r>
          </a:p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2800" b="1" dirty="0" err="1">
                <a:solidFill>
                  <a:schemeClr val="bg1"/>
                </a:solidFill>
              </a:rPr>
              <a:t>Фартушок</a:t>
            </a:r>
            <a:r>
              <a:rPr lang="ru-RU" altLang="ru-RU" sz="2800" b="1" dirty="0">
                <a:solidFill>
                  <a:schemeClr val="bg1"/>
                </a:solidFill>
              </a:rPr>
              <a:t> </a:t>
            </a:r>
            <a:r>
              <a:rPr lang="ru-RU" altLang="ru-RU" sz="2800" b="1" dirty="0" err="1">
                <a:solidFill>
                  <a:schemeClr val="bg1"/>
                </a:solidFill>
              </a:rPr>
              <a:t>жовтенький</a:t>
            </a:r>
            <a:r>
              <a:rPr lang="ru-RU" altLang="ru-RU" sz="2800" b="1" dirty="0">
                <a:solidFill>
                  <a:schemeClr val="bg1"/>
                </a:solidFill>
              </a:rPr>
              <a:t>,</a:t>
            </a:r>
          </a:p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2800" b="1" dirty="0">
                <a:solidFill>
                  <a:schemeClr val="bg1"/>
                </a:solidFill>
              </a:rPr>
              <a:t>Голосок тоненький.</a:t>
            </a:r>
          </a:p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2800" b="1" dirty="0">
                <a:solidFill>
                  <a:schemeClr val="bg1"/>
                </a:solidFill>
              </a:rPr>
              <a:t>То ж </a:t>
            </a:r>
            <a:r>
              <a:rPr lang="ru-RU" altLang="ru-RU" sz="2800" b="1" dirty="0" err="1">
                <a:solidFill>
                  <a:schemeClr val="bg1"/>
                </a:solidFill>
              </a:rPr>
              <a:t>ця</a:t>
            </a:r>
            <a:r>
              <a:rPr lang="ru-RU" altLang="ru-RU" sz="2800" b="1" dirty="0">
                <a:solidFill>
                  <a:schemeClr val="bg1"/>
                </a:solidFill>
              </a:rPr>
              <a:t> </a:t>
            </a:r>
            <a:r>
              <a:rPr lang="ru-RU" altLang="ru-RU" sz="2800" b="1" dirty="0" smtClean="0">
                <a:solidFill>
                  <a:schemeClr val="bg1"/>
                </a:solidFill>
              </a:rPr>
              <a:t>пташка невеличка</a:t>
            </a:r>
            <a:endParaRPr lang="ru-RU" altLang="ru-RU" sz="2800" b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buFont typeface="Arial" charset="0"/>
              <a:buNone/>
              <a:defRPr/>
            </a:pPr>
            <a:r>
              <a:rPr lang="ru-RU" altLang="ru-RU" sz="2800" b="1" dirty="0" err="1">
                <a:solidFill>
                  <a:schemeClr val="bg1"/>
                </a:solidFill>
              </a:rPr>
              <a:t>Називається</a:t>
            </a:r>
            <a:r>
              <a:rPr lang="ru-RU" altLang="ru-RU" sz="2800" b="1" dirty="0">
                <a:solidFill>
                  <a:schemeClr val="bg1"/>
                </a:solidFill>
              </a:rPr>
              <a:t> ...</a:t>
            </a: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835318"/>
            <a:ext cx="4042187" cy="2662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879" y="1214561"/>
            <a:ext cx="3696164" cy="3100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049FCF86-0BF0-4C40-83FA-2AE32247DA2F}"/>
              </a:ext>
            </a:extLst>
          </p:cNvPr>
          <p:cNvSpPr txBox="1">
            <a:spLocks/>
          </p:cNvSpPr>
          <p:nvPr/>
        </p:nvSpPr>
        <p:spPr>
          <a:xfrm>
            <a:off x="588104" y="5769301"/>
            <a:ext cx="1766015" cy="62177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</a:rPr>
              <a:t>Лелека</a:t>
            </a:r>
            <a:endParaRPr lang="uk-UA" sz="320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049FCF86-0BF0-4C40-83FA-2AE32247DA2F}"/>
              </a:ext>
            </a:extLst>
          </p:cNvPr>
          <p:cNvSpPr txBox="1">
            <a:spLocks/>
          </p:cNvSpPr>
          <p:nvPr/>
        </p:nvSpPr>
        <p:spPr>
          <a:xfrm>
            <a:off x="6667804" y="1269554"/>
            <a:ext cx="1944507" cy="62177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</a:rPr>
              <a:t>Синичка</a:t>
            </a:r>
            <a:endParaRPr lang="uk-UA" sz="320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049FCF86-0BF0-4C40-83FA-2AE32247DA2F}"/>
              </a:ext>
            </a:extLst>
          </p:cNvPr>
          <p:cNvSpPr txBox="1">
            <a:spLocks/>
          </p:cNvSpPr>
          <p:nvPr/>
        </p:nvSpPr>
        <p:spPr>
          <a:xfrm>
            <a:off x="751031" y="3076134"/>
            <a:ext cx="1440160" cy="62177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</a:rPr>
              <a:t>Дятел</a:t>
            </a:r>
            <a:endParaRPr lang="uk-UA" sz="320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915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" grpId="0" animBg="1"/>
      <p:bldP spid="16" grpId="0" animBg="1"/>
      <p:bldP spid="16" grpId="1" animBg="1"/>
      <p:bldP spid="17" grpId="0" animBg="1"/>
      <p:bldP spid="17" grpId="1" animBg="1"/>
      <p:bldP spid="20" grpId="0" animBg="1"/>
      <p:bldP spid="2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7729" y="477466"/>
            <a:ext cx="10369151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defRPr/>
            </a:pPr>
            <a:r>
              <a:rPr lang="ru-RU" sz="4000" b="1" dirty="0" err="1"/>
              <a:t>Роздивіться</a:t>
            </a:r>
            <a:r>
              <a:rPr lang="ru-RU" sz="4000" b="1" dirty="0"/>
              <a:t> і </a:t>
            </a:r>
            <a:r>
              <a:rPr lang="ru-RU" sz="4000" b="1" dirty="0" err="1"/>
              <a:t>розкажіть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84200" y="1269554"/>
            <a:ext cx="9976383" cy="138499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Що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ви знаєте про птахів,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зображених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на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</a:rPr>
              <a:t>світлинах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?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Де живуть? Чим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</a:rPr>
              <a:t>живляться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? Як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</a:rPr>
              <a:t>розмножуються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? 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Як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</a:rPr>
              <a:t>пересуваються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? 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70342" y="5392502"/>
            <a:ext cx="7128792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Зробіть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висновок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про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особливості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будови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й способу життя птахів.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26" name="Picture 2" descr="D:\3 клас\04 ЯДС\Грущинська\5 Тварини\066_067 Клас Птахи\2026-02-16_1343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61" y="2653914"/>
            <a:ext cx="9974987" cy="268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56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9646</TotalTime>
  <Words>855</Words>
  <Application>Microsoft Office PowerPoint</Application>
  <PresentationFormat>Произвольный</PresentationFormat>
  <Paragraphs>214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Емоційне налаштування</vt:lpstr>
      <vt:lpstr>Презентация PowerPoint</vt:lpstr>
      <vt:lpstr>Пригадайте, на які групи поділяють тварин</vt:lpstr>
      <vt:lpstr>Презентация PowerPoint</vt:lpstr>
      <vt:lpstr>Презентация PowerPoint</vt:lpstr>
      <vt:lpstr>Розв’яжіть анаграми «Плазуни»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Гра “Встановіть відповідність”</vt:lpstr>
      <vt:lpstr>Презентация PowerPoint</vt:lpstr>
      <vt:lpstr>М’ясоїдні птахи</vt:lpstr>
      <vt:lpstr>Рослиноїдні птахи</vt:lpstr>
      <vt:lpstr>Всеїдні птахи</vt:lpstr>
      <vt:lpstr>Гра “Встановіть відповідність”</vt:lpstr>
      <vt:lpstr>Презентация PowerPoint</vt:lpstr>
      <vt:lpstr>Презентация PowerPoint</vt:lpstr>
      <vt:lpstr>Птахи знищують шкідливих комах у садах, на городах, луках і полях.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Esmiralda Ivanova</dc:creator>
  <cp:lastModifiedBy>Esmiralda Ivanova</cp:lastModifiedBy>
  <cp:revision>729</cp:revision>
  <dcterms:created xsi:type="dcterms:W3CDTF">2025-08-27T14:01:18Z</dcterms:created>
  <dcterms:modified xsi:type="dcterms:W3CDTF">2026-02-20T11:33:55Z</dcterms:modified>
</cp:coreProperties>
</file>