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759" r:id="rId3"/>
    <p:sldId id="680" r:id="rId4"/>
    <p:sldId id="689" r:id="rId5"/>
    <p:sldId id="776" r:id="rId6"/>
    <p:sldId id="777" r:id="rId7"/>
    <p:sldId id="797" r:id="rId8"/>
    <p:sldId id="798" r:id="rId9"/>
    <p:sldId id="501" r:id="rId10"/>
    <p:sldId id="799" r:id="rId11"/>
    <p:sldId id="800" r:id="rId12"/>
    <p:sldId id="801" r:id="rId13"/>
    <p:sldId id="803" r:id="rId14"/>
    <p:sldId id="773" r:id="rId15"/>
    <p:sldId id="774" r:id="rId16"/>
    <p:sldId id="804" r:id="rId17"/>
    <p:sldId id="805" r:id="rId18"/>
    <p:sldId id="806" r:id="rId19"/>
    <p:sldId id="807" r:id="rId20"/>
    <p:sldId id="808" r:id="rId21"/>
    <p:sldId id="809" r:id="rId22"/>
    <p:sldId id="814" r:id="rId23"/>
    <p:sldId id="813" r:id="rId24"/>
    <p:sldId id="816" r:id="rId25"/>
    <p:sldId id="817" r:id="rId26"/>
    <p:sldId id="674" r:id="rId27"/>
    <p:sldId id="772" r:id="rId28"/>
    <p:sldId id="599" r:id="rId2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045097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Чому влітку птахи </a:t>
            </a:r>
          </a:p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перестають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співати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215" y="3976140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67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68" y="3718591"/>
            <a:ext cx="3626659" cy="2032000"/>
          </a:xfrm>
          <a:prstGeom prst="round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Яструб на полюван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1" y="1062095"/>
            <a:ext cx="4218596" cy="271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21411" y="1193030"/>
            <a:ext cx="6332330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якого класу тварин відноситься?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 якому природному угрупуванні  мешкає?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 за способом живлення?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перелітні чи осілі?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дикі чи свійські? </a:t>
            </a:r>
          </a:p>
        </p:txBody>
      </p:sp>
      <p:pic>
        <p:nvPicPr>
          <p:cNvPr id="5122" name="Picture 2" descr="https://aves.land.kiev.ua/images/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299" y="3224430"/>
            <a:ext cx="3225370" cy="274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9783" y="3769741"/>
            <a:ext cx="792088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3011488"/>
            <a:r>
              <a:rPr lang="ru-RU" sz="2800" b="1" dirty="0">
                <a:solidFill>
                  <a:schemeClr val="bg1"/>
                </a:solidFill>
              </a:rPr>
              <a:t>За </a:t>
            </a:r>
            <a:r>
              <a:rPr lang="ru-RU" sz="2800" b="1" dirty="0" err="1">
                <a:solidFill>
                  <a:schemeClr val="bg1"/>
                </a:solidFill>
              </a:rPr>
              <a:t>розміром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дещо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більший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від </a:t>
            </a:r>
            <a:r>
              <a:rPr lang="ru-RU" sz="2800" b="1" dirty="0" err="1" smtClean="0">
                <a:solidFill>
                  <a:schemeClr val="bg1"/>
                </a:solidFill>
              </a:rPr>
              <a:t>сірої</a:t>
            </a:r>
            <a:r>
              <a:rPr lang="ru-RU" sz="2800" b="1" dirty="0" smtClean="0">
                <a:solidFill>
                  <a:schemeClr val="bg1"/>
                </a:solidFill>
              </a:rPr>
              <a:t> ворони.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Україні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трапляється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всій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Заселяє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хвойні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листяні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ліси</a:t>
            </a:r>
            <a:r>
              <a:rPr lang="ru-RU" sz="2800" b="1" dirty="0" smtClean="0">
                <a:solidFill>
                  <a:schemeClr val="bg1"/>
                </a:solidFill>
              </a:rPr>
              <a:t>. Живиться </a:t>
            </a:r>
            <a:r>
              <a:rPr lang="ru-RU" sz="2800" b="1" dirty="0">
                <a:solidFill>
                  <a:schemeClr val="bg1"/>
                </a:solidFill>
              </a:rPr>
              <a:t>переважно </a:t>
            </a:r>
            <a:r>
              <a:rPr lang="ru-RU" sz="2800" b="1" dirty="0" smtClean="0">
                <a:solidFill>
                  <a:schemeClr val="bg1"/>
                </a:solidFill>
              </a:rPr>
              <a:t>птахами: </a:t>
            </a:r>
            <a:r>
              <a:rPr lang="ru-RU" sz="2800" b="1" dirty="0" err="1" smtClean="0">
                <a:solidFill>
                  <a:schemeClr val="bg1"/>
                </a:solidFill>
              </a:rPr>
              <a:t>дрозди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дятли</a:t>
            </a:r>
            <a:r>
              <a:rPr lang="ru-RU" sz="2800" b="1" dirty="0" smtClean="0">
                <a:solidFill>
                  <a:schemeClr val="bg1"/>
                </a:solidFill>
              </a:rPr>
              <a:t>, сойки, </a:t>
            </a:r>
            <a:r>
              <a:rPr lang="ru-RU" sz="2800" b="1" dirty="0" err="1" smtClean="0">
                <a:solidFill>
                  <a:schemeClr val="bg1"/>
                </a:solidFill>
              </a:rPr>
              <a:t>граки</a:t>
            </a:r>
            <a:r>
              <a:rPr lang="ru-RU" sz="2800" b="1" dirty="0" smtClean="0">
                <a:solidFill>
                  <a:schemeClr val="bg1"/>
                </a:solidFill>
              </a:rPr>
              <a:t>, голуби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сірі</a:t>
            </a:r>
            <a:r>
              <a:rPr lang="ru-RU" sz="2800" b="1" dirty="0" smtClean="0">
                <a:solidFill>
                  <a:schemeClr val="bg1"/>
                </a:solidFill>
              </a:rPr>
              <a:t> ворони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  </a:t>
            </a:r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smtClean="0">
                <a:solidFill>
                  <a:schemeClr val="bg1"/>
                </a:solidFill>
              </a:rPr>
              <a:t>правило, </a:t>
            </a:r>
            <a:r>
              <a:rPr lang="ru-RU" sz="2800" b="1" dirty="0" err="1">
                <a:solidFill>
                  <a:schemeClr val="bg1"/>
                </a:solidFill>
              </a:rPr>
              <a:t>яструби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ведуть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осілий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спосіб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життя.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11" y="405458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Охарактеризуйте птахів за планом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7377995" y="1485578"/>
            <a:ext cx="1734475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Яструб великий </a:t>
            </a:r>
            <a:endParaRPr lang="uk-UA" sz="32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71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1411" y="1193030"/>
            <a:ext cx="6332330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якого класу тварин відноситься?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 якому природному угрупуванні  мешкає?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 за способом живлення?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перелітні чи осілі?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дикі чи свійські?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7411" y="3773780"/>
            <a:ext cx="1033932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території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України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гніздиться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 </a:t>
            </a:r>
            <a:r>
              <a:rPr lang="ru-RU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Поліссі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іноді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в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заболочених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долинах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річок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Лівобережного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  <a:r>
              <a:rPr lang="ru-RU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Лісостепу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Перелітний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птах.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Харчуються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журавлі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рослинною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тваринною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їжею</a:t>
            </a:r>
            <a:r>
              <a:rPr lang="uk-UA" sz="28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підбирають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молоді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паростки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трав,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насіння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ягоди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, проростками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хліба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картоплі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Їдять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різноманітних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комах,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дощових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червів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слимаків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іншу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дрібну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поживу</a:t>
            </a:r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42" name="Picture 2" descr="https://encrypted-tbn0.gstatic.com/images?q=tbn:ANd9GcQ7YcXxRiOTVD_CsJyARDYlJ2uW2FUwoVuUHJyEQFEE2dVsnTfOjGmZpV-DM7JHYjMg-dc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41" y="1053530"/>
            <a:ext cx="4192990" cy="279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075660" y="1089523"/>
            <a:ext cx="2093653" cy="9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chemeClr val="bg1"/>
                </a:solidFill>
                <a:latin typeface="Arial" charset="0"/>
              </a:rPr>
              <a:t>Журавель сірий</a:t>
            </a:r>
            <a:endParaRPr lang="uk-UA" altLang="ru-RU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411" y="405458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Охарактеризуйте птахів за планом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fs01.vseosvita.ua/01000eqa-e7f8/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261" y="1050989"/>
            <a:ext cx="2507470" cy="250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331521" y="1127797"/>
            <a:ext cx="1407740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Сорока</a:t>
            </a:r>
            <a:endParaRPr lang="uk-UA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07411" y="1125538"/>
            <a:ext cx="6332330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якого класу тварин відноситься?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 якому природному угрупуванні  мешкає?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 за способом живлення?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перелітні чи осілі?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дикі чи свійські?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411" y="3132022"/>
            <a:ext cx="1052532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Сороки </a:t>
            </a:r>
            <a:r>
              <a:rPr lang="ru-RU" sz="2800" b="1" dirty="0" err="1">
                <a:solidFill>
                  <a:schemeClr val="bg1"/>
                </a:solidFill>
              </a:rPr>
              <a:t>воліють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селитися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поруч</a:t>
            </a:r>
            <a:r>
              <a:rPr lang="ru-RU" sz="2800" b="1" dirty="0">
                <a:solidFill>
                  <a:schemeClr val="bg1"/>
                </a:solidFill>
              </a:rPr>
              <a:t> з людьми, де є </a:t>
            </a:r>
            <a:r>
              <a:rPr lang="ru-RU" sz="2800" b="1" dirty="0" err="1">
                <a:solidFill>
                  <a:schemeClr val="bg1"/>
                </a:solidFill>
              </a:rPr>
              <a:t>можливість</a:t>
            </a:r>
            <a:r>
              <a:rPr lang="ru-RU" sz="2800" b="1" dirty="0">
                <a:solidFill>
                  <a:schemeClr val="bg1"/>
                </a:solidFill>
              </a:rPr>
              <a:t> легко </a:t>
            </a:r>
            <a:r>
              <a:rPr lang="ru-RU" sz="2800" b="1" dirty="0" err="1">
                <a:solidFill>
                  <a:schemeClr val="bg1"/>
                </a:solidFill>
              </a:rPr>
              <a:t>здобути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собі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їжу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Сорочі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гнізда</a:t>
            </a:r>
            <a:r>
              <a:rPr lang="ru-RU" sz="2800" b="1" dirty="0">
                <a:solidFill>
                  <a:schemeClr val="bg1"/>
                </a:solidFill>
              </a:rPr>
              <a:t> можна </a:t>
            </a:r>
            <a:r>
              <a:rPr lang="ru-RU" sz="2800" b="1" dirty="0" err="1">
                <a:solidFill>
                  <a:schemeClr val="bg1"/>
                </a:solidFill>
              </a:rPr>
              <a:t>виявити</a:t>
            </a:r>
            <a:r>
              <a:rPr lang="ru-RU" sz="2800" b="1" dirty="0">
                <a:solidFill>
                  <a:schemeClr val="bg1"/>
                </a:solidFill>
              </a:rPr>
              <a:t> в садах і парках. </a:t>
            </a:r>
            <a:r>
              <a:rPr lang="uk-UA" sz="2800" b="1" dirty="0" smtClean="0">
                <a:solidFill>
                  <a:schemeClr val="bg1"/>
                </a:solidFill>
              </a:rPr>
              <a:t>Х</a:t>
            </a:r>
            <a:r>
              <a:rPr lang="ru-RU" sz="2800" b="1" dirty="0" err="1">
                <a:solidFill>
                  <a:schemeClr val="bg1"/>
                </a:solidFill>
              </a:rPr>
              <a:t>арчується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тваринами</a:t>
            </a:r>
            <a:r>
              <a:rPr lang="uk-UA" sz="2800" b="1" dirty="0">
                <a:solidFill>
                  <a:schemeClr val="bg1"/>
                </a:solidFill>
              </a:rPr>
              <a:t>,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рослинами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падаллю</a:t>
            </a:r>
            <a:r>
              <a:rPr lang="ru-RU" sz="2800" b="1" dirty="0">
                <a:solidFill>
                  <a:schemeClr val="bg1"/>
                </a:solidFill>
              </a:rPr>
              <a:t>. Тому вони </a:t>
            </a:r>
            <a:r>
              <a:rPr lang="ru-RU" sz="2800" b="1" dirty="0" err="1">
                <a:solidFill>
                  <a:schemeClr val="bg1"/>
                </a:solidFill>
              </a:rPr>
              <a:t>люблять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супроводжувати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більш</a:t>
            </a:r>
            <a:r>
              <a:rPr lang="ru-RU" sz="2800" b="1" dirty="0">
                <a:solidFill>
                  <a:schemeClr val="bg1"/>
                </a:solidFill>
              </a:rPr>
              <a:t> великих </a:t>
            </a:r>
            <a:r>
              <a:rPr lang="ru-RU" sz="2800" b="1" dirty="0" err="1">
                <a:solidFill>
                  <a:schemeClr val="bg1"/>
                </a:solidFill>
              </a:rPr>
              <a:t>хижаків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поласувати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залишками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здобичі</a:t>
            </a:r>
            <a:r>
              <a:rPr lang="ru-RU" sz="2800" b="1" dirty="0" smtClean="0">
                <a:solidFill>
                  <a:schemeClr val="bg1"/>
                </a:solidFill>
              </a:rPr>
              <a:t>. І</a:t>
            </a:r>
            <a:r>
              <a:rPr lang="uk-UA" sz="2800" b="1" dirty="0" smtClean="0">
                <a:solidFill>
                  <a:schemeClr val="bg1"/>
                </a:solidFill>
              </a:rPr>
              <a:t>з </a:t>
            </a:r>
            <a:r>
              <a:rPr lang="uk-UA" sz="2800" b="1" dirty="0">
                <a:solidFill>
                  <a:schemeClr val="bg1"/>
                </a:solidFill>
              </a:rPr>
              <a:t>задоволенням </a:t>
            </a:r>
            <a:r>
              <a:rPr lang="uk-UA" sz="2800" b="1" dirty="0" smtClean="0">
                <a:solidFill>
                  <a:schemeClr val="bg1"/>
                </a:solidFill>
              </a:rPr>
              <a:t>поїдають яйця, пташенят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Пересуваючись</a:t>
            </a:r>
            <a:r>
              <a:rPr lang="ru-RU" sz="2800" b="1" dirty="0">
                <a:solidFill>
                  <a:schemeClr val="bg1"/>
                </a:solidFill>
              </a:rPr>
              <a:t> по </a:t>
            </a:r>
            <a:r>
              <a:rPr lang="ru-RU" sz="2800" b="1" dirty="0" err="1">
                <a:solidFill>
                  <a:schemeClr val="bg1"/>
                </a:solidFill>
              </a:rPr>
              <a:t>землі</a:t>
            </a:r>
            <a:r>
              <a:rPr lang="ru-RU" sz="2800" b="1" dirty="0">
                <a:solidFill>
                  <a:schemeClr val="bg1"/>
                </a:solidFill>
              </a:rPr>
              <a:t>, сорока </a:t>
            </a:r>
            <a:r>
              <a:rPr lang="ru-RU" sz="2800" b="1" dirty="0" err="1">
                <a:solidFill>
                  <a:schemeClr val="bg1"/>
                </a:solidFill>
              </a:rPr>
              <a:t>полює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дрібних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гризунів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ящірок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равлик</a:t>
            </a:r>
            <a:r>
              <a:rPr lang="uk-UA" sz="2800" b="1" dirty="0" err="1">
                <a:solidFill>
                  <a:schemeClr val="bg1"/>
                </a:solidFill>
              </a:rPr>
              <a:t>ів</a:t>
            </a:r>
            <a:r>
              <a:rPr lang="ru-RU" sz="2800" b="1" dirty="0">
                <a:solidFill>
                  <a:schemeClr val="bg1"/>
                </a:solidFill>
              </a:rPr>
              <a:t>, жук</a:t>
            </a:r>
            <a:r>
              <a:rPr lang="uk-UA" sz="2800" b="1" dirty="0" err="1">
                <a:solidFill>
                  <a:schemeClr val="bg1"/>
                </a:solidFill>
              </a:rPr>
              <a:t>ів</a:t>
            </a:r>
            <a:r>
              <a:rPr lang="ru-RU" sz="2800" b="1" dirty="0">
                <a:solidFill>
                  <a:schemeClr val="bg1"/>
                </a:solidFill>
              </a:rPr>
              <a:t> та личин</a:t>
            </a:r>
            <a:r>
              <a:rPr lang="uk-UA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>
                <a:solidFill>
                  <a:schemeClr val="bg1"/>
                </a:solidFill>
              </a:rPr>
              <a:t>к комах.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7411" y="405458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Охарактеризуйте птахів за планом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21411" y="1125538"/>
            <a:ext cx="6332330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якого класу тварин відноситься?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 якому природному угрупуванні  мешкає?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 за способом живлення?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перелітні чи осілі?</a:t>
            </a:r>
          </a:p>
          <a:p>
            <a:pPr marL="361950" indent="-361950" eaLnBrk="1" hangingPunct="1">
              <a:spcBef>
                <a:spcPct val="0"/>
              </a:spcBef>
              <a:buFontTx/>
              <a:buAutoNum type="arabicPeriod"/>
            </a:pPr>
            <a:r>
              <a:rPr lang="uk-UA" alt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 якої групи: дикі чи свійські?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411" y="3357786"/>
            <a:ext cx="1052532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Ку́ри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свійські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птахи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найпоширеніші птахи планети. 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тривалу історію одомашнення людиною виведена велика кількість різних 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порід.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Розводять їх 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заради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м’яса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та 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яєць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крім того, від них 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отримують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перо 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пух</a:t>
            </a:r>
            <a:r>
              <a:rPr lang="vi-VN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Кури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всеїдні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вони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харчуються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дрібним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насінням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травами і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листям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черв’яками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комахами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личинками і навіть невеликими </a:t>
            </a:r>
            <a:r>
              <a:rPr 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ссавцями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такими 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</a:t>
            </a:r>
            <a:r>
              <a:rPr 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миші</a:t>
            </a:r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7411" y="405458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 smtClean="0">
                <a:solidFill>
                  <a:schemeClr val="bg1"/>
                </a:solidFill>
              </a:rPr>
              <a:t>Охарактеризуйте птахів за планом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poradumo.com.ua/wp-content/uploads/2015/06/1d6e930b8b6140fe59f6a8051d3a0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223" y="1125538"/>
            <a:ext cx="3554314" cy="213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053741" y="1125538"/>
            <a:ext cx="1119708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Кури</a:t>
            </a:r>
            <a:endParaRPr lang="uk-UA" alt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1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729" y="477466"/>
            <a:ext cx="10369151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ru-RU" sz="4000" b="1" dirty="0" err="1"/>
              <a:t>Роздивіться</a:t>
            </a:r>
            <a:r>
              <a:rPr lang="ru-RU" sz="4000" b="1" dirty="0"/>
              <a:t> зображення птахів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4200" y="1269554"/>
            <a:ext cx="997638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Пригадайте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назвіть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їх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поділяють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Наведіть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приклади до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них.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1551" y="4365898"/>
            <a:ext cx="151743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Осілі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D:\3 клас\04 ЯДС\Грущинська\5 Тварини\066_067 Клас Птахи\2026-02-22_205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34" y="2223661"/>
            <a:ext cx="98906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32467" y="4365897"/>
            <a:ext cx="208823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Перелітні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2311" y="4365895"/>
            <a:ext cx="18722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Кочові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Вивчаємо й розуміємо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3329" y="1312427"/>
            <a:ext cx="705678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У житті осілих, перелітних і зимуючих птахів виділяють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певні періоди.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261" y="1256432"/>
            <a:ext cx="2843151" cy="303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71751" y="3219837"/>
            <a:ext cx="2702486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 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перелітних птахів це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endParaRPr lang="x-none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D218C4-15AF-4DAE-ABBF-3688ACBE4D04}"/>
              </a:ext>
            </a:extLst>
          </p:cNvPr>
          <p:cNvSpPr txBox="1"/>
          <p:nvPr/>
        </p:nvSpPr>
        <p:spPr>
          <a:xfrm>
            <a:off x="7953431" y="2484202"/>
            <a:ext cx="315668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Весняний приліт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0CFC8E-FFCB-4D79-97EB-196FA712FE4C}"/>
              </a:ext>
            </a:extLst>
          </p:cNvPr>
          <p:cNvSpPr txBox="1"/>
          <p:nvPr/>
        </p:nvSpPr>
        <p:spPr>
          <a:xfrm>
            <a:off x="8076787" y="3173360"/>
            <a:ext cx="293301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Г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ніздування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14CF97-7185-40AC-8DF0-87E73048C450}"/>
              </a:ext>
            </a:extLst>
          </p:cNvPr>
          <p:cNvSpPr txBox="1"/>
          <p:nvPr/>
        </p:nvSpPr>
        <p:spPr>
          <a:xfrm>
            <a:off x="8076787" y="3864173"/>
            <a:ext cx="293301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Виведення потомства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D2A72A-0D21-4722-82F5-57250C1ACDEF}"/>
              </a:ext>
            </a:extLst>
          </p:cNvPr>
          <p:cNvSpPr txBox="1"/>
          <p:nvPr/>
        </p:nvSpPr>
        <p:spPr>
          <a:xfrm>
            <a:off x="7943629" y="5042378"/>
            <a:ext cx="349309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Підготовка до зими й осінній відліт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555402">
            <a:off x="6291824" y="2986536"/>
            <a:ext cx="1596656" cy="3295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21191077">
            <a:off x="6292215" y="3486962"/>
            <a:ext cx="1667749" cy="3295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37822">
            <a:off x="6275854" y="3995285"/>
            <a:ext cx="1708817" cy="3295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71497">
            <a:off x="6275085" y="4511044"/>
            <a:ext cx="1745731" cy="3295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http://bukarik.ru/uploads/posts/2012-07/1343312763_1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4558114"/>
            <a:ext cx="3433004" cy="189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009035-647F-432B-848A-3D76C9B6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14" y="2020944"/>
            <a:ext cx="5239258" cy="341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E46C76-3596-472A-ADDF-AB35A0D1C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65" y="1912590"/>
            <a:ext cx="4987177" cy="353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1471" y="549474"/>
            <a:ext cx="100811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</a:rPr>
              <a:t>Найвідповідальнішим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періодом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для всіх птахів є час </a:t>
            </a:r>
            <a:r>
              <a:rPr lang="ru-RU" sz="3600" b="1" dirty="0" err="1">
                <a:solidFill>
                  <a:srgbClr val="FFFF00"/>
                </a:solidFill>
              </a:rPr>
              <a:t>виведення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пташенят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71A467-6FEC-4055-B06D-8F1647B7E634}"/>
              </a:ext>
            </a:extLst>
          </p:cNvPr>
          <p:cNvSpPr txBox="1"/>
          <p:nvPr/>
        </p:nvSpPr>
        <p:spPr>
          <a:xfrm>
            <a:off x="1411511" y="1324290"/>
            <a:ext cx="879504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Навесні птахи прилітають на батьківщину не одночасно. Самці з</a:t>
            </a: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являються в місцях гніздування раніше, щоб знайти й «закріпити» за собою гніздову територію. «Позначають» вони її за допомогою співу. 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2" y="3370299"/>
            <a:ext cx="5196823" cy="292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Перший період. Весняний приліт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8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9D7F4E-ED5A-47FC-BAE0-B6AA26AA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7" r="-3" b="6430"/>
          <a:stretch/>
        </p:blipFill>
        <p:spPr>
          <a:xfrm>
            <a:off x="1195487" y="2781722"/>
            <a:ext cx="4698680" cy="317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DD202-FA6C-4217-96AD-20E956D76582}"/>
              </a:ext>
            </a:extLst>
          </p:cNvPr>
          <p:cNvSpPr txBox="1"/>
          <p:nvPr/>
        </p:nvSpPr>
        <p:spPr>
          <a:xfrm>
            <a:off x="1044812" y="1326635"/>
            <a:ext cx="10015771" cy="1239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Спів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приваблює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самок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попереджає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конкурентів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ця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територія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вже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зайнята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Створивши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пару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птахи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будують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своє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гніздечко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відкладають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починають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висиджувати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яйця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2. Період гніздування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http://www.deryabino.ru/ptaha/solovey/solovey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0" y="2777125"/>
            <a:ext cx="5007887" cy="317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267495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99-100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5238B-BA1F-4A42-9ADC-7FE40CDD2CA2}"/>
              </a:ext>
            </a:extLst>
          </p:cNvPr>
          <p:cNvSpPr txBox="1"/>
          <p:nvPr/>
        </p:nvSpPr>
        <p:spPr>
          <a:xfrm>
            <a:off x="1010775" y="1341562"/>
            <a:ext cx="1004980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 появою пташенят роботи у дбайливих птахів стає більше.  Потрібно годувати потомство, тому співи припиняються.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252A53-A327-43D4-96F4-E1BF1165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71" y="2440866"/>
            <a:ext cx="297808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26830C-82F9-401B-9DC1-2360E0EDF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2" y="2459649"/>
            <a:ext cx="3528392" cy="239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3. Виведення потомства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 descr="http://img.superdom.ua/pictures/content/4/4555_sl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41" y="3861842"/>
            <a:ext cx="4193719" cy="229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267495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3135" y="549474"/>
            <a:ext cx="9763431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58427" y="1393164"/>
            <a:ext cx="9830147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Виберіть світлину з птахом, який найбільше підходить до вашого настрою зараз. Поміркуйте, чому саме цей птах.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4968" y="5302436"/>
            <a:ext cx="1417486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723879" y="2475040"/>
            <a:ext cx="2940123" cy="207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1189536" y="2448772"/>
            <a:ext cx="2984928" cy="2211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8252271" y="4567096"/>
            <a:ext cx="2550680" cy="19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7" y="4660733"/>
            <a:ext cx="2774523" cy="193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252271" y="2501308"/>
            <a:ext cx="2527430" cy="2025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72" y="4395617"/>
            <a:ext cx="2067136" cy="228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2B269A-1E4B-48CC-9765-65063023DCF8}"/>
              </a:ext>
            </a:extLst>
          </p:cNvPr>
          <p:cNvSpPr txBox="1"/>
          <p:nvPr/>
        </p:nvSpPr>
        <p:spPr>
          <a:xfrm>
            <a:off x="4075807" y="1348712"/>
            <a:ext cx="6984777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Травень і червень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, коли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з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’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являються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на світ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пташенята,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повинні стати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місяцями тиші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турбуйте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птахів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! Адже вони виконують найважливіше призначення природи – продовжують існування свого виду.</a:t>
            </a:r>
            <a:endParaRPr lang="x-none" sz="28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68293C-0B23-40D6-9569-81C4CBAA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75" y="3674533"/>
            <a:ext cx="4708371" cy="223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A2C89F-C68D-44EA-8B99-487B36E4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1" y="1269554"/>
            <a:ext cx="2880321" cy="34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Запам’ятайте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4" descr="http://usiter.com/uploads/20120212/utka+utki+ptitci+34081040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05" y="4178808"/>
            <a:ext cx="3593038" cy="2301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123480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C77488-11E3-437A-A271-CD30D1A1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42" y="1218221"/>
            <a:ext cx="3430854" cy="2749843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Перелітні птахи України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23F202F5-6DC0-45FE-BA76-6A7069E6C6A9}"/>
              </a:ext>
            </a:extLst>
          </p:cNvPr>
          <p:cNvSpPr/>
          <p:nvPr/>
        </p:nvSpPr>
        <p:spPr>
          <a:xfrm>
            <a:off x="8620676" y="1329349"/>
            <a:ext cx="20028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Вільшанка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53DA7D-B644-4965-A665-ACBB53A9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3" y="3820774"/>
            <a:ext cx="3200562" cy="2455614"/>
          </a:xfrm>
          <a:prstGeom prst="ellipse">
            <a:avLst/>
          </a:prstGeom>
        </p:spPr>
      </p:pic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xmlns="" id="{23F202F5-6DC0-45FE-BA76-6A7069E6C6A9}"/>
              </a:ext>
            </a:extLst>
          </p:cNvPr>
          <p:cNvSpPr/>
          <p:nvPr/>
        </p:nvSpPr>
        <p:spPr>
          <a:xfrm>
            <a:off x="1195487" y="5518026"/>
            <a:ext cx="2033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Рибалочка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3836C2-C99A-44E5-961F-A528B7A3AF61}"/>
              </a:ext>
            </a:extLst>
          </p:cNvPr>
          <p:cNvSpPr txBox="1"/>
          <p:nvPr/>
        </p:nvSpPr>
        <p:spPr>
          <a:xfrm>
            <a:off x="3372817" y="3968064"/>
            <a:ext cx="826383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Рибалочка  вважається одним з кращих птахів-рибалок. Він може пірнати з розкритими крилами, миттєво хапати маленьку рибку і стрімко вилітати з води разом зі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здобиччю. Рибалочка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це дрібний птах.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рибалочки дуже суворі вимоги до умов життя: чиста водойма з проточною водою (не мілка і не глибока), обрив і порослі береги. </a:t>
            </a:r>
            <a:endParaRPr lang="x-non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BC743C-34AD-436D-B188-D62ADB677F29}"/>
              </a:ext>
            </a:extLst>
          </p:cNvPr>
          <p:cNvSpPr txBox="1"/>
          <p:nvPr/>
        </p:nvSpPr>
        <p:spPr>
          <a:xfrm>
            <a:off x="691431" y="1325021"/>
            <a:ext cx="770485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Вільшанка – надзвичайно корисний птах лісів, садів і парків, оскільки поїдає велику кількість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шкідників-листоїдів. Птахи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лісових просторах, в парках і в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садах. Гнізда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 на землі, поміж корінням дерев, у садах та неподалік від будинків, на карнизах веранд або в сараях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245F445-2790-46CC-80E3-4B33DAA3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9" y="3949844"/>
            <a:ext cx="2806332" cy="234067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BC743C-34AD-436D-B188-D62ADB677F29}"/>
              </a:ext>
            </a:extLst>
          </p:cNvPr>
          <p:cNvSpPr txBox="1"/>
          <p:nvPr/>
        </p:nvSpPr>
        <p:spPr>
          <a:xfrm>
            <a:off x="3191701" y="1272188"/>
            <a:ext cx="8444946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більшості людей слово соловейко однозначно асоціюється з кращим співаком серед птахів. У нас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 найпоширеніший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пернатий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співак. Харчуючись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комахами, соловейко на зиму відлітає у вирій, а повертається навесні, коли кущі та дерева починають вбиратися в листя. Взагалі соловейко співає і вдень і вночі, але нічний спів робить на слухачів значно більший вплив.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Перелітні птахи України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xmlns="" id="{23F202F5-6DC0-45FE-BA76-6A7069E6C6A9}"/>
              </a:ext>
            </a:extLst>
          </p:cNvPr>
          <p:cNvSpPr/>
          <p:nvPr/>
        </p:nvSpPr>
        <p:spPr>
          <a:xfrm>
            <a:off x="623273" y="4060893"/>
            <a:ext cx="1847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Гуска сіра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43836C2-C99A-44E5-961F-A528B7A3AF61}"/>
              </a:ext>
            </a:extLst>
          </p:cNvPr>
          <p:cNvSpPr txBox="1"/>
          <p:nvPr/>
        </p:nvSpPr>
        <p:spPr>
          <a:xfrm>
            <a:off x="3229981" y="4005858"/>
            <a:ext cx="840666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Гуска сіра - великий птах. За розмірами більше качок, але менше лебедів. Спілкуються один з одним ці птахи за допомогою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ґоґоту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будучи в поганому настрої, загрозливо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шиплять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Птах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чудово пірнає і плаває, годується він переважно на суші. Харчується травою, щипає листя, молоді бруньки, пагони зернових рослин, скльовує ягоди.</a:t>
            </a:r>
            <a:endParaRPr lang="x-non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E730739-92E1-472D-BAD3-D5BCCAFA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7" y="1412216"/>
            <a:ext cx="2702814" cy="20262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23F202F5-6DC0-45FE-BA76-6A7069E6C6A9}"/>
              </a:ext>
            </a:extLst>
          </p:cNvPr>
          <p:cNvSpPr/>
          <p:nvPr/>
        </p:nvSpPr>
        <p:spPr>
          <a:xfrm>
            <a:off x="718136" y="2709714"/>
            <a:ext cx="1661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Соловей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8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94A3F2-677B-4C3F-AED6-F67FB9ED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2" y="2325911"/>
            <a:ext cx="4110456" cy="272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AA6BE200-EB27-4888-AA93-755C191E50D4}"/>
              </a:ext>
            </a:extLst>
          </p:cNvPr>
          <p:cNvSpPr/>
          <p:nvPr/>
        </p:nvSpPr>
        <p:spPr>
          <a:xfrm>
            <a:off x="1463257" y="1446295"/>
            <a:ext cx="171553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Лебідь</a:t>
            </a:r>
          </a:p>
        </p:txBody>
      </p:sp>
      <p:sp>
        <p:nvSpPr>
          <p:cNvPr id="7" name="Прямокутник 4">
            <a:extLst>
              <a:ext uri="{FF2B5EF4-FFF2-40B4-BE49-F238E27FC236}">
                <a16:creationId xmlns:a16="http://schemas.microsoft.com/office/drawing/2014/main" xmlns="" id="{AA6BE200-EB27-4888-AA93-755C191E50D4}"/>
              </a:ext>
            </a:extLst>
          </p:cNvPr>
          <p:cNvSpPr/>
          <p:nvPr/>
        </p:nvSpPr>
        <p:spPr>
          <a:xfrm>
            <a:off x="5202834" y="1185829"/>
            <a:ext cx="16741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Зозуля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688A83-84C9-488B-BFDE-DDA9F9D7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473" y="2421682"/>
            <a:ext cx="3807981" cy="253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5733F6-6FC8-49E7-A2DF-4502AC71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887" y="1999986"/>
            <a:ext cx="2717964" cy="36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4">
            <a:extLst>
              <a:ext uri="{FF2B5EF4-FFF2-40B4-BE49-F238E27FC236}">
                <a16:creationId xmlns:a16="http://schemas.microsoft.com/office/drawing/2014/main" xmlns="" id="{AA6BE200-EB27-4888-AA93-755C191E50D4}"/>
              </a:ext>
            </a:extLst>
          </p:cNvPr>
          <p:cNvSpPr/>
          <p:nvPr/>
        </p:nvSpPr>
        <p:spPr>
          <a:xfrm>
            <a:off x="8635241" y="1292100"/>
            <a:ext cx="209159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Вивільга</a:t>
            </a:r>
            <a:endParaRPr lang="uk-U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262" y="477466"/>
            <a:ext cx="10041322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  <a:latin typeface="+mj-lt"/>
              </a:rPr>
              <a:t>Перелітні птахи України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051471" y="477466"/>
            <a:ext cx="10297144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ru-RU" sz="4000" b="1" dirty="0" smtClean="0">
                <a:solidFill>
                  <a:schemeClr val="bg1"/>
                </a:solidFill>
              </a:rPr>
              <a:t>Підсумок. Гра  “Загубилися слова”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1015934" y="1401622"/>
            <a:ext cx="4788065" cy="181214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Весною птахи будують ... </a:t>
            </a:r>
          </a:p>
          <a:p>
            <a:pPr>
              <a:buFont typeface="Arial" charset="0"/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і відкладають .... 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70" y="1187306"/>
            <a:ext cx="2231456" cy="155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17" y="1960548"/>
            <a:ext cx="1899631" cy="129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18" y="3418212"/>
            <a:ext cx="2618908" cy="1475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5040176"/>
            <a:ext cx="2376264" cy="1399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952349" y="3213770"/>
            <a:ext cx="4851650" cy="671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Улітку вони виводять ... 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952350" y="3990368"/>
            <a:ext cx="4851650" cy="12914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 настанням осені відлітають у теплі краї...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952348" y="5459799"/>
            <a:ext cx="4995667" cy="6457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Їх змушує летіти у вирій ... </a:t>
            </a:r>
            <a:endParaRPr lang="uk-UA" alt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15" y="2743713"/>
            <a:ext cx="2639603" cy="142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10" y="4168739"/>
            <a:ext cx="2638770" cy="1333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5687406" y="5459798"/>
            <a:ext cx="1498910" cy="6457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ru-RU" sz="3200" b="1" dirty="0" smtClean="0">
                <a:solidFill>
                  <a:srgbClr val="FF0000"/>
                </a:solidFill>
              </a:rPr>
              <a:t>голод</a:t>
            </a:r>
            <a:r>
              <a:rPr lang="uk-UA" altLang="ru-RU" sz="3200" b="1" dirty="0" smtClean="0">
                <a:solidFill>
                  <a:srgbClr val="002060"/>
                </a:solidFill>
              </a:rPr>
              <a:t> </a:t>
            </a:r>
            <a:endParaRPr lang="ru-RU" alt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1022790" y="1400551"/>
            <a:ext cx="2909001" cy="11166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Залишаються зимувати... 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1365785"/>
            <a:ext cx="2363396" cy="136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86" y="1406723"/>
            <a:ext cx="2304256" cy="133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6" y="1406723"/>
            <a:ext cx="1784236" cy="132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9863" y="2783648"/>
            <a:ext cx="67880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насінням, ягодами, крихтами хліба…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65EB47-2CB1-4DF3-9D87-A6B9ADFE3828}"/>
              </a:ext>
            </a:extLst>
          </p:cNvPr>
          <p:cNvSpPr txBox="1"/>
          <p:nvPr/>
        </p:nvSpPr>
        <p:spPr>
          <a:xfrm>
            <a:off x="4867894" y="4027101"/>
            <a:ext cx="638297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Отже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появою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пташенят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роботи у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дбайливих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птахів стає більше. 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Потрібно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годувати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потомство, тому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співи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припиняються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BBACAF-A687-4091-A2A3-40C9BE870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63" y="3697289"/>
            <a:ext cx="3716742" cy="2475507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1004704" y="2738114"/>
            <a:ext cx="3575159" cy="6758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797" tIns="54398" rIns="108797" bIns="54398" rtlCol="0">
            <a:norm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alt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Вони живляться...</a:t>
            </a:r>
          </a:p>
        </p:txBody>
      </p:sp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1051471" y="477466"/>
            <a:ext cx="10297144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ru-RU" sz="4000" b="1" dirty="0" smtClean="0">
                <a:solidFill>
                  <a:schemeClr val="bg1"/>
                </a:solidFill>
              </a:rPr>
              <a:t>Підсумок. Гра  “Загубилися слова”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226671" y="4869954"/>
            <a:ext cx="3969413" cy="1080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вони </a:t>
            </a:r>
            <a:r>
              <a:rPr lang="ru-RU" sz="2800" b="1" dirty="0" err="1"/>
              <a:t>піклуються</a:t>
            </a:r>
            <a:r>
              <a:rPr lang="ru-RU" sz="2800" b="1" dirty="0"/>
              <a:t> про потомство?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26671" y="4581922"/>
            <a:ext cx="3955709" cy="14416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/>
              <a:t>Як ви дізнаєтеся</a:t>
            </a:r>
            <a:r>
              <a:rPr lang="ru-RU" sz="2800" b="1" dirty="0"/>
              <a:t>, що птахи приступили до </a:t>
            </a:r>
            <a:r>
              <a:rPr lang="ru-RU" sz="2800" b="1" dirty="0" err="1"/>
              <a:t>виведення</a:t>
            </a:r>
            <a:r>
              <a:rPr lang="ru-RU" sz="2800" b="1" dirty="0"/>
              <a:t> </a:t>
            </a:r>
            <a:r>
              <a:rPr lang="ru-RU" sz="2800" b="1" dirty="0" err="1"/>
              <a:t>пташенят</a:t>
            </a:r>
            <a:r>
              <a:rPr lang="ru-RU" sz="2800" b="1" dirty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87983" y="4825122"/>
            <a:ext cx="3846788" cy="903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/>
              <a:t>Як не </a:t>
            </a:r>
            <a:r>
              <a:rPr lang="ru-RU" sz="2800" b="1" dirty="0" err="1"/>
              <a:t>нашкодити</a:t>
            </a:r>
            <a:r>
              <a:rPr lang="ru-RU" sz="2800" b="1" dirty="0"/>
              <a:t> птахам?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07921" y="316441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3 -0.02963 L 0.02853 -0.0294 C 0.02893 -0.03518 0.02919 -0.04074 0.02958 -0.04653 C 0.02984 -0.04907 0.03036 -0.05139 0.03075 -0.05393 C 0.03166 -0.06134 0.03231 -0.06898 0.03283 -0.07639 C 0.03322 -0.08403 0.03322 -0.09143 0.03388 -0.09907 C 0.03557 -0.11852 0.03883 -0.11366 0.04234 -0.13842 C 0.04273 -0.14097 0.043 -0.14352 0.04339 -0.14583 C 0.04404 -0.14977 0.04495 -0.15324 0.04547 -0.15717 C 0.04716 -0.16944 0.04769 -0.17708 0.04873 -0.18912 C 0.0486 -0.19213 0.04847 -0.22014 0.04651 -0.23032 C 0.04599 -0.2331 0.04508 -0.23541 0.04443 -0.23796 C 0.04339 -0.24745 0.04247 -0.2581 0.03909 -0.2662 C 0.03804 -0.26852 0.03687 -0.27083 0.03596 -0.27361 C 0.03388 -0.27986 0.03231 -0.28842 0.02958 -0.29421 C 0.02775 -0.29838 0.02528 -0.30162 0.02332 -0.30555 C 0.01994 -0.31227 0.01694 -0.31921 0.01381 -0.32616 C 0.01381 -0.32592 0.00535 -0.34491 0.00535 -0.34467 C 0.00183 -0.35116 -0.00143 -0.3581 -0.00521 -0.36366 C -0.00951 -0.36991 -0.01341 -0.37685 -0.01797 -0.38241 C -0.02032 -0.38565 -0.02292 -0.38866 -0.02527 -0.3919 C -0.02787 -0.39537 -0.03009 -0.39977 -0.0327 -0.40324 C -0.03752 -0.40972 -0.04286 -0.41504 -0.04755 -0.42199 C -0.05172 -0.42824 -0.05536 -0.43426 -0.06018 -0.43889 C -0.06253 -0.4412 -0.06526 -0.44213 -0.06761 -0.44444 C -0.06982 -0.44653 -0.07165 -0.44977 -0.07386 -0.45208 C -0.07634 -0.45416 -0.07907 -0.45509 -0.08129 -0.45764 C -0.08363 -0.46018 -0.0852 -0.46481 -0.08767 -0.4669 C -0.09171 -0.4706 -0.09614 -0.47199 -0.10031 -0.47453 C -0.10252 -0.47569 -0.10461 -0.47708 -0.10669 -0.47824 C -0.10917 -0.47963 -0.11164 -0.48055 -0.11412 -0.48194 C -0.11659 -0.48356 -0.11894 -0.48634 -0.12141 -0.48773 C -0.12428 -0.48889 -0.12702 -0.48889 -0.12975 -0.48958 C -0.13913 -0.49583 -0.13848 -0.4956 -0.14877 -0.50069 C -0.15164 -0.50208 -0.15437 -0.5037 -0.15724 -0.50463 C -0.16011 -0.50555 -0.16297 -0.50532 -0.16571 -0.50648 C -0.17821 -0.51111 -0.18186 -0.51458 -0.1932 -0.51759 C -0.19671 -0.51875 -0.20023 -0.51898 -0.20375 -0.51967 L -0.21326 -0.52338 C -0.21899 -0.52569 -0.22446 -0.5294 -0.23019 -0.53078 C -0.24348 -0.53426 -0.23567 -0.53241 -0.2556 -0.53449 C -0.26511 -0.53426 -0.30393 -0.53426 -0.32217 -0.53078 C -0.32712 -0.52986 -0.33207 -0.52847 -0.33689 -0.52708 C -0.34119 -0.52592 -0.34536 -0.52384 -0.34966 -0.52338 L -0.36334 -0.52153 L -0.36972 -0.51967 C -0.37219 -0.51898 -0.37467 -0.51875 -0.37702 -0.51759 C -0.39421 -0.51065 -0.36907 -0.51643 -0.39382 -0.51203 C -0.39525 -0.51134 -0.39669 -0.51065 -0.39812 -0.51018 C -0.39981 -0.50949 -0.40164 -0.50926 -0.40333 -0.50833 C -0.40659 -0.50671 -0.40971 -0.5044 -0.41284 -0.50278 C -0.42274 -0.49768 -0.41466 -0.50578 -0.42873 -0.49328 C -0.44515 -0.4787 -0.43811 -0.48217 -0.4488 -0.47824 C -0.45023 -0.47708 -0.45166 -0.47569 -0.4531 -0.47453 C -0.45479 -0.47315 -0.45661 -0.47222 -0.45831 -0.47083 C -0.46743 -0.46273 -0.45961 -0.46666 -0.46886 -0.46319 C -0.47316 -0.45833 -0.47707 -0.45231 -0.48163 -0.44815 C -0.48306 -0.44699 -0.48449 -0.44583 -0.4858 -0.44444 C -0.48801 -0.44213 -0.49009 -0.43958 -0.49218 -0.43703 C -0.49322 -0.43565 -0.49426 -0.43449 -0.49531 -0.4331 C -0.49674 -0.43125 -0.49817 -0.4294 -0.4996 -0.42754 C -0.51042 -0.41389 -0.49309 -0.43657 -0.5069 -0.41828 C -0.50872 -0.41319 -0.51042 -0.4081 -0.51224 -0.40324 C -0.51315 -0.40046 -0.51433 -0.39815 -0.51537 -0.3956 C -0.51758 -0.39028 -0.52032 -0.38217 -0.52175 -0.37685 C -0.52253 -0.37384 -0.52318 -0.3706 -0.52384 -0.36759 C -0.52462 -0.35995 -0.5267 -0.35254 -0.52592 -0.34491 C -0.52449 -0.3294 -0.52488 -0.33078 -0.52175 -0.31111 C -0.5211 -0.30741 -0.52032 -0.3037 -0.51967 -0.3 C -0.51928 -0.29745 -0.51928 -0.29467 -0.51863 -0.29236 C -0.51732 -0.28819 -0.51328 -0.27731 -0.5112 -0.27176 C -0.51042 -0.26991 -0.50951 -0.26828 -0.50912 -0.2662 C -0.50638 -0.2544 -0.50742 -0.25995 -0.50586 -0.2493 C -0.50377 -0.20856 -0.50612 -0.24166 -0.50377 -0.22106 C -0.50338 -0.21736 -0.50338 -0.21342 -0.50273 -0.20972 C -0.50156 -0.20324 -0.50078 -0.19629 -0.49856 -0.19097 C -0.49739 -0.18842 -0.49648 -0.18588 -0.49531 -0.18356 C -0.49296 -0.17893 -0.49036 -0.17477 -0.48788 -0.17037 L -0.48788 -0.17014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9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5 Тварини\066_067 Клас Птахи\2026-02-22_22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189434"/>
            <a:ext cx="6577955" cy="65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3350" y="333450"/>
            <a:ext cx="4032448" cy="7918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34051"/>
            <a:ext cx="1051470" cy="1125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19-20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1003" y="4653929"/>
            <a:ext cx="4263595" cy="164288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4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99-100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в зошиті завдання до уроку 67.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" name="Picture 2" descr="D:\3 клас\04 ЯДС\Грущинська\5 Тварини\066_067 Клас Птахи\2026-02-22_223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6" y="1269554"/>
            <a:ext cx="5328592" cy="32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D218C4-15AF-4DAE-ABBF-3688ACBE4D04}"/>
              </a:ext>
            </a:extLst>
          </p:cNvPr>
          <p:cNvSpPr txBox="1"/>
          <p:nvPr/>
        </p:nvSpPr>
        <p:spPr>
          <a:xfrm>
            <a:off x="6206462" y="980113"/>
            <a:ext cx="2896817" cy="5788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Весняний приліт</a:t>
            </a:r>
            <a:endParaRPr lang="x-none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0CFC8E-FFCB-4D79-97EB-196FA712FE4C}"/>
              </a:ext>
            </a:extLst>
          </p:cNvPr>
          <p:cNvSpPr txBox="1"/>
          <p:nvPr/>
        </p:nvSpPr>
        <p:spPr>
          <a:xfrm>
            <a:off x="6182686" y="1296052"/>
            <a:ext cx="2341413" cy="5788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Г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ніздування</a:t>
            </a:r>
            <a:endParaRPr lang="x-none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14CF97-7185-40AC-8DF0-87E73048C450}"/>
              </a:ext>
            </a:extLst>
          </p:cNvPr>
          <p:cNvSpPr txBox="1"/>
          <p:nvPr/>
        </p:nvSpPr>
        <p:spPr>
          <a:xfrm>
            <a:off x="6184366" y="1698784"/>
            <a:ext cx="3816424" cy="5788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Виведення потомства</a:t>
            </a:r>
            <a:endParaRPr lang="x-none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D218C4-15AF-4DAE-ABBF-3688ACBE4D04}"/>
              </a:ext>
            </a:extLst>
          </p:cNvPr>
          <p:cNvSpPr txBox="1"/>
          <p:nvPr/>
        </p:nvSpPr>
        <p:spPr>
          <a:xfrm>
            <a:off x="6299657" y="618664"/>
            <a:ext cx="2408246" cy="57888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Прихід весни</a:t>
            </a:r>
            <a:endParaRPr lang="x-none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9983" y="4077866"/>
            <a:ext cx="3222976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altLang="ru-RU" sz="2400" b="1" dirty="0" smtClean="0">
                <a:solidFill>
                  <a:srgbClr val="0070C0"/>
                </a:solidFill>
              </a:rPr>
              <a:t>                       знаходять </a:t>
            </a:r>
            <a:r>
              <a:rPr lang="uk-UA" altLang="ru-RU" sz="2400" b="1" dirty="0">
                <a:solidFill>
                  <a:srgbClr val="0070C0"/>
                </a:solidFill>
              </a:rPr>
              <a:t>корм  узимку і не відлітають у теплі краї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1042" y="4437906"/>
            <a:ext cx="3036576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uk-UA" altLang="ru-RU" sz="2400" b="1" dirty="0" smtClean="0">
                <a:solidFill>
                  <a:srgbClr val="0070C0"/>
                </a:solidFill>
              </a:rPr>
              <a:t>збираються </a:t>
            </a:r>
            <a:r>
              <a:rPr lang="uk-UA" altLang="ru-RU" sz="2400" b="1" dirty="0">
                <a:solidFill>
                  <a:srgbClr val="0070C0"/>
                </a:solidFill>
              </a:rPr>
              <a:t>у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зграї </a:t>
            </a:r>
            <a:r>
              <a:rPr lang="uk-UA" altLang="ru-RU" sz="2400" b="1" dirty="0">
                <a:solidFill>
                  <a:srgbClr val="0070C0"/>
                </a:solidFill>
              </a:rPr>
              <a:t>і відлітають у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вирій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5537" y="5478871"/>
            <a:ext cx="2642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0070C0"/>
                </a:solidFill>
              </a:rPr>
              <a:t>горобці, голуби,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дятли, сороки, синиці, сойки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0478" y="5495649"/>
            <a:ext cx="289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0070C0"/>
                </a:solidFill>
              </a:rPr>
              <a:t>ластівки, </a:t>
            </a:r>
            <a:r>
              <a:rPr lang="uk-UA" altLang="ru-RU" sz="2400" b="1" dirty="0" err="1" smtClean="0">
                <a:solidFill>
                  <a:srgbClr val="0070C0"/>
                </a:solidFill>
              </a:rPr>
              <a:t>солов</a:t>
            </a:r>
            <a:r>
              <a:rPr lang="ru-RU" altLang="ru-RU" sz="2400" b="1" dirty="0">
                <a:solidFill>
                  <a:srgbClr val="0070C0"/>
                </a:solidFill>
              </a:rPr>
              <a:t>’</a:t>
            </a:r>
            <a:r>
              <a:rPr lang="uk-UA" altLang="ru-RU" sz="2400" b="1" dirty="0">
                <a:solidFill>
                  <a:srgbClr val="0070C0"/>
                </a:solidFill>
              </a:rPr>
              <a:t>ї, зозулі, 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лебеді, </a:t>
            </a:r>
            <a:r>
              <a:rPr lang="uk-UA" altLang="ru-RU" sz="2400" b="1" dirty="0" err="1" smtClean="0">
                <a:solidFill>
                  <a:srgbClr val="0070C0"/>
                </a:solidFill>
              </a:rPr>
              <a:t>лелеки</a:t>
            </a:r>
            <a:r>
              <a:rPr lang="uk-UA" altLang="ru-RU" sz="2400" b="1" dirty="0" smtClean="0">
                <a:solidFill>
                  <a:srgbClr val="0070C0"/>
                </a:solidFill>
              </a:rPr>
              <a:t>, шпаки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10" grpId="0"/>
      <p:bldP spid="11" grpId="0"/>
      <p:bldP spid="12" grpId="0"/>
      <p:bldP spid="2" grpId="0" animBg="1"/>
      <p:bldP spid="3" grpId="0" animBg="1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8"/>
          <p:cNvSpPr>
            <a:spLocks noChangeArrowheads="1"/>
          </p:cNvSpPr>
          <p:nvPr/>
        </p:nvSpPr>
        <p:spPr bwMode="auto">
          <a:xfrm rot="17921143">
            <a:off x="4120479" y="4203325"/>
            <a:ext cx="2963886" cy="1494821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Павуко</a:t>
            </a:r>
            <a:r>
              <a:rPr lang="uk-UA" sz="3600" b="1" dirty="0" smtClean="0">
                <a:solidFill>
                  <a:schemeClr val="bg1"/>
                </a:solidFill>
              </a:rPr>
              <a:t>-подібні</a:t>
            </a:r>
            <a:endParaRPr lang="uk-UA" sz="3600" dirty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3" name="Picture 8" descr="Проект з ОІ та ІКТ і Зоології: &quot;Ракоподібні&quot; - №15 групи ПГФ, 2015 — Вікі  Ц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28" y="5175607"/>
            <a:ext cx="1901414" cy="13170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0"/>
          <p:cNvSpPr>
            <a:spLocks noChangeArrowheads="1"/>
          </p:cNvSpPr>
          <p:nvPr/>
        </p:nvSpPr>
        <p:spPr bwMode="auto">
          <a:xfrm rot="1949361">
            <a:off x="5722128" y="3795999"/>
            <a:ext cx="3785923" cy="9347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Ракоподібні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 rot="20948035">
            <a:off x="6495063" y="1689692"/>
            <a:ext cx="3008052" cy="759965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Молюски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 rot="1182720">
            <a:off x="6785390" y="3282582"/>
            <a:ext cx="2690070" cy="80023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Плазуни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 rot="19343139">
            <a:off x="2543306" y="3943059"/>
            <a:ext cx="3760522" cy="756910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Земноводні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19947970">
            <a:off x="2519962" y="3285778"/>
            <a:ext cx="2569543" cy="774987"/>
          </a:xfrm>
          <a:prstGeom prst="ellipse">
            <a:avLst/>
          </a:prstGeom>
          <a:solidFill>
            <a:srgbClr val="D32D9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Комахи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7095714" y="2440506"/>
            <a:ext cx="2069423" cy="75068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Риби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0" name="Oval 11"/>
          <p:cNvSpPr>
            <a:spLocks noChangeArrowheads="1"/>
          </p:cNvSpPr>
          <p:nvPr/>
        </p:nvSpPr>
        <p:spPr bwMode="auto">
          <a:xfrm rot="20933934">
            <a:off x="2850987" y="2377874"/>
            <a:ext cx="2043955" cy="78110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Птахи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 rot="1349653">
            <a:off x="3022172" y="1460666"/>
            <a:ext cx="2118013" cy="936064"/>
          </a:xfrm>
          <a:prstGeom prst="ellipse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Calibri" pitchFamily="34" charset="0"/>
              </a:rPr>
              <a:t>Ссавці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152" name="Oval 13"/>
          <p:cNvSpPr>
            <a:spLocks noChangeArrowheads="1"/>
          </p:cNvSpPr>
          <p:nvPr/>
        </p:nvSpPr>
        <p:spPr bwMode="auto">
          <a:xfrm>
            <a:off x="4649274" y="1928698"/>
            <a:ext cx="2601201" cy="167945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/>
          <a:lstStyle/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Класи</a:t>
            </a:r>
          </a:p>
          <a:p>
            <a:pPr algn="ctr"/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тварин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>
            <a:stCxn id="6152" idx="0"/>
            <a:endCxn id="6152" idx="0"/>
          </p:cNvCxnSpPr>
          <p:nvPr/>
        </p:nvCxnSpPr>
        <p:spPr>
          <a:xfrm>
            <a:off x="5949875" y="19286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551" y="282662"/>
            <a:ext cx="10390647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Пригадайте, на які групи поділяють тварин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114"/>
          <p:cNvPicPr>
            <a:picLocks noChangeAspect="1" noChangeArrowheads="1"/>
          </p:cNvPicPr>
          <p:nvPr/>
        </p:nvPicPr>
        <p:blipFill rotWithShape="1">
          <a:blip r:embed="rId3" cstate="print"/>
          <a:srcRect l="12643" t="3350" r="9236" b="5323"/>
          <a:stretch/>
        </p:blipFill>
        <p:spPr bwMode="auto">
          <a:xfrm>
            <a:off x="582048" y="4513040"/>
            <a:ext cx="1808743" cy="15728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2" name="Picture 2" descr="https://hi-news.ru/wp-content/uploads/2020/07/fish_swims_image_one-1-750x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2714187"/>
            <a:ext cx="1866351" cy="11345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061" y="1103548"/>
            <a:ext cx="1800246" cy="20520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9" name="Picture 6" descr="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61" y="3233384"/>
            <a:ext cx="1829231" cy="12401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677606" y="1185260"/>
            <a:ext cx="2179470" cy="84553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Черви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4" descr="Проект на тему &quot;Плазуни&quot; 3 кла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71" y="3833553"/>
            <a:ext cx="1906079" cy="12799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7 клас Кільчасті черви | Тест на 11 запитань. Біолог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76" y="1042261"/>
            <a:ext cx="1460463" cy="7650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Все про тварин: Саламандра (Salamandrae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91" y="5229994"/>
            <a:ext cx="1641835" cy="13705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Молюски — Вікіпеді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33020" y="1014036"/>
            <a:ext cx="1496215" cy="186727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Учені розкрили несподіваний факт про походження павуків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17533" r="2622" b="1502"/>
          <a:stretch/>
        </p:blipFill>
        <p:spPr bwMode="auto">
          <a:xfrm>
            <a:off x="6301601" y="5143743"/>
            <a:ext cx="1588225" cy="134116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8" grpId="0" animBg="1"/>
      <p:bldP spid="22" grpId="0" animBg="1"/>
      <p:bldP spid="24" grpId="0" animBg="1"/>
      <p:bldP spid="6154" grpId="0" animBg="1"/>
      <p:bldP spid="6146" grpId="0" animBg="1"/>
      <p:bldP spid="6150" grpId="0" animBg="1"/>
      <p:bldP spid="615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79463" y="549474"/>
            <a:ext cx="10153128" cy="725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>
                <a:solidFill>
                  <a:schemeClr val="bg1"/>
                </a:solidFill>
                <a:latin typeface="+mn-lt"/>
              </a:rPr>
              <a:t>Назвіть істотні ознаки:</a:t>
            </a:r>
          </a:p>
        </p:txBody>
      </p:sp>
      <p:pic>
        <p:nvPicPr>
          <p:cNvPr id="4100" name="Picture 2" descr="http://cikave.org.ua/wp-content/uploads/2010/12/mura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4" y="1503230"/>
            <a:ext cx="3565936" cy="21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shkola.ostriv.in.ua/images/publications/4/10996/att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6" y="3929309"/>
            <a:ext cx="3717422" cy="225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87975" y="1680167"/>
            <a:ext cx="5150110" cy="1833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Тіло </a:t>
            </a: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складається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з голови, грудки,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черевця, </a:t>
            </a:r>
            <a:r>
              <a:rPr lang="uk-UA" altLang="ru-RU" sz="2800" b="1" dirty="0">
                <a:solidFill>
                  <a:schemeClr val="bg1"/>
                </a:solidFill>
              </a:rPr>
              <a:t>3 пари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ніжок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uk-UA" altLang="ru-RU" sz="28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Життєвий цикл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: яйце, личинка, лялечка, доросла комаха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155927" y="3915219"/>
            <a:ext cx="5976664" cy="22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Обтічне тіло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складається </a:t>
            </a:r>
            <a:r>
              <a:rPr lang="uk-UA" altLang="ru-RU" sz="2800" b="1" dirty="0">
                <a:solidFill>
                  <a:schemeClr val="bg1"/>
                </a:solidFill>
              </a:rPr>
              <a:t>з голови, тулуба,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хвоста,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вкрите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лускою і шаром слизу.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Замість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кінцівок –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плавці. 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Зябрами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дихають киснем 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розчиненим 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у воді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uk-UA" alt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571751" y="1292673"/>
            <a:ext cx="2347933" cy="7749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Комахи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87775" y="3670019"/>
            <a:ext cx="1584175" cy="75068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Calibri" pitchFamily="34" charset="0"/>
              </a:rPr>
              <a:t>Риби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71951" y="1629594"/>
            <a:ext cx="5616625" cy="183342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Тіло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  вкрите шкірою,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яка завжди </a:t>
            </a: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зволожена слизом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Життєвий цикл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: ікра, пуголовок, доросла тварина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155927" y="3816217"/>
            <a:ext cx="6192688" cy="1402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Тіло вкрите лусочками</a:t>
            </a:r>
            <a:r>
              <a:rPr lang="uk-UA" altLang="ru-RU" sz="2800" b="1" dirty="0">
                <a:solidFill>
                  <a:schemeClr val="bg1"/>
                </a:solidFill>
                <a:latin typeface="+mn-lt"/>
              </a:rPr>
              <a:t>, які захищають від </a:t>
            </a:r>
            <a:r>
              <a:rPr lang="uk-UA" altLang="ru-RU" sz="2800" b="1" dirty="0" err="1" smtClean="0">
                <a:solidFill>
                  <a:schemeClr val="bg1"/>
                </a:solidFill>
                <a:latin typeface="+mn-lt"/>
              </a:rPr>
              <a:t>пересихання;Відкладають</a:t>
            </a:r>
            <a:r>
              <a:rPr lang="uk-UA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FFFF00"/>
                </a:solidFill>
                <a:latin typeface="+mn-lt"/>
              </a:rPr>
              <a:t>яйця в сухий теплий </a:t>
            </a:r>
            <a:r>
              <a:rPr lang="uk-UA" altLang="ru-RU" sz="2800" b="1" dirty="0" smtClean="0">
                <a:solidFill>
                  <a:srgbClr val="FFFF00"/>
                </a:solidFill>
                <a:latin typeface="+mn-lt"/>
              </a:rPr>
              <a:t>ґрунт</a:t>
            </a:r>
            <a:endParaRPr lang="ru-RU" alt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7" name="Picture 4" descr="https://dront.ru/wp-content/uploads/2016/12/sredneaziatskaya-cherepaha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16" y="4094091"/>
            <a:ext cx="3619569" cy="22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https://nashzelenyimir.ru/wp-content/uploads/2016/02/-%D1%84%D0%BE%D1%82%D0%BE-e1455442422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8" y="1492049"/>
            <a:ext cx="3619568" cy="22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79463" y="549474"/>
            <a:ext cx="10153128" cy="725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4000" b="1" dirty="0">
                <a:solidFill>
                  <a:schemeClr val="bg1"/>
                </a:solidFill>
                <a:latin typeface="+mn-lt"/>
              </a:rPr>
              <a:t>Назвіть істотні ознаки: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83208" y="3725799"/>
            <a:ext cx="2472719" cy="681191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Плазуни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38802" y="1274904"/>
            <a:ext cx="3380148" cy="75691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Земноводні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7810" y="5302002"/>
            <a:ext cx="6700805" cy="10786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Пригадайте,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піклуються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потомство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риби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земноводні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плазуни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44101" y="4221882"/>
            <a:ext cx="6487084" cy="21289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4101" y="1563033"/>
            <a:ext cx="6487084" cy="2442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0.hippopx.com/photos/355/473/182/tree-sparrow-bird-perched-ledge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4" y="1563033"/>
            <a:ext cx="3312368" cy="231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19169" y="571771"/>
            <a:ext cx="10842970" cy="6977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uk-UA" altLang="ru-RU" sz="4000" b="1" dirty="0" smtClean="0">
                <a:solidFill>
                  <a:schemeClr val="bg1"/>
                </a:solidFill>
              </a:rPr>
              <a:t>Гра «Який птах заховався?»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26627" name="Picture 2" descr="E:\Документи\просила\го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" y="1818700"/>
            <a:ext cx="2386046" cy="182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127178" y="933094"/>
            <a:ext cx="495326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9600" b="1" dirty="0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9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751800" y="2122572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5400" b="1" dirty="0">
                <a:solidFill>
                  <a:srgbClr val="CC0000"/>
                </a:solidFill>
                <a:latin typeface="+mn-lt"/>
              </a:rPr>
              <a:t>ОБ</a:t>
            </a:r>
            <a:endParaRPr lang="ru-RU" altLang="ru-RU" sz="54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26630" name="Picture 3" descr="E:\Документи\просила\пале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62" y="1718105"/>
            <a:ext cx="1254367" cy="16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5011851" y="1902519"/>
            <a:ext cx="1116886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9600" b="1" dirty="0">
                <a:solidFill>
                  <a:srgbClr val="CC0000"/>
                </a:solidFill>
                <a:latin typeface="Candara" pitchFamily="34" charset="0"/>
              </a:rPr>
              <a:t>,,,</a:t>
            </a:r>
            <a:endParaRPr lang="ru-RU" altLang="ru-RU" sz="9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497510" y="3232091"/>
            <a:ext cx="2223432" cy="6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chemeClr val="bg1"/>
                </a:solidFill>
                <a:latin typeface="+mn-lt"/>
              </a:rPr>
              <a:t>Горобець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E:\Документи\просила\си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01" y="4499885"/>
            <a:ext cx="1980352" cy="1240498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Документи\просила\лисиц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34" y="4254022"/>
            <a:ext cx="2775231" cy="12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933396" y="3965022"/>
            <a:ext cx="290304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398239" y="4759037"/>
            <a:ext cx="672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4800" b="1" dirty="0">
                <a:solidFill>
                  <a:srgbClr val="CC0000"/>
                </a:solidFill>
                <a:latin typeface="+mn-lt"/>
              </a:rPr>
              <a:t>Н</a:t>
            </a:r>
            <a:endParaRPr lang="ru-RU" altLang="ru-RU" sz="48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3082" name="Picture 10" descr="http://cdn.goodhouse.com.ua/images-jpg/15291/1529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10" y="4007552"/>
            <a:ext cx="3319222" cy="245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927024" y="4005858"/>
            <a:ext cx="1889708" cy="6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chemeClr val="bg1"/>
                </a:solidFill>
                <a:latin typeface="+mn-lt"/>
              </a:rPr>
              <a:t>Синиця 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659254" y="3283831"/>
            <a:ext cx="1200529" cy="68119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гори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046970" y="3329159"/>
            <a:ext cx="1909157" cy="68119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палець 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70911" y="3673395"/>
            <a:ext cx="2808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38002" y="3717826"/>
            <a:ext cx="7736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1699543" y="5590034"/>
            <a:ext cx="1200529" cy="68119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сир 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378365" y="5977938"/>
            <a:ext cx="2808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4828968" y="5598740"/>
            <a:ext cx="1909157" cy="681191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лисиця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087643" y="3415965"/>
            <a:ext cx="1482651" cy="24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5400" b="1" dirty="0">
                <a:latin typeface="Candara" pitchFamily="34" charset="0"/>
              </a:rPr>
              <a:t>  </a:t>
            </a:r>
            <a:r>
              <a:rPr lang="uk-UA" altLang="ru-RU" sz="8800" b="1" dirty="0">
                <a:latin typeface="Candara" pitchFamily="34" charset="0"/>
              </a:rPr>
              <a:t> </a:t>
            </a:r>
            <a:r>
              <a:rPr lang="uk-UA" altLang="ru-RU" sz="5400" b="1" dirty="0">
                <a:latin typeface="Candara" pitchFamily="34" charset="0"/>
              </a:rPr>
              <a:t>  </a:t>
            </a: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,,,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09933" y="5982202"/>
            <a:ext cx="7736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4522" grpId="0"/>
      <p:bldP spid="13" grpId="0"/>
      <p:bldP spid="14" grpId="0"/>
      <p:bldP spid="15" grpId="0"/>
      <p:bldP spid="19" grpId="0" animBg="1"/>
      <p:bldP spid="20" grpId="0" animBg="1"/>
      <p:bldP spid="25" grpId="0" animBg="1"/>
      <p:bldP spid="2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463" y="4140498"/>
            <a:ext cx="6192688" cy="21387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00927" y="1175373"/>
            <a:ext cx="3927607" cy="20038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879" y="1215496"/>
            <a:ext cx="3617554" cy="20653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E:\Документи\просила\с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0" y="1361949"/>
            <a:ext cx="1542393" cy="18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E:\Документи\просила\май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13" y="1507050"/>
            <a:ext cx="1256202" cy="16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015436" y="621247"/>
            <a:ext cx="610667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30725" name="Прямоугольник 8"/>
          <p:cNvSpPr>
            <a:spLocks noChangeArrowheads="1"/>
          </p:cNvSpPr>
          <p:nvPr/>
        </p:nvSpPr>
        <p:spPr bwMode="auto">
          <a:xfrm>
            <a:off x="2936036" y="2041553"/>
            <a:ext cx="610667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pic>
        <p:nvPicPr>
          <p:cNvPr id="8" name="Picture 2" descr="E:\Документи\просила\груш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r="22166"/>
          <a:stretch/>
        </p:blipFill>
        <p:spPr bwMode="auto">
          <a:xfrm>
            <a:off x="6956127" y="1361949"/>
            <a:ext cx="1112600" cy="173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638957" y="772708"/>
            <a:ext cx="823728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,,,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pic>
        <p:nvPicPr>
          <p:cNvPr id="11" name="Picture 3" descr="E:\Документи\просила\мак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18" y="1215496"/>
            <a:ext cx="1324101" cy="16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762811" y="1782767"/>
            <a:ext cx="397607" cy="110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6600" b="1" dirty="0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6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pic>
        <p:nvPicPr>
          <p:cNvPr id="15" name="Picture 2" descr="E:\Документи\просила\ча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07" y="4763792"/>
            <a:ext cx="1266051" cy="14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E:\Документи\просила\воро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20" y="4802613"/>
            <a:ext cx="2128085" cy="123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E:\Документи\просила\ок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75" y="4973918"/>
            <a:ext cx="1820753" cy="10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4308053" y="4017602"/>
            <a:ext cx="366379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9600" b="1" dirty="0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9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6507968" y="3978780"/>
            <a:ext cx="385921" cy="157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9600" b="1" dirty="0">
                <a:solidFill>
                  <a:srgbClr val="CC0000"/>
                </a:solidFill>
                <a:latin typeface="Candara" pitchFamily="34" charset="0"/>
              </a:rPr>
              <a:t>,</a:t>
            </a:r>
            <a:endParaRPr lang="ru-RU" altLang="ru-RU" sz="9600" b="1" dirty="0">
              <a:solidFill>
                <a:srgbClr val="CC0000"/>
              </a:solidFill>
              <a:latin typeface="Candara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0" y="4267300"/>
            <a:ext cx="391793" cy="3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773793" y="4240451"/>
            <a:ext cx="573822" cy="5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>
                <a:solidFill>
                  <a:srgbClr val="CC0000"/>
                </a:solidFill>
                <a:latin typeface="Arial Black" pitchFamily="34" charset="0"/>
              </a:rPr>
              <a:t>Ж</a:t>
            </a:r>
            <a:endParaRPr lang="ru-RU" altLang="ru-RU" sz="2800" dirty="0">
              <a:solidFill>
                <a:srgbClr val="CC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s://lafoy.ru/photo_l/foto-2019-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6" y="1108281"/>
            <a:ext cx="4039119" cy="2700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2883863" y="1193361"/>
            <a:ext cx="1607379" cy="6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>
                <a:solidFill>
                  <a:schemeClr val="bg1"/>
                </a:solidFill>
                <a:latin typeface="+mn-lt"/>
              </a:rPr>
              <a:t>Сойка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0" name="Picture 4" descr="https://www.looduskalender.ee/n/sites/default/files/inline-images/190509aa001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69" y="1063738"/>
            <a:ext cx="4221842" cy="2789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042584" y="1394848"/>
            <a:ext cx="1229368" cy="6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chemeClr val="bg1"/>
                </a:solidFill>
                <a:latin typeface="+mn-lt"/>
              </a:rPr>
              <a:t>Грак 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2" name="Picture 6" descr="https://ptici.info/assets/components/phpthumbof/cache/zhavoronok.18176db1094c57fa245ab89941e7a0f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3945665"/>
            <a:ext cx="3740867" cy="2494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416548" y="4156282"/>
            <a:ext cx="2755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rgbClr val="CC0000"/>
                </a:solidFill>
                <a:latin typeface="+mn-lt"/>
              </a:rPr>
              <a:t>Жайворонок</a:t>
            </a:r>
            <a:endParaRPr lang="ru-RU" altLang="ru-RU" sz="36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87361" y="423816"/>
            <a:ext cx="10842970" cy="6977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4000" b="1" dirty="0" smtClean="0">
                <a:solidFill>
                  <a:schemeClr val="bg1"/>
                </a:solidFill>
              </a:rPr>
              <a:t>Гра «Який птах заховався?»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/>
      <p:bldP spid="12" grpId="0"/>
      <p:bldP spid="18" grpId="0"/>
      <p:bldP spid="19" grpId="0"/>
      <p:bldP spid="21" grpId="0"/>
      <p:bldP spid="69642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976" y="566489"/>
            <a:ext cx="103393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uk-UA" altLang="ru-RU" sz="4000" b="1" dirty="0">
                <a:solidFill>
                  <a:schemeClr val="bg1"/>
                </a:solidFill>
              </a:rPr>
              <a:t>Назвіть істотні </a:t>
            </a:r>
            <a:r>
              <a:rPr lang="uk-UA" altLang="ru-RU" sz="4000" b="1" dirty="0" smtClean="0">
                <a:solidFill>
                  <a:schemeClr val="bg1"/>
                </a:solidFill>
              </a:rPr>
              <a:t>ознаки птахів</a:t>
            </a:r>
            <a:endParaRPr lang="uk-UA" alt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48838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39503" y="4509914"/>
            <a:ext cx="6367885" cy="10786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дізнаєтеся,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чому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влітку птахи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перестають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співати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4387455" y="1427004"/>
            <a:ext cx="4032448" cy="2696571"/>
          </a:xfrm>
          <a:prstGeom prst="rect">
            <a:avLst/>
          </a:prstGeom>
          <a:solidFill>
            <a:srgbClr val="FFC000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Тіло укрите пір’ям, складається з голови, шиї, тулуба, кінцівок.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 На голові дзьоб. Передні кінцівки перетворилися на крила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042" y="1427004"/>
            <a:ext cx="3704089" cy="266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049FCF86-0BF0-4C40-83FA-2AE32247DA2F}"/>
              </a:ext>
            </a:extLst>
          </p:cNvPr>
          <p:cNvSpPr txBox="1">
            <a:spLocks/>
          </p:cNvSpPr>
          <p:nvPr/>
        </p:nvSpPr>
        <p:spPr>
          <a:xfrm>
            <a:off x="2600116" y="3501802"/>
            <a:ext cx="1766015" cy="621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Лелека</a:t>
            </a:r>
            <a:endParaRPr lang="uk-UA" sz="320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9888</TotalTime>
  <Words>1247</Words>
  <Application>Microsoft Office PowerPoint</Application>
  <PresentationFormat>Произвольный</PresentationFormat>
  <Paragraphs>211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Емоційне налаштування</vt:lpstr>
      <vt:lpstr>Презентация PowerPoint</vt:lpstr>
      <vt:lpstr>Пригадайте, на які групи поділяють тварин</vt:lpstr>
      <vt:lpstr>Презентация PowerPoint</vt:lpstr>
      <vt:lpstr>Презентация PowerPoint</vt:lpstr>
      <vt:lpstr>Гра «Який птах заховався?»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Підсумок. Гра  “Загубилися слова”</vt:lpstr>
      <vt:lpstr>Підсумок. Гра  “Загубилися слова”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757</cp:revision>
  <dcterms:created xsi:type="dcterms:W3CDTF">2025-08-27T14:01:18Z</dcterms:created>
  <dcterms:modified xsi:type="dcterms:W3CDTF">2026-02-23T11:47:49Z</dcterms:modified>
</cp:coreProperties>
</file>