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4"/>
  </p:notesMasterIdLst>
  <p:sldIdLst>
    <p:sldId id="257" r:id="rId2"/>
    <p:sldId id="759" r:id="rId3"/>
    <p:sldId id="680" r:id="rId4"/>
    <p:sldId id="689" r:id="rId5"/>
    <p:sldId id="776" r:id="rId6"/>
    <p:sldId id="777" r:id="rId7"/>
    <p:sldId id="501" r:id="rId8"/>
    <p:sldId id="773" r:id="rId9"/>
    <p:sldId id="818" r:id="rId10"/>
    <p:sldId id="819" r:id="rId11"/>
    <p:sldId id="821" r:id="rId12"/>
    <p:sldId id="822" r:id="rId13"/>
    <p:sldId id="823" r:id="rId14"/>
    <p:sldId id="827" r:id="rId15"/>
    <p:sldId id="830" r:id="rId16"/>
    <p:sldId id="831" r:id="rId17"/>
    <p:sldId id="832" r:id="rId18"/>
    <p:sldId id="825" r:id="rId19"/>
    <p:sldId id="833" r:id="rId20"/>
    <p:sldId id="674" r:id="rId21"/>
    <p:sldId id="772" r:id="rId22"/>
    <p:sldId id="599" r:id="rId23"/>
  </p:sldIdLst>
  <p:sldSz cx="12184063" cy="6859588"/>
  <p:notesSz cx="6858000" cy="9144000"/>
  <p:defaultTextStyle>
    <a:defPPr>
      <a:defRPr lang="ru-RU"/>
    </a:defPPr>
    <a:lvl1pPr marL="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2D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66282" autoAdjust="0"/>
  </p:normalViewPr>
  <p:slideViewPr>
    <p:cSldViewPr>
      <p:cViewPr>
        <p:scale>
          <a:sx n="90" d="100"/>
          <a:sy n="90" d="100"/>
        </p:scale>
        <p:origin x="-546" y="-150"/>
      </p:cViewPr>
      <p:guideLst>
        <p:guide orient="horz" pos="2161"/>
        <p:guide pos="383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13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A83D0F-16AD-4207-BA1B-9AA45B8CA75D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F4673B-B7F4-4A21-9006-118821B4F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948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3805" y="2130920"/>
            <a:ext cx="10356454" cy="147036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7610" y="3887100"/>
            <a:ext cx="8528844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7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1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11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55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71583" y="274703"/>
            <a:ext cx="3650988" cy="585446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271" y="274703"/>
            <a:ext cx="10756244" cy="58544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29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68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457" y="4407921"/>
            <a:ext cx="10356454" cy="13623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457" y="2907388"/>
            <a:ext cx="10356454" cy="150053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398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7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194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59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1990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38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786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183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97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272" y="1600571"/>
            <a:ext cx="7202559" cy="452859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17900" y="1600571"/>
            <a:ext cx="7204673" cy="452859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16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3" y="274701"/>
            <a:ext cx="10965657" cy="114326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03" y="1535469"/>
            <a:ext cx="5383410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980" indent="0">
              <a:buNone/>
              <a:defRPr sz="2400" b="1"/>
            </a:lvl2pPr>
            <a:lvl3pPr marL="1087960" indent="0">
              <a:buNone/>
              <a:defRPr sz="2100" b="1"/>
            </a:lvl3pPr>
            <a:lvl4pPr marL="1631940" indent="0">
              <a:buNone/>
              <a:defRPr sz="1900" b="1"/>
            </a:lvl4pPr>
            <a:lvl5pPr marL="2175920" indent="0">
              <a:buNone/>
              <a:defRPr sz="1900" b="1"/>
            </a:lvl5pPr>
            <a:lvl6pPr marL="2719900" indent="0">
              <a:buNone/>
              <a:defRPr sz="1900" b="1"/>
            </a:lvl6pPr>
            <a:lvl7pPr marL="3263880" indent="0">
              <a:buNone/>
              <a:defRPr sz="1900" b="1"/>
            </a:lvl7pPr>
            <a:lvl8pPr marL="3807860" indent="0">
              <a:buNone/>
              <a:defRPr sz="1900" b="1"/>
            </a:lvl8pPr>
            <a:lvl9pPr marL="4351838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203" y="2175380"/>
            <a:ext cx="5383410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9337" y="1535469"/>
            <a:ext cx="5385525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980" indent="0">
              <a:buNone/>
              <a:defRPr sz="2400" b="1"/>
            </a:lvl2pPr>
            <a:lvl3pPr marL="1087960" indent="0">
              <a:buNone/>
              <a:defRPr sz="2100" b="1"/>
            </a:lvl3pPr>
            <a:lvl4pPr marL="1631940" indent="0">
              <a:buNone/>
              <a:defRPr sz="1900" b="1"/>
            </a:lvl4pPr>
            <a:lvl5pPr marL="2175920" indent="0">
              <a:buNone/>
              <a:defRPr sz="1900" b="1"/>
            </a:lvl5pPr>
            <a:lvl6pPr marL="2719900" indent="0">
              <a:buNone/>
              <a:defRPr sz="1900" b="1"/>
            </a:lvl6pPr>
            <a:lvl7pPr marL="3263880" indent="0">
              <a:buNone/>
              <a:defRPr sz="1900" b="1"/>
            </a:lvl7pPr>
            <a:lvl8pPr marL="3807860" indent="0">
              <a:buNone/>
              <a:defRPr sz="1900" b="1"/>
            </a:lvl8pPr>
            <a:lvl9pPr marL="4351838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89337" y="2175380"/>
            <a:ext cx="5385525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97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94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55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5" y="273113"/>
            <a:ext cx="4008473" cy="116231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3630" y="273115"/>
            <a:ext cx="6811230" cy="5854468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205" y="1435434"/>
            <a:ext cx="4008473" cy="4692149"/>
          </a:xfrm>
        </p:spPr>
        <p:txBody>
          <a:bodyPr/>
          <a:lstStyle>
            <a:lvl1pPr marL="0" indent="0">
              <a:buNone/>
              <a:defRPr sz="1700"/>
            </a:lvl1pPr>
            <a:lvl2pPr marL="543980" indent="0">
              <a:buNone/>
              <a:defRPr sz="1400"/>
            </a:lvl2pPr>
            <a:lvl3pPr marL="1087960" indent="0">
              <a:buNone/>
              <a:defRPr sz="1200"/>
            </a:lvl3pPr>
            <a:lvl4pPr marL="1631940" indent="0">
              <a:buNone/>
              <a:defRPr sz="1100"/>
            </a:lvl4pPr>
            <a:lvl5pPr marL="2175920" indent="0">
              <a:buNone/>
              <a:defRPr sz="1100"/>
            </a:lvl5pPr>
            <a:lvl6pPr marL="2719900" indent="0">
              <a:buNone/>
              <a:defRPr sz="1100"/>
            </a:lvl6pPr>
            <a:lvl7pPr marL="3263880" indent="0">
              <a:buNone/>
              <a:defRPr sz="1100"/>
            </a:lvl7pPr>
            <a:lvl8pPr marL="3807860" indent="0">
              <a:buNone/>
              <a:defRPr sz="1100"/>
            </a:lvl8pPr>
            <a:lvl9pPr marL="4351838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64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8162" y="4801713"/>
            <a:ext cx="7310438" cy="56686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8162" y="612918"/>
            <a:ext cx="7310438" cy="4115753"/>
          </a:xfrm>
        </p:spPr>
        <p:txBody>
          <a:bodyPr/>
          <a:lstStyle>
            <a:lvl1pPr marL="0" indent="0">
              <a:buNone/>
              <a:defRPr sz="3800"/>
            </a:lvl1pPr>
            <a:lvl2pPr marL="543980" indent="0">
              <a:buNone/>
              <a:defRPr sz="3300"/>
            </a:lvl2pPr>
            <a:lvl3pPr marL="1087960" indent="0">
              <a:buNone/>
              <a:defRPr sz="2900"/>
            </a:lvl3pPr>
            <a:lvl4pPr marL="1631940" indent="0">
              <a:buNone/>
              <a:defRPr sz="2400"/>
            </a:lvl4pPr>
            <a:lvl5pPr marL="2175920" indent="0">
              <a:buNone/>
              <a:defRPr sz="2400"/>
            </a:lvl5pPr>
            <a:lvl6pPr marL="2719900" indent="0">
              <a:buNone/>
              <a:defRPr sz="2400"/>
            </a:lvl6pPr>
            <a:lvl7pPr marL="3263880" indent="0">
              <a:buNone/>
              <a:defRPr sz="2400"/>
            </a:lvl7pPr>
            <a:lvl8pPr marL="3807860" indent="0">
              <a:buNone/>
              <a:defRPr sz="2400"/>
            </a:lvl8pPr>
            <a:lvl9pPr marL="4351838" indent="0">
              <a:buNone/>
              <a:defRPr sz="24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8162" y="5368581"/>
            <a:ext cx="7310438" cy="805048"/>
          </a:xfrm>
        </p:spPr>
        <p:txBody>
          <a:bodyPr/>
          <a:lstStyle>
            <a:lvl1pPr marL="0" indent="0">
              <a:buNone/>
              <a:defRPr sz="1700"/>
            </a:lvl1pPr>
            <a:lvl2pPr marL="543980" indent="0">
              <a:buNone/>
              <a:defRPr sz="1400"/>
            </a:lvl2pPr>
            <a:lvl3pPr marL="1087960" indent="0">
              <a:buNone/>
              <a:defRPr sz="1200"/>
            </a:lvl3pPr>
            <a:lvl4pPr marL="1631940" indent="0">
              <a:buNone/>
              <a:defRPr sz="1100"/>
            </a:lvl4pPr>
            <a:lvl5pPr marL="2175920" indent="0">
              <a:buNone/>
              <a:defRPr sz="1100"/>
            </a:lvl5pPr>
            <a:lvl6pPr marL="2719900" indent="0">
              <a:buNone/>
              <a:defRPr sz="1100"/>
            </a:lvl6pPr>
            <a:lvl7pPr marL="3263880" indent="0">
              <a:buNone/>
              <a:defRPr sz="1100"/>
            </a:lvl7pPr>
            <a:lvl8pPr marL="3807860" indent="0">
              <a:buNone/>
              <a:defRPr sz="1100"/>
            </a:lvl8pPr>
            <a:lvl9pPr marL="4351838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01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3" y="274701"/>
            <a:ext cx="10965657" cy="1143265"/>
          </a:xfrm>
          <a:prstGeom prst="rect">
            <a:avLst/>
          </a:prstGeom>
        </p:spPr>
        <p:txBody>
          <a:bodyPr vert="horz" lIns="108797" tIns="54398" rIns="108797" bIns="5439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03" y="1600572"/>
            <a:ext cx="10965657" cy="4527011"/>
          </a:xfrm>
          <a:prstGeom prst="rect">
            <a:avLst/>
          </a:prstGeom>
        </p:spPr>
        <p:txBody>
          <a:bodyPr vert="horz" lIns="108797" tIns="54398" rIns="108797" bIns="5439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203" y="6357822"/>
            <a:ext cx="2842948" cy="365210"/>
          </a:xfrm>
          <a:prstGeom prst="rect">
            <a:avLst/>
          </a:prstGeom>
        </p:spPr>
        <p:txBody>
          <a:bodyPr vert="horz" lIns="108797" tIns="54398" rIns="108797" bIns="54398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6B65A-C128-4DF6-9DC2-5A7C37140CA0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2888" y="6357822"/>
            <a:ext cx="3858287" cy="365210"/>
          </a:xfrm>
          <a:prstGeom prst="rect">
            <a:avLst/>
          </a:prstGeom>
        </p:spPr>
        <p:txBody>
          <a:bodyPr vert="horz" lIns="108797" tIns="54398" rIns="108797" bIns="54398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1912" y="6357822"/>
            <a:ext cx="2842948" cy="365210"/>
          </a:xfrm>
          <a:prstGeom prst="rect">
            <a:avLst/>
          </a:prstGeom>
        </p:spPr>
        <p:txBody>
          <a:bodyPr vert="horz" lIns="108797" tIns="54398" rIns="108797" bIns="54398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424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1087960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984" indent="-407984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3968" indent="-339988" algn="l" defTabSz="1087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5995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393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791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189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587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985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3828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398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796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194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592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1990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388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786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38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69.png"/><Relationship Id="rId4" Type="http://schemas.openxmlformats.org/officeDocument/2006/relationships/image" Target="../media/image66.png"/><Relationship Id="rId9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9267" y="1045097"/>
            <a:ext cx="8902906" cy="1021556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5400" b="1" dirty="0" smtClean="0">
                <a:solidFill>
                  <a:schemeClr val="accent3">
                    <a:lumMod val="75000"/>
                  </a:schemeClr>
                </a:solidFill>
              </a:rPr>
              <a:t>Де живуть звірі</a:t>
            </a:r>
            <a:r>
              <a:rPr lang="uk-UA" sz="5400" b="1" dirty="0" smtClean="0">
                <a:solidFill>
                  <a:schemeClr val="accent3">
                    <a:lumMod val="75000"/>
                  </a:schemeClr>
                </a:solidFill>
                <a:ea typeface="Cambria" pitchFamily="18" charset="0"/>
              </a:rPr>
              <a:t>?</a:t>
            </a:r>
            <a:endParaRPr lang="ru-RU" sz="5400" b="1" dirty="0">
              <a:solidFill>
                <a:schemeClr val="accent3">
                  <a:lumMod val="75000"/>
                </a:schemeClr>
              </a:solidFill>
              <a:ea typeface="Cambr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48215" y="3976140"/>
            <a:ext cx="2736304" cy="1736646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Я досліджую 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</a:rPr>
              <a:t>світ</a:t>
            </a:r>
          </a:p>
          <a:p>
            <a:pPr algn="ctr"/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3</a:t>
            </a:r>
            <a:r>
              <a:rPr lang="uk-UA" sz="2400" b="1" dirty="0" smtClean="0">
                <a:solidFill>
                  <a:schemeClr val="accent3">
                    <a:lumMod val="75000"/>
                  </a:schemeClr>
                </a:solidFill>
              </a:rPr>
              <a:t> клас</a:t>
            </a:r>
            <a:endParaRPr lang="en-US" sz="24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uk-UA" sz="2400" b="1" i="1" dirty="0" smtClean="0">
                <a:solidFill>
                  <a:schemeClr val="accent3">
                    <a:lumMod val="75000"/>
                  </a:schemeClr>
                </a:solidFill>
              </a:rPr>
              <a:t>Тварини</a:t>
            </a:r>
            <a:endParaRPr lang="ru-RU" sz="2400" b="1" i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accent3">
                    <a:lumMod val="75000"/>
                  </a:schemeClr>
                </a:solidFill>
              </a:rPr>
              <a:t>Урок 68</a:t>
            </a:r>
            <a:endParaRPr lang="ru-RU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" name="Picture 2" descr="https://i.ytimg.com/vi/GB5_U8comyM/hqdefaul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7" b="9999"/>
          <a:stretch/>
        </p:blipFill>
        <p:spPr bwMode="auto">
          <a:xfrm>
            <a:off x="1554070" y="3514251"/>
            <a:ext cx="3673866" cy="2198534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48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C10E35B-5CF5-4EBB-8145-1BF0B3874BC3}"/>
              </a:ext>
            </a:extLst>
          </p:cNvPr>
          <p:cNvSpPr txBox="1"/>
          <p:nvPr/>
        </p:nvSpPr>
        <p:spPr>
          <a:xfrm>
            <a:off x="765297" y="1269554"/>
            <a:ext cx="6754428" cy="2695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108814" tIns="54407" rIns="108814" bIns="54407" rtlCol="0">
            <a:spAutoFit/>
          </a:bodyPr>
          <a:lstStyle/>
          <a:p>
            <a:pPr algn="ctr"/>
            <a:r>
              <a:rPr lang="uk-UA" sz="2800" dirty="0">
                <a:solidFill>
                  <a:schemeClr val="bg1"/>
                </a:solidFill>
                <a:cs typeface="Times New Roman" panose="02020603050405020304" pitchFamily="18" charset="0"/>
              </a:rPr>
              <a:t>Серед усіх тварин звірі посіли особливе панівне положення. Адже вони </a:t>
            </a:r>
            <a:r>
              <a:rPr lang="uk-UA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мають </a:t>
            </a:r>
            <a:r>
              <a:rPr lang="uk-UA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високий рівень розвитку </a:t>
            </a:r>
            <a:r>
              <a:rPr lang="uk-UA" sz="28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мозку, органів </a:t>
            </a:r>
            <a:r>
              <a:rPr lang="uk-UA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чуття, зокрема шкіри, вкритої волоссям, та інших </a:t>
            </a:r>
            <a:r>
              <a:rPr lang="uk-UA" sz="28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органів.</a:t>
            </a:r>
            <a:r>
              <a:rPr lang="uk-UA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uk-UA" sz="2800" b="1" dirty="0" smtClean="0">
                <a:solidFill>
                  <a:srgbClr val="FFFF00"/>
                </a:solidFill>
                <a:cs typeface="Times New Roman" pitchFamily="18" charset="0"/>
              </a:rPr>
              <a:t>Звірі </a:t>
            </a:r>
            <a:r>
              <a:rPr lang="uk-UA" sz="2800" b="1" dirty="0">
                <a:solidFill>
                  <a:srgbClr val="FFFF00"/>
                </a:solidFill>
                <a:cs typeface="Times New Roman" pitchFamily="18" charset="0"/>
              </a:rPr>
              <a:t>(ссавці) вигодовують своїх дитинчат молоком.</a:t>
            </a:r>
            <a:endParaRPr lang="x-none" sz="2800" b="1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6D2D4D7-6306-4C12-8F85-B94C9BDAD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6170" y="1242007"/>
            <a:ext cx="3825629" cy="2341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" y="5728654"/>
            <a:ext cx="1411512" cy="11309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100-101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13549" y="477466"/>
            <a:ext cx="10435066" cy="725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pPr algn="ctr">
              <a:defRPr/>
            </a:pPr>
            <a:r>
              <a:rPr lang="ru-RU" sz="4000" b="1" dirty="0" err="1" smtClean="0"/>
              <a:t>Характерні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ознаки</a:t>
            </a:r>
            <a:r>
              <a:rPr lang="ru-RU" sz="4000" b="1" dirty="0" smtClean="0"/>
              <a:t> звірів</a:t>
            </a:r>
            <a:endParaRPr lang="ru-RU" sz="40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Picture 2" descr="C:\Users\5\Desktop\mama-polar-bear-lovingly-feeds-cub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732" y="4091759"/>
            <a:ext cx="3435378" cy="2288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5\Desktop\1281979482_-mothers-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062" y="3589329"/>
            <a:ext cx="3707561" cy="25047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5\Desktop\piglets-nursi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60" y="4076250"/>
            <a:ext cx="3463588" cy="2298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43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A0C7FB2-1F35-439F-8037-AE36B18FDD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12" r="-1" b="10477"/>
          <a:stretch/>
        </p:blipFill>
        <p:spPr>
          <a:xfrm>
            <a:off x="6067404" y="4001259"/>
            <a:ext cx="4810771" cy="2512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862E6A1-C52A-4DF2-A2AB-C27CF01C59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263" r="-1" b="14350"/>
          <a:stretch/>
        </p:blipFill>
        <p:spPr>
          <a:xfrm>
            <a:off x="6092030" y="1257316"/>
            <a:ext cx="4786145" cy="2731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8B5B73DF-4618-4FCB-989C-1FEE3053DF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503" r="2" b="10492"/>
          <a:stretch/>
        </p:blipFill>
        <p:spPr>
          <a:xfrm>
            <a:off x="1062555" y="3737739"/>
            <a:ext cx="4696978" cy="2758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Заголовок 3"/>
          <p:cNvSpPr txBox="1">
            <a:spLocks/>
          </p:cNvSpPr>
          <p:nvPr/>
        </p:nvSpPr>
        <p:spPr>
          <a:xfrm>
            <a:off x="907455" y="1301483"/>
            <a:ext cx="5007179" cy="24362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108814" tIns="54407" rIns="108814" bIns="544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714"/>
              </a:spcAft>
            </a:pPr>
            <a:r>
              <a:rPr lang="en-US" sz="2800" b="1" dirty="0">
                <a:solidFill>
                  <a:schemeClr val="bg1"/>
                </a:solidFill>
                <a:ea typeface="+mj-ea"/>
                <a:cs typeface="+mj-cs"/>
              </a:rPr>
              <a:t>У </a:t>
            </a:r>
            <a:r>
              <a:rPr lang="en-US" sz="2800" b="1" dirty="0" err="1">
                <a:solidFill>
                  <a:schemeClr val="bg1"/>
                </a:solidFill>
                <a:ea typeface="+mj-ea"/>
                <a:cs typeface="+mj-cs"/>
              </a:rPr>
              <a:t>них</a:t>
            </a:r>
            <a:r>
              <a:rPr lang="en-US" sz="2800" b="1" dirty="0">
                <a:solidFill>
                  <a:schemeClr val="bg1"/>
                </a:solidFill>
                <a:ea typeface="+mj-ea"/>
                <a:cs typeface="+mj-cs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a typeface="+mj-ea"/>
                <a:cs typeface="+mj-cs"/>
              </a:rPr>
              <a:t>найвищий</a:t>
            </a:r>
            <a:r>
              <a:rPr lang="en-US" sz="2800" b="1" dirty="0">
                <a:solidFill>
                  <a:schemeClr val="bg1"/>
                </a:solidFill>
                <a:ea typeface="+mj-ea"/>
                <a:cs typeface="+mj-cs"/>
              </a:rPr>
              <a:t> рівень організації з – </a:t>
            </a:r>
            <a:r>
              <a:rPr lang="en-US" sz="2800" b="1" dirty="0" err="1">
                <a:solidFill>
                  <a:schemeClr val="bg1"/>
                </a:solidFill>
                <a:ea typeface="+mj-ea"/>
                <a:cs typeface="+mj-cs"/>
              </a:rPr>
              <a:t>поміж</a:t>
            </a:r>
            <a:r>
              <a:rPr lang="en-US" sz="2800" b="1" dirty="0">
                <a:solidFill>
                  <a:schemeClr val="bg1"/>
                </a:solidFill>
                <a:ea typeface="+mj-ea"/>
                <a:cs typeface="+mj-cs"/>
              </a:rPr>
              <a:t> усіх тварин. </a:t>
            </a:r>
            <a:r>
              <a:rPr lang="en-US" sz="2800" b="1" dirty="0" err="1">
                <a:solidFill>
                  <a:schemeClr val="bg1"/>
                </a:solidFill>
                <a:ea typeface="+mj-ea"/>
                <a:cs typeface="+mj-cs"/>
              </a:rPr>
              <a:t>Вони</a:t>
            </a:r>
            <a:r>
              <a:rPr lang="en-US" sz="2800" b="1" dirty="0">
                <a:solidFill>
                  <a:schemeClr val="bg1"/>
                </a:solidFill>
                <a:ea typeface="+mj-ea"/>
                <a:cs typeface="+mj-cs"/>
              </a:rPr>
              <a:t>  - </a:t>
            </a:r>
            <a:r>
              <a:rPr lang="en-US" sz="2800" b="1" dirty="0" err="1">
                <a:solidFill>
                  <a:schemeClr val="bg1"/>
                </a:solidFill>
                <a:ea typeface="+mj-ea"/>
                <a:cs typeface="+mj-cs"/>
              </a:rPr>
              <a:t>найближчі</a:t>
            </a:r>
            <a:r>
              <a:rPr lang="en-US" sz="2800" b="1" dirty="0">
                <a:solidFill>
                  <a:schemeClr val="bg1"/>
                </a:solidFill>
                <a:ea typeface="+mj-ea"/>
                <a:cs typeface="+mj-cs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a typeface="+mj-ea"/>
                <a:cs typeface="+mj-cs"/>
              </a:rPr>
              <a:t>родичі</a:t>
            </a:r>
            <a:r>
              <a:rPr lang="en-US" sz="2800" b="1" dirty="0">
                <a:solidFill>
                  <a:schemeClr val="bg1"/>
                </a:solidFill>
                <a:ea typeface="+mj-ea"/>
                <a:cs typeface="+mj-cs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a typeface="+mj-ea"/>
                <a:cs typeface="+mj-cs"/>
              </a:rPr>
              <a:t>людей</a:t>
            </a:r>
            <a:r>
              <a:rPr lang="en-US" sz="2800" b="1" dirty="0" smtClean="0">
                <a:solidFill>
                  <a:schemeClr val="bg1"/>
                </a:solidFill>
                <a:ea typeface="+mj-ea"/>
                <a:cs typeface="+mj-cs"/>
              </a:rPr>
              <a:t>.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Звірі</a:t>
            </a:r>
            <a:r>
              <a:rPr lang="en-US" sz="2800" b="1" dirty="0">
                <a:solidFill>
                  <a:srgbClr val="FFFF00"/>
                </a:solidFill>
              </a:rPr>
              <a:t>, </a:t>
            </a:r>
            <a:r>
              <a:rPr lang="en-US" sz="2800" b="1" dirty="0" err="1">
                <a:solidFill>
                  <a:srgbClr val="FFFF00"/>
                </a:solidFill>
              </a:rPr>
              <a:t>як</a:t>
            </a:r>
            <a:r>
              <a:rPr lang="en-US" sz="2800" b="1" dirty="0">
                <a:solidFill>
                  <a:srgbClr val="FFFF00"/>
                </a:solidFill>
              </a:rPr>
              <a:t> і </a:t>
            </a:r>
            <a:r>
              <a:rPr lang="en-US" sz="2800" b="1" dirty="0" err="1">
                <a:solidFill>
                  <a:srgbClr val="FFFF00"/>
                </a:solidFill>
              </a:rPr>
              <a:t>люди</a:t>
            </a:r>
            <a:r>
              <a:rPr lang="en-US" sz="2800" b="1" dirty="0">
                <a:solidFill>
                  <a:srgbClr val="FFFF00"/>
                </a:solidFill>
              </a:rPr>
              <a:t>, </a:t>
            </a:r>
            <a:r>
              <a:rPr lang="en-US" sz="2800" b="1" dirty="0" err="1">
                <a:solidFill>
                  <a:srgbClr val="FFFF00"/>
                </a:solidFill>
              </a:rPr>
              <a:t>дбають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про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безпеку</a:t>
            </a:r>
            <a:r>
              <a:rPr lang="en-US" sz="2800" b="1" dirty="0">
                <a:solidFill>
                  <a:srgbClr val="FFFF00"/>
                </a:solidFill>
              </a:rPr>
              <a:t> і навчання своїх </a:t>
            </a:r>
            <a:r>
              <a:rPr lang="en-US" sz="2800" b="1" dirty="0" err="1">
                <a:solidFill>
                  <a:srgbClr val="FFFF00"/>
                </a:solidFill>
              </a:rPr>
              <a:t>малят</a:t>
            </a:r>
            <a:r>
              <a:rPr lang="en-US" sz="2800" b="1" dirty="0">
                <a:solidFill>
                  <a:srgbClr val="FFFF00"/>
                </a:solidFill>
              </a:rPr>
              <a:t>.</a:t>
            </a:r>
            <a:r>
              <a:rPr lang="en-US" sz="2800" b="1" dirty="0" smtClean="0">
                <a:solidFill>
                  <a:srgbClr val="FFFF00"/>
                </a:solidFill>
                <a:ea typeface="+mj-ea"/>
                <a:cs typeface="+mj-cs"/>
              </a:rPr>
              <a:t> </a:t>
            </a:r>
            <a:endParaRPr lang="en-US" sz="2800" b="1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8654"/>
            <a:ext cx="1123480" cy="11309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101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07456" y="477466"/>
            <a:ext cx="10225136" cy="725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pPr algn="ctr">
              <a:defRPr/>
            </a:pPr>
            <a:r>
              <a:rPr lang="ru-RU" sz="4000" b="1" dirty="0" err="1" smtClean="0"/>
              <a:t>Характерні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ознаки</a:t>
            </a:r>
            <a:r>
              <a:rPr lang="ru-RU" sz="4000" b="1" dirty="0" smtClean="0"/>
              <a:t> звірів</a:t>
            </a:r>
            <a:endParaRPr lang="ru-RU" sz="40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6391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82637" y="477466"/>
            <a:ext cx="10077946" cy="64807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uk-UA" sz="4000" b="1" dirty="0" smtClean="0">
                <a:solidFill>
                  <a:schemeClr val="bg1"/>
                </a:solidFill>
                <a:cs typeface="Times New Roman" pitchFamily="18" charset="0"/>
              </a:rPr>
              <a:t>Тіло звірів вкрите шерстю</a:t>
            </a:r>
            <a:endParaRPr lang="ru-RU" sz="40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4098" name="Picture 2" descr="C:\Users\5\Desktop\млекапитаючие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63" y="1341562"/>
            <a:ext cx="10081120" cy="496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C6074A3A-F7CF-4DEA-B7E0-4B4615CCE2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10" r="8517" b="-1"/>
          <a:stretch/>
        </p:blipFill>
        <p:spPr>
          <a:xfrm>
            <a:off x="4501689" y="3626778"/>
            <a:ext cx="3039841" cy="1864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E42DFF1-23A5-43E9-AAC1-26004D6836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1008633" y="1625801"/>
            <a:ext cx="3005976" cy="1675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4450" y="3039345"/>
            <a:ext cx="1728192" cy="5403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uk-UA" sz="3200" b="1" dirty="0"/>
              <a:t>ходити</a:t>
            </a:r>
            <a:endParaRPr lang="ru-RU" sz="3200" b="1" dirty="0"/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982637" y="477466"/>
            <a:ext cx="10077946" cy="108012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108797" tIns="54398" rIns="108797" bIns="54398" rtlCol="0" anchor="ctr">
            <a:noAutofit/>
          </a:bodyPr>
          <a:lstStyle>
            <a:lvl1pPr algn="ctr" defTabSz="1087960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200" b="1" dirty="0">
                <a:cs typeface="Times New Roman" panose="02020603050405020304" pitchFamily="18" charset="0"/>
              </a:rPr>
              <a:t>Звірі виробили досконалі </a:t>
            </a:r>
            <a:r>
              <a:rPr lang="uk-UA" sz="3200" b="1" dirty="0">
                <a:solidFill>
                  <a:srgbClr val="FFFF00"/>
                </a:solidFill>
                <a:cs typeface="Times New Roman" panose="02020603050405020304" pitchFamily="18" charset="0"/>
              </a:rPr>
              <a:t>пристосування до життя в різних середовищах існування</a:t>
            </a:r>
            <a:r>
              <a:rPr lang="uk-UA" sz="3200" b="1" dirty="0">
                <a:cs typeface="Times New Roman" panose="02020603050405020304" pitchFamily="18" charset="0"/>
              </a:rPr>
              <a:t>. Вони вміють:</a:t>
            </a:r>
            <a:endParaRPr lang="ru-RU" sz="3200" b="1" dirty="0"/>
          </a:p>
        </p:txBody>
      </p:sp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8654"/>
            <a:ext cx="1123480" cy="11309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101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4235824" y="5410167"/>
            <a:ext cx="3571572" cy="92213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108814" tIns="54407" rIns="108814" bIns="544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/>
              <a:t>Рити </a:t>
            </a:r>
            <a:r>
              <a:rPr lang="uk-UA" sz="2800" b="1" dirty="0" err="1"/>
              <a:t>нори</a:t>
            </a:r>
            <a:r>
              <a:rPr lang="uk-UA" sz="2800" b="1" dirty="0"/>
              <a:t> </a:t>
            </a:r>
            <a:r>
              <a:rPr lang="uk-UA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й </a:t>
            </a:r>
            <a:r>
              <a:rPr lang="uk-UA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</a:rPr>
              <a:t>робити підземні тунелі</a:t>
            </a:r>
            <a:endParaRPr lang="en-US" sz="2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pic>
        <p:nvPicPr>
          <p:cNvPr id="1026" name="Picture 2" descr="Летючі миші: ці неймовірні звірі літають краще, ніж птахи і комах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185" y="3862954"/>
            <a:ext cx="3122586" cy="16282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8972351" y="5468286"/>
            <a:ext cx="1557807" cy="54735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108814" tIns="54407" rIns="108814" bIns="54407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200" b="1" dirty="0" smtClean="0"/>
              <a:t>літати</a:t>
            </a:r>
            <a:endParaRPr lang="ru-RU" sz="3200" b="1" dirty="0"/>
          </a:p>
        </p:txBody>
      </p:sp>
      <p:pic>
        <p:nvPicPr>
          <p:cNvPr id="1028" name="Picture 4" descr="Розумний плакат «Глибини океану» - Синій кит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3" b="15939"/>
          <a:stretch/>
        </p:blipFill>
        <p:spPr bwMode="auto">
          <a:xfrm>
            <a:off x="8134527" y="1557586"/>
            <a:ext cx="3041244" cy="14659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Типи симетрії у тварин. Способи руху тварин - Підручник з Біології. 7 клас.  Запорожець - Нова програм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36" y="3748778"/>
            <a:ext cx="3393993" cy="17725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339503" y="5441670"/>
            <a:ext cx="1972643" cy="57396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108814" tIns="54407" rIns="108814" bIns="544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200" b="1" dirty="0"/>
              <a:t>стрибати</a:t>
            </a:r>
            <a:endParaRPr lang="ru-RU" sz="3200" b="1" dirty="0"/>
          </a:p>
        </p:txBody>
      </p:sp>
      <p:pic>
        <p:nvPicPr>
          <p:cNvPr id="1032" name="Picture 8" descr="Бегущий гепард - картинки и фото poknok.ar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716" y="1566564"/>
            <a:ext cx="2684045" cy="17893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E49C76F0-EF19-411B-805E-FD259BFD7750}"/>
              </a:ext>
            </a:extLst>
          </p:cNvPr>
          <p:cNvSpPr txBox="1">
            <a:spLocks/>
          </p:cNvSpPr>
          <p:nvPr/>
        </p:nvSpPr>
        <p:spPr>
          <a:xfrm>
            <a:off x="7929732" y="2853651"/>
            <a:ext cx="3456384" cy="89512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108814" tIns="54407" rIns="108814" bIns="544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/>
              <a:t>Плавати і пірнати на велику глибину </a:t>
            </a:r>
            <a:endParaRPr lang="en-US" sz="2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4613285" y="2982997"/>
            <a:ext cx="2983358" cy="5763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108797" tIns="54398" rIns="108797" bIns="54398" rtlCol="0" anchor="ctr">
            <a:noAutofit/>
          </a:bodyPr>
          <a:lstStyle>
            <a:lvl1pPr algn="ctr" defTabSz="1087960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200" b="1" dirty="0" smtClean="0"/>
              <a:t>Швидко бігати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84602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7" grpId="0" animBg="1"/>
      <p:bldP spid="5" grpId="0" animBg="1"/>
      <p:bldP spid="8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982638" y="1485578"/>
            <a:ext cx="1797026" cy="720246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4000" b="1" dirty="0">
                <a:solidFill>
                  <a:schemeClr val="bg1"/>
                </a:solidFill>
                <a:cs typeface="Times New Roman" pitchFamily="18" charset="0"/>
              </a:rPr>
              <a:t>У воді</a:t>
            </a:r>
            <a:endParaRPr lang="ru-RU" sz="40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982637" y="534908"/>
            <a:ext cx="10077946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108797" tIns="54398" rIns="108797" bIns="54398" rtlCol="0" anchor="ctr">
            <a:noAutofit/>
          </a:bodyPr>
          <a:lstStyle>
            <a:lvl1pPr algn="ctr" defTabSz="1087960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b="1" dirty="0">
                <a:solidFill>
                  <a:schemeClr val="bg1"/>
                </a:solidFill>
              </a:rPr>
              <a:t>На Землі </a:t>
            </a:r>
            <a:r>
              <a:rPr lang="ru-RU" sz="4000" b="1" dirty="0" err="1">
                <a:solidFill>
                  <a:schemeClr val="bg1"/>
                </a:solidFill>
              </a:rPr>
              <a:t>звірі</a:t>
            </a:r>
            <a:r>
              <a:rPr lang="ru-RU" sz="4000" b="1" dirty="0">
                <a:solidFill>
                  <a:schemeClr val="bg1"/>
                </a:solidFill>
              </a:rPr>
              <a:t> живуть </a:t>
            </a:r>
            <a:r>
              <a:rPr lang="ru-RU" sz="4000" b="1" dirty="0" err="1" smtClean="0">
                <a:solidFill>
                  <a:schemeClr val="bg1"/>
                </a:solidFill>
              </a:rPr>
              <a:t>повсюди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47" y="2422165"/>
            <a:ext cx="4310296" cy="20487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5\Desktop\27e83e80b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263" y="2421682"/>
            <a:ext cx="2946907" cy="21383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5\Desktop\3120157_ori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943" y="2376639"/>
            <a:ext cx="2786042" cy="21383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2"/>
          <p:cNvSpPr>
            <a:spLocks noGrp="1"/>
          </p:cNvSpPr>
          <p:nvPr>
            <p:ph type="title"/>
          </p:nvPr>
        </p:nvSpPr>
        <p:spPr>
          <a:xfrm>
            <a:off x="3067695" y="1336115"/>
            <a:ext cx="7992889" cy="103768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uk-UA" sz="3200" b="1" dirty="0">
                <a:solidFill>
                  <a:schemeClr val="bg1"/>
                </a:solidFill>
                <a:cs typeface="Times New Roman" pitchFamily="18" charset="0"/>
              </a:rPr>
              <a:t>Тюлені і моржі у воді шукають їжу, а на суші відпочивають .</a:t>
            </a:r>
            <a:endParaRPr lang="ru-RU" sz="32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13" name="Picture 2" descr="C:\Users\5\Desktop\wf_vampire_fledermaus_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223" y="4477633"/>
            <a:ext cx="3775247" cy="22034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2"/>
          <p:cNvSpPr txBox="1">
            <a:spLocks/>
          </p:cNvSpPr>
          <p:nvPr/>
        </p:nvSpPr>
        <p:spPr>
          <a:xfrm>
            <a:off x="982637" y="4725938"/>
            <a:ext cx="5482829" cy="1282884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108797" tIns="54398" rIns="108797" bIns="54398" rtlCol="0" anchor="ctr">
            <a:noAutofit/>
          </a:bodyPr>
          <a:lstStyle>
            <a:lvl1pPr algn="ctr" defTabSz="1087960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200" b="1" dirty="0" smtClean="0">
                <a:solidFill>
                  <a:schemeClr val="bg1"/>
                </a:solidFill>
                <a:cs typeface="Times New Roman" pitchFamily="18" charset="0"/>
              </a:rPr>
              <a:t>Кажани і летючі миші багато часу проводять </a:t>
            </a:r>
            <a:r>
              <a:rPr lang="uk-UA" sz="3200" b="1" dirty="0" smtClean="0">
                <a:solidFill>
                  <a:srgbClr val="FFFF00"/>
                </a:solidFill>
                <a:cs typeface="Times New Roman" pitchFamily="18" charset="0"/>
              </a:rPr>
              <a:t>у польоті</a:t>
            </a:r>
            <a:r>
              <a:rPr lang="uk-UA" sz="3200" b="1" dirty="0" smtClean="0">
                <a:solidFill>
                  <a:schemeClr val="bg1"/>
                </a:solidFill>
                <a:cs typeface="Times New Roman" pitchFamily="18" charset="0"/>
              </a:rPr>
              <a:t>.</a:t>
            </a:r>
            <a:endParaRPr lang="ru-RU" sz="32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68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73836" y="1485578"/>
            <a:ext cx="7695548" cy="100811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uk-UA" sz="3200" b="1" dirty="0">
                <a:solidFill>
                  <a:schemeClr val="bg1"/>
                </a:solidFill>
                <a:cs typeface="Times New Roman" pitchFamily="18" charset="0"/>
              </a:rPr>
              <a:t>Вовки, лисиці, їжаки, зайці, лосі, ведмеді знаходять їжу і виводять дитинчат </a:t>
            </a:r>
            <a:r>
              <a:rPr lang="uk-UA" sz="3200" b="1" dirty="0">
                <a:solidFill>
                  <a:srgbClr val="FFFF00"/>
                </a:solidFill>
                <a:cs typeface="Times New Roman" pitchFamily="18" charset="0"/>
              </a:rPr>
              <a:t>в лісі</a:t>
            </a:r>
            <a:r>
              <a:rPr lang="uk-UA" sz="3200" b="1" dirty="0">
                <a:solidFill>
                  <a:schemeClr val="bg1"/>
                </a:solidFill>
                <a:cs typeface="Times New Roman" pitchFamily="18" charset="0"/>
              </a:rPr>
              <a:t>.</a:t>
            </a:r>
            <a:endParaRPr lang="ru-RU" sz="32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10242" name="Picture 2" descr="C:\Users\5\Desktop\Oryctolagus.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612" y="4310176"/>
            <a:ext cx="1785425" cy="20914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5\Desktop\2989b38s-9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469" y="4437906"/>
            <a:ext cx="3012933" cy="17750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5\Desktop\118356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451" y="4453427"/>
            <a:ext cx="2775434" cy="17595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5\Desktop\1954124 (1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903" y="2565698"/>
            <a:ext cx="2835982" cy="17444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5\Desktop\fox-wallpaper-1600x900-0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517" y="2582709"/>
            <a:ext cx="3012935" cy="17584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2"/>
          <p:cNvSpPr txBox="1">
            <a:spLocks/>
          </p:cNvSpPr>
          <p:nvPr/>
        </p:nvSpPr>
        <p:spPr>
          <a:xfrm>
            <a:off x="982637" y="534908"/>
            <a:ext cx="10077946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108797" tIns="54398" rIns="108797" bIns="54398" rtlCol="0" anchor="ctr">
            <a:noAutofit/>
          </a:bodyPr>
          <a:lstStyle>
            <a:lvl1pPr algn="ctr" defTabSz="1087960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b="1" dirty="0">
                <a:solidFill>
                  <a:schemeClr val="bg1"/>
                </a:solidFill>
              </a:rPr>
              <a:t>На Землі </a:t>
            </a:r>
            <a:r>
              <a:rPr lang="ru-RU" sz="4000" b="1" dirty="0" err="1">
                <a:solidFill>
                  <a:schemeClr val="bg1"/>
                </a:solidFill>
              </a:rPr>
              <a:t>звірі</a:t>
            </a:r>
            <a:r>
              <a:rPr lang="ru-RU" sz="4000" b="1" dirty="0">
                <a:solidFill>
                  <a:schemeClr val="bg1"/>
                </a:solidFill>
              </a:rPr>
              <a:t> живуть </a:t>
            </a:r>
            <a:r>
              <a:rPr lang="ru-RU" sz="4000" b="1" dirty="0" err="1" smtClean="0">
                <a:solidFill>
                  <a:schemeClr val="bg1"/>
                </a:solidFill>
              </a:rPr>
              <a:t>повсюди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Лось: найбільший з усіх оленів у світі • Світ Довкол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255" y="2582709"/>
            <a:ext cx="2592140" cy="17264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94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11511" y="1413570"/>
            <a:ext cx="9361040" cy="100811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200" b="1" dirty="0" err="1">
                <a:solidFill>
                  <a:schemeClr val="bg1"/>
                </a:solidFill>
                <a:cs typeface="Times New Roman" pitchFamily="18" charset="0"/>
              </a:rPr>
              <a:t>Коні</a:t>
            </a:r>
            <a:r>
              <a:rPr lang="ru-RU" sz="3200" b="1" dirty="0">
                <a:solidFill>
                  <a:schemeClr val="bg1"/>
                </a:solidFill>
                <a:cs typeface="Times New Roman" pitchFamily="18" charset="0"/>
              </a:rPr>
              <a:t>, </a:t>
            </a:r>
            <a:r>
              <a:rPr lang="ru-RU" sz="3200" b="1" dirty="0" err="1">
                <a:solidFill>
                  <a:schemeClr val="bg1"/>
                </a:solidFill>
                <a:cs typeface="Times New Roman" pitchFamily="18" charset="0"/>
              </a:rPr>
              <a:t>верблюди</a:t>
            </a:r>
            <a:r>
              <a:rPr lang="ru-RU" sz="3200" b="1" dirty="0">
                <a:solidFill>
                  <a:schemeClr val="bg1"/>
                </a:solidFill>
                <a:cs typeface="Times New Roman" pitchFamily="18" charset="0"/>
              </a:rPr>
              <a:t>, </a:t>
            </a:r>
            <a:r>
              <a:rPr lang="ru-RU" sz="3200" b="1" dirty="0" err="1">
                <a:solidFill>
                  <a:schemeClr val="bg1"/>
                </a:solidFill>
                <a:cs typeface="Times New Roman" pitchFamily="18" charset="0"/>
              </a:rPr>
              <a:t>північні</a:t>
            </a:r>
            <a:r>
              <a:rPr lang="ru-RU" sz="32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cs typeface="Times New Roman" pitchFamily="18" charset="0"/>
              </a:rPr>
              <a:t>олені</a:t>
            </a:r>
            <a:r>
              <a:rPr lang="ru-RU" sz="3200" b="1" dirty="0">
                <a:solidFill>
                  <a:schemeClr val="bg1"/>
                </a:solidFill>
                <a:cs typeface="Times New Roman" pitchFamily="18" charset="0"/>
              </a:rPr>
              <a:t> живуть </a:t>
            </a:r>
            <a:r>
              <a:rPr lang="ru-RU" sz="3200" b="1" dirty="0">
                <a:solidFill>
                  <a:srgbClr val="FFFF00"/>
                </a:solidFill>
                <a:cs typeface="Times New Roman" pitchFamily="18" charset="0"/>
              </a:rPr>
              <a:t>на</a:t>
            </a:r>
            <a:r>
              <a:rPr lang="ru-RU" sz="32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FFFF00"/>
                </a:solidFill>
                <a:cs typeface="Times New Roman" pitchFamily="18" charset="0"/>
              </a:rPr>
              <a:t>відкритих</a:t>
            </a:r>
            <a:r>
              <a:rPr lang="ru-RU" sz="3200" b="1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FFFF00"/>
                </a:solidFill>
                <a:cs typeface="Times New Roman" pitchFamily="18" charset="0"/>
              </a:rPr>
              <a:t>просторах</a:t>
            </a:r>
            <a:r>
              <a:rPr lang="ru-RU" sz="3200" b="1" dirty="0">
                <a:solidFill>
                  <a:schemeClr val="bg1"/>
                </a:solidFill>
                <a:cs typeface="Times New Roman" pitchFamily="18" charset="0"/>
              </a:rPr>
              <a:t>.</a:t>
            </a:r>
          </a:p>
        </p:txBody>
      </p:sp>
      <p:pic>
        <p:nvPicPr>
          <p:cNvPr id="11266" name="Picture 2" descr="C:\Users\5\Desktop\17275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8" r="8869"/>
          <a:stretch/>
        </p:blipFill>
        <p:spPr bwMode="auto">
          <a:xfrm>
            <a:off x="1080000" y="2471275"/>
            <a:ext cx="3780000" cy="24872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5\Desktop\278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r="9049"/>
          <a:stretch/>
        </p:blipFill>
        <p:spPr bwMode="auto">
          <a:xfrm>
            <a:off x="7200000" y="2493690"/>
            <a:ext cx="3636000" cy="25213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5\Desktop\melegez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426" y="4149874"/>
            <a:ext cx="4314368" cy="24422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982637" y="534908"/>
            <a:ext cx="10077946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108797" tIns="54398" rIns="108797" bIns="54398" rtlCol="0" anchor="ctr">
            <a:noAutofit/>
          </a:bodyPr>
          <a:lstStyle>
            <a:lvl1pPr algn="ctr" defTabSz="1087960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b="1" dirty="0">
                <a:solidFill>
                  <a:schemeClr val="bg1"/>
                </a:solidFill>
              </a:rPr>
              <a:t>На Землі </a:t>
            </a:r>
            <a:r>
              <a:rPr lang="ru-RU" sz="4000" b="1" dirty="0" err="1">
                <a:solidFill>
                  <a:schemeClr val="bg1"/>
                </a:solidFill>
              </a:rPr>
              <a:t>звірі</a:t>
            </a:r>
            <a:r>
              <a:rPr lang="ru-RU" sz="4000" b="1" dirty="0">
                <a:solidFill>
                  <a:schemeClr val="bg1"/>
                </a:solidFill>
              </a:rPr>
              <a:t> живуть </a:t>
            </a:r>
            <a:r>
              <a:rPr lang="ru-RU" sz="4000" b="1" dirty="0" err="1" smtClean="0">
                <a:solidFill>
                  <a:schemeClr val="bg1"/>
                </a:solidFill>
              </a:rPr>
              <a:t>повсюди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76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41090" y="1413570"/>
            <a:ext cx="9361040" cy="99270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200" b="1" dirty="0">
                <a:solidFill>
                  <a:schemeClr val="bg1"/>
                </a:solidFill>
                <a:cs typeface="Times New Roman" pitchFamily="18" charset="0"/>
              </a:rPr>
              <a:t>Серед звірів є </a:t>
            </a:r>
            <a:r>
              <a:rPr lang="ru-RU" sz="3200" b="1" dirty="0" err="1">
                <a:solidFill>
                  <a:schemeClr val="bg1"/>
                </a:solidFill>
                <a:cs typeface="Times New Roman" pitchFamily="18" charset="0"/>
              </a:rPr>
              <a:t>тварини</a:t>
            </a:r>
            <a:r>
              <a:rPr lang="ru-RU" sz="3200" b="1" dirty="0">
                <a:solidFill>
                  <a:schemeClr val="bg1"/>
                </a:solidFill>
                <a:cs typeface="Times New Roman" pitchFamily="18" charset="0"/>
              </a:rPr>
              <a:t>, які живуть </a:t>
            </a:r>
            <a:r>
              <a:rPr lang="ru-RU" sz="3200" b="1" dirty="0">
                <a:solidFill>
                  <a:srgbClr val="FFFF00"/>
                </a:solidFill>
                <a:cs typeface="Times New Roman" pitchFamily="18" charset="0"/>
              </a:rPr>
              <a:t>у </a:t>
            </a:r>
            <a:r>
              <a:rPr lang="ru-RU" sz="3200" b="1" dirty="0" err="1">
                <a:solidFill>
                  <a:srgbClr val="FFFF00"/>
                </a:solidFill>
                <a:cs typeface="Times New Roman" pitchFamily="18" charset="0"/>
              </a:rPr>
              <a:t>ґрунті</a:t>
            </a:r>
            <a:r>
              <a:rPr lang="ru-RU" sz="3200" b="1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chemeClr val="bg1"/>
                </a:solidFill>
                <a:cs typeface="Times New Roman" pitchFamily="18" charset="0"/>
              </a:rPr>
              <a:t>і </a:t>
            </a:r>
            <a:r>
              <a:rPr lang="ru-RU" sz="3200" b="1" dirty="0" smtClean="0">
                <a:solidFill>
                  <a:schemeClr val="bg1"/>
                </a:solidFill>
                <a:cs typeface="Times New Roman" pitchFamily="18" charset="0"/>
              </a:rPr>
              <a:t>майже</a:t>
            </a:r>
            <a:r>
              <a:rPr lang="ru-RU" sz="32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  <a:cs typeface="Times New Roman" pitchFamily="18" charset="0"/>
              </a:rPr>
              <a:t>ніколи</a:t>
            </a:r>
            <a:r>
              <a:rPr lang="ru-RU" sz="32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chemeClr val="bg1"/>
                </a:solidFill>
                <a:cs typeface="Times New Roman" pitchFamily="18" charset="0"/>
              </a:rPr>
              <a:t>не з’являються на його </a:t>
            </a:r>
            <a:r>
              <a:rPr lang="ru-RU" sz="3200" b="1" dirty="0" err="1">
                <a:solidFill>
                  <a:schemeClr val="bg1"/>
                </a:solidFill>
                <a:cs typeface="Times New Roman" pitchFamily="18" charset="0"/>
              </a:rPr>
              <a:t>поверхні</a:t>
            </a:r>
            <a:endParaRPr lang="ru-RU" sz="32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5122" name="Picture 2" descr="Кроти: небажані гості на городі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765" y="2637706"/>
            <a:ext cx="4680520" cy="311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2"/>
          <p:cNvSpPr txBox="1">
            <a:spLocks/>
          </p:cNvSpPr>
          <p:nvPr/>
        </p:nvSpPr>
        <p:spPr>
          <a:xfrm>
            <a:off x="982637" y="534908"/>
            <a:ext cx="10077946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108797" tIns="54398" rIns="108797" bIns="54398" rtlCol="0" anchor="ctr">
            <a:noAutofit/>
          </a:bodyPr>
          <a:lstStyle>
            <a:lvl1pPr algn="ctr" defTabSz="1087960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b="1" dirty="0">
                <a:solidFill>
                  <a:schemeClr val="bg1"/>
                </a:solidFill>
              </a:rPr>
              <a:t>На Землі </a:t>
            </a:r>
            <a:r>
              <a:rPr lang="ru-RU" sz="4000" b="1" dirty="0" err="1">
                <a:solidFill>
                  <a:schemeClr val="bg1"/>
                </a:solidFill>
              </a:rPr>
              <a:t>звірі</a:t>
            </a:r>
            <a:r>
              <a:rPr lang="ru-RU" sz="4000" b="1" dirty="0">
                <a:solidFill>
                  <a:schemeClr val="bg1"/>
                </a:solidFill>
              </a:rPr>
              <a:t> живуть </a:t>
            </a:r>
            <a:r>
              <a:rPr lang="ru-RU" sz="4000" b="1" dirty="0" err="1" smtClean="0">
                <a:solidFill>
                  <a:schemeClr val="bg1"/>
                </a:solidFill>
              </a:rPr>
              <a:t>повсюди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5124" name="Picture 4" descr="Удивительные соседи. Гигантский слепыш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" r="11802"/>
          <a:stretch/>
        </p:blipFill>
        <p:spPr bwMode="auto">
          <a:xfrm>
            <a:off x="5948015" y="2637706"/>
            <a:ext cx="4550306" cy="311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31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07455" y="549474"/>
            <a:ext cx="10369152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uk-UA" sz="4000" b="1" dirty="0">
                <a:solidFill>
                  <a:schemeClr val="bg1"/>
                </a:solidFill>
                <a:cs typeface="Times New Roman" pitchFamily="18" charset="0"/>
              </a:rPr>
              <a:t>Розміри ссавців </a:t>
            </a:r>
            <a:r>
              <a:rPr lang="uk-UA" sz="4000" b="1" dirty="0" smtClean="0">
                <a:solidFill>
                  <a:schemeClr val="bg1"/>
                </a:solidFill>
                <a:cs typeface="Times New Roman" pitchFamily="18" charset="0"/>
              </a:rPr>
              <a:t>різні</a:t>
            </a:r>
            <a:endParaRPr lang="ru-RU" sz="40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909884" y="1485578"/>
            <a:ext cx="3672408" cy="1512168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3200" b="1" dirty="0">
                <a:cs typeface="Times New Roman" pitchFamily="18" charset="0"/>
              </a:rPr>
              <a:t>Найменший звір – </a:t>
            </a:r>
            <a:r>
              <a:rPr lang="uk-UA" sz="3200" b="1" dirty="0">
                <a:solidFill>
                  <a:srgbClr val="FFFF00"/>
                </a:solidFill>
                <a:cs typeface="Times New Roman" pitchFamily="18" charset="0"/>
              </a:rPr>
              <a:t>землерийка</a:t>
            </a:r>
            <a:r>
              <a:rPr lang="uk-UA" sz="3200" b="1" dirty="0">
                <a:cs typeface="Times New Roman" pitchFamily="18" charset="0"/>
              </a:rPr>
              <a:t>, масою </a:t>
            </a:r>
            <a:r>
              <a:rPr lang="uk-UA" sz="3200" b="1" dirty="0" smtClean="0">
                <a:cs typeface="Times New Roman" pitchFamily="18" charset="0"/>
              </a:rPr>
              <a:t>2г. </a:t>
            </a:r>
            <a:endParaRPr lang="ru-RU" sz="3200" b="1" dirty="0">
              <a:cs typeface="Times New Roman" pitchFamily="18" charset="0"/>
            </a:endParaRPr>
          </a:p>
        </p:txBody>
      </p:sp>
      <p:pic>
        <p:nvPicPr>
          <p:cNvPr id="5122" name="Picture 2" descr="C:\Users\5\Desktop\shre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760" y="1485578"/>
            <a:ext cx="3191479" cy="208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5\Desktop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74" y="1485577"/>
            <a:ext cx="3026366" cy="205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923136" y="3861842"/>
            <a:ext cx="3584719" cy="15285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108797" tIns="54398" rIns="108797" bIns="54398" rtlCol="0" anchor="ctr">
            <a:noAutofit/>
          </a:bodyPr>
          <a:lstStyle>
            <a:lvl1pPr algn="ctr" defTabSz="1087960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200" b="1" dirty="0" smtClean="0">
                <a:solidFill>
                  <a:schemeClr val="bg1"/>
                </a:solidFill>
                <a:cs typeface="Times New Roman" pitchFamily="18" charset="0"/>
              </a:rPr>
              <a:t>Найбільший – </a:t>
            </a:r>
            <a:r>
              <a:rPr lang="uk-UA" sz="3200" b="1" dirty="0" smtClean="0">
                <a:solidFill>
                  <a:srgbClr val="FFFF00"/>
                </a:solidFill>
                <a:cs typeface="Times New Roman" pitchFamily="18" charset="0"/>
              </a:rPr>
              <a:t>синій кит</a:t>
            </a:r>
            <a:r>
              <a:rPr lang="uk-UA" sz="3200" b="1" dirty="0" smtClean="0">
                <a:solidFill>
                  <a:schemeClr val="bg1"/>
                </a:solidFill>
                <a:cs typeface="Times New Roman" pitchFamily="18" charset="0"/>
              </a:rPr>
              <a:t>, </a:t>
            </a:r>
          </a:p>
          <a:p>
            <a:r>
              <a:rPr lang="uk-UA" sz="3200" b="1" dirty="0" smtClean="0">
                <a:solidFill>
                  <a:schemeClr val="bg1"/>
                </a:solidFill>
                <a:cs typeface="Times New Roman" pitchFamily="18" charset="0"/>
              </a:rPr>
              <a:t>масою до 150 </a:t>
            </a:r>
            <a:r>
              <a:rPr lang="uk-UA" sz="3200" b="1" dirty="0" err="1" smtClean="0">
                <a:solidFill>
                  <a:schemeClr val="bg1"/>
                </a:solidFill>
                <a:cs typeface="Times New Roman" pitchFamily="18" charset="0"/>
              </a:rPr>
              <a:t>тонн</a:t>
            </a:r>
            <a:endParaRPr lang="ru-RU" sz="32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7" name="Picture 3" descr="C:\Users\5\Desktop\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87" y="3861842"/>
            <a:ext cx="6295053" cy="210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79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344841" y="1532094"/>
            <a:ext cx="4248472" cy="2260378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err="1">
                <a:solidFill>
                  <a:schemeClr val="bg1"/>
                </a:solidFill>
                <a:cs typeface="Times New Roman" pitchFamily="18" charset="0"/>
              </a:rPr>
              <a:t>Ця</a:t>
            </a:r>
            <a:r>
              <a:rPr lang="ru-RU" sz="28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cs typeface="Times New Roman" pitchFamily="18" charset="0"/>
              </a:rPr>
              <a:t>свиня</a:t>
            </a:r>
            <a:r>
              <a:rPr lang="ru-RU" sz="2800" b="1" dirty="0">
                <a:solidFill>
                  <a:schemeClr val="bg1"/>
                </a:solidFill>
                <a:cs typeface="Times New Roman" pitchFamily="18" charset="0"/>
              </a:rPr>
              <a:t> щетину </a:t>
            </a:r>
            <a:r>
              <a:rPr lang="ru-RU" sz="2800" b="1" dirty="0" err="1">
                <a:solidFill>
                  <a:schemeClr val="bg1"/>
                </a:solidFill>
                <a:cs typeface="Times New Roman" pitchFamily="18" charset="0"/>
              </a:rPr>
              <a:t>має</a:t>
            </a:r>
            <a:r>
              <a:rPr lang="ru-RU" sz="2800" b="1" dirty="0">
                <a:solidFill>
                  <a:schemeClr val="bg1"/>
                </a:solidFill>
                <a:cs typeface="Times New Roman" pitchFamily="18" charset="0"/>
              </a:rPr>
              <a:t>, </a:t>
            </a:r>
          </a:p>
          <a:p>
            <a:pPr marL="0" indent="0">
              <a:buNone/>
            </a:pPr>
            <a:r>
              <a:rPr lang="ru-RU" sz="2800" b="1" dirty="0">
                <a:solidFill>
                  <a:schemeClr val="bg1"/>
                </a:solidFill>
                <a:cs typeface="Times New Roman" pitchFamily="18" charset="0"/>
              </a:rPr>
              <a:t>В </a:t>
            </a:r>
            <a:r>
              <a:rPr lang="ru-RU" sz="2800" b="1" dirty="0" err="1">
                <a:solidFill>
                  <a:schemeClr val="bg1"/>
                </a:solidFill>
                <a:cs typeface="Times New Roman" pitchFamily="18" charset="0"/>
              </a:rPr>
              <a:t>лісі</a:t>
            </a:r>
            <a:r>
              <a:rPr lang="ru-RU" sz="28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cs typeface="Times New Roman" pitchFamily="18" charset="0"/>
              </a:rPr>
              <a:t>жолуді</a:t>
            </a:r>
            <a:r>
              <a:rPr lang="ru-RU" sz="28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cs typeface="Times New Roman" pitchFamily="18" charset="0"/>
              </a:rPr>
              <a:t>шукає</a:t>
            </a:r>
            <a:r>
              <a:rPr lang="ru-RU" sz="2800" b="1" dirty="0">
                <a:solidFill>
                  <a:schemeClr val="bg1"/>
                </a:solidFill>
                <a:cs typeface="Times New Roman" pitchFamily="18" charset="0"/>
              </a:rPr>
              <a:t>, </a:t>
            </a:r>
          </a:p>
          <a:p>
            <a:pPr marL="0" indent="0">
              <a:buNone/>
            </a:pPr>
            <a:r>
              <a:rPr lang="ru-RU" sz="2800" b="1" dirty="0" err="1">
                <a:solidFill>
                  <a:schemeClr val="bg1"/>
                </a:solidFill>
                <a:cs typeface="Times New Roman" pitchFamily="18" charset="0"/>
              </a:rPr>
              <a:t>Хижий</a:t>
            </a:r>
            <a:r>
              <a:rPr lang="ru-RU" sz="2800" b="1" dirty="0">
                <a:solidFill>
                  <a:schemeClr val="bg1"/>
                </a:solidFill>
                <a:cs typeface="Times New Roman" pitchFamily="18" charset="0"/>
              </a:rPr>
              <a:t>, </a:t>
            </a:r>
            <a:r>
              <a:rPr lang="ru-RU" sz="2800" b="1" dirty="0" err="1">
                <a:solidFill>
                  <a:schemeClr val="bg1"/>
                </a:solidFill>
                <a:cs typeface="Times New Roman" pitchFamily="18" charset="0"/>
              </a:rPr>
              <a:t>лютий</a:t>
            </a:r>
            <a:r>
              <a:rPr lang="ru-RU" sz="2800" b="1" dirty="0">
                <a:solidFill>
                  <a:schemeClr val="bg1"/>
                </a:solidFill>
                <a:cs typeface="Times New Roman" pitchFamily="18" charset="0"/>
              </a:rPr>
              <a:t> пан </a:t>
            </a:r>
            <a:r>
              <a:rPr lang="ru-RU" sz="2800" b="1" dirty="0" err="1">
                <a:solidFill>
                  <a:schemeClr val="bg1"/>
                </a:solidFill>
                <a:cs typeface="Times New Roman" pitchFamily="18" charset="0"/>
              </a:rPr>
              <a:t>іклан</a:t>
            </a:r>
            <a:r>
              <a:rPr lang="ru-RU" sz="28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ru-RU" sz="2800" b="1" dirty="0" err="1">
                <a:solidFill>
                  <a:schemeClr val="bg1"/>
                </a:solidFill>
                <a:cs typeface="Times New Roman" pitchFamily="18" charset="0"/>
              </a:rPr>
              <a:t>Називається</a:t>
            </a:r>
            <a:r>
              <a:rPr lang="ru-RU" sz="2800" b="1" dirty="0">
                <a:solidFill>
                  <a:schemeClr val="bg1"/>
                </a:solidFill>
                <a:cs typeface="Times New Roman" pitchFamily="18" charset="0"/>
              </a:rPr>
              <a:t>…</a:t>
            </a:r>
          </a:p>
        </p:txBody>
      </p:sp>
      <p:pic>
        <p:nvPicPr>
          <p:cNvPr id="1026" name="Picture 2" descr="C:\Users\5\Desktop\0015122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031" y="1532809"/>
            <a:ext cx="4795337" cy="225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5\Desktop\frankfurt_zoo_germany_015019.jpg">
            <a:extLst>
              <a:ext uri="{FF2B5EF4-FFF2-40B4-BE49-F238E27FC236}">
                <a16:creationId xmlns:a16="http://schemas.microsoft.com/office/drawing/2014/main" xmlns="" id="{5485F0E2-BAF5-4841-AC5F-5D2AB05E1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172" y="3951059"/>
            <a:ext cx="4336868" cy="248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">
            <a:extLst>
              <a:ext uri="{FF2B5EF4-FFF2-40B4-BE49-F238E27FC236}">
                <a16:creationId xmlns:a16="http://schemas.microsoft.com/office/drawing/2014/main" xmlns="" id="{B259DC8D-5E70-4A77-BD56-3BDFA75F9712}"/>
              </a:ext>
            </a:extLst>
          </p:cNvPr>
          <p:cNvSpPr txBox="1">
            <a:spLocks/>
          </p:cNvSpPr>
          <p:nvPr/>
        </p:nvSpPr>
        <p:spPr>
          <a:xfrm>
            <a:off x="5872648" y="4221882"/>
            <a:ext cx="2737510" cy="11432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108814" tIns="54407" rIns="108814" bIns="54407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Гору ведуть на ниточці.</a:t>
            </a:r>
            <a:endParaRPr lang="ru-RU" sz="2800" b="1" dirty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1267495" y="549474"/>
            <a:ext cx="9619873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uk-UA" sz="4000" b="1" dirty="0" smtClean="0">
                <a:solidFill>
                  <a:schemeClr val="bg1"/>
                </a:solidFill>
                <a:cs typeface="Times New Roman" pitchFamily="18" charset="0"/>
              </a:rPr>
              <a:t>Відгадайте загадки</a:t>
            </a:r>
            <a:endParaRPr lang="ru-RU" sz="40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31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53135" y="549474"/>
            <a:ext cx="9763431" cy="79227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Емоційне налаштування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158427" y="1393164"/>
            <a:ext cx="9830147" cy="105560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3">
                    <a:lumMod val="75000"/>
                  </a:schemeClr>
                </a:solidFill>
              </a:rPr>
              <a:t>Виберіть світлину з птахом, який найбільше підходить до вашого настрою зараз. Поміркуйте, чому саме цей птах.</a:t>
            </a:r>
            <a:endParaRPr lang="ru-RU" sz="2800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344968" y="5302436"/>
            <a:ext cx="1417486" cy="5108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Дощ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pic>
        <p:nvPicPr>
          <p:cNvPr id="1032" name="Picture 8" descr="Про птахів, які зимують у Чернігові, розповів фахівець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1" r="9584"/>
          <a:stretch/>
        </p:blipFill>
        <p:spPr bwMode="auto">
          <a:xfrm>
            <a:off x="4723879" y="2475040"/>
            <a:ext cx="2940123" cy="20781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Установи відповідність Урок № 25 Птах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7" r="6003"/>
          <a:stretch/>
        </p:blipFill>
        <p:spPr bwMode="auto">
          <a:xfrm>
            <a:off x="1189536" y="2448772"/>
            <a:ext cx="2984928" cy="22119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півень Archives - ТРК МАРТ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0" r="22099"/>
          <a:stretch/>
        </p:blipFill>
        <p:spPr bwMode="auto">
          <a:xfrm>
            <a:off x="8252271" y="4567096"/>
            <a:ext cx="2550680" cy="19659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Павич звичайний — Вікіпеді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427" y="4660733"/>
            <a:ext cx="2774523" cy="19352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Совы: описание птицы, что ест, враги, размножение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2" r="2112"/>
          <a:stretch/>
        </p:blipFill>
        <p:spPr bwMode="auto">
          <a:xfrm>
            <a:off x="8252271" y="2501308"/>
            <a:ext cx="2527430" cy="20256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Narancsbóbitás kakadu – Wikipédi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372" y="4395617"/>
            <a:ext cx="2067136" cy="22858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06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5207" y="477466"/>
            <a:ext cx="10477423" cy="67033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Кошик запитань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6" b="97656" l="3727" r="93717">
                        <a14:foregroundMark x1="35783" y1="46875" x2="42492" y2="58984"/>
                        <a14:foregroundMark x1="35996" y1="47070" x2="30032" y2="51367"/>
                        <a14:foregroundMark x1="53994" y1="47852" x2="59105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7838">
            <a:off x="10279869" y="1697519"/>
            <a:ext cx="1672492" cy="18255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6" b="97656" l="3727" r="93717">
                        <a14:foregroundMark x1="35783" y1="46875" x2="42492" y2="58984"/>
                        <a14:foregroundMark x1="35996" y1="47070" x2="30032" y2="51367"/>
                        <a14:foregroundMark x1="53994" y1="47852" x2="59105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172" y="1773317"/>
            <a:ext cx="1414767" cy="15441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6" b="97656" l="3727" r="93717">
                        <a14:foregroundMark x1="35783" y1="46875" x2="42492" y2="58984"/>
                        <a14:foregroundMark x1="35996" y1="47070" x2="30032" y2="51367"/>
                        <a14:foregroundMark x1="53994" y1="47852" x2="59105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84164">
            <a:off x="6028679" y="1168866"/>
            <a:ext cx="2206675" cy="2408552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6804838" y="4221882"/>
            <a:ext cx="4599997" cy="150677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 dirty="0" err="1"/>
              <a:t>Поміркуйте</a:t>
            </a:r>
            <a:r>
              <a:rPr lang="ru-RU" sz="2800" b="1" dirty="0"/>
              <a:t>, чи правильно, коли всіх тварин називають </a:t>
            </a:r>
            <a:r>
              <a:rPr lang="ru-RU" sz="2800" b="1" dirty="0" err="1"/>
              <a:t>звірами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144801" y="4634212"/>
            <a:ext cx="3846788" cy="90353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 dirty="0"/>
              <a:t>До </a:t>
            </a:r>
            <a:r>
              <a:rPr lang="ru-RU" sz="2800" b="1" dirty="0" err="1"/>
              <a:t>якої</a:t>
            </a:r>
            <a:r>
              <a:rPr lang="ru-RU" sz="2800" b="1" dirty="0"/>
              <a:t> </a:t>
            </a:r>
            <a:r>
              <a:rPr lang="ru-RU" sz="2800" b="1" dirty="0" err="1"/>
              <a:t>групи</a:t>
            </a:r>
            <a:r>
              <a:rPr lang="ru-RU" sz="2800" b="1" dirty="0"/>
              <a:t> тварин належать люди?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722" l="885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73" t="39519" r="14936" b="285"/>
          <a:stretch/>
        </p:blipFill>
        <p:spPr>
          <a:xfrm>
            <a:off x="5969725" y="3155707"/>
            <a:ext cx="5960909" cy="363153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86" b="97656" l="3727" r="93717">
                        <a14:foregroundMark x1="35783" y1="46875" x2="42492" y2="58984"/>
                        <a14:foregroundMark x1="35996" y1="47070" x2="30032" y2="51367"/>
                        <a14:foregroundMark x1="53994" y1="47852" x2="59105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770" y="997624"/>
            <a:ext cx="2439047" cy="2662183"/>
          </a:xfrm>
          <a:prstGeom prst="rect">
            <a:avLst/>
          </a:prstGeom>
        </p:spPr>
      </p:pic>
      <p:sp>
        <p:nvSpPr>
          <p:cNvPr id="16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8654"/>
            <a:ext cx="1053414" cy="11309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101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45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-8.33333E-7 0.00023 C 0.00026 -0.00764 0.00052 -0.01527 0.00104 -0.02268 C 0.00117 -0.02523 0.00195 -0.02754 0.00208 -0.03009 C 0.00261 -0.04259 0.00247 -0.05532 0.00313 -0.06759 C 0.00365 -0.07777 0.0043 -0.08773 0.00521 -0.09768 C 0.0056 -0.10139 0.00586 -0.10532 0.00625 -0.10902 C 0.0069 -0.11342 0.00768 -0.11782 0.00833 -0.12222 C 0.00768 -0.13727 0.00742 -0.15231 0.00625 -0.16713 C 0.00599 -0.1706 0.00469 -0.17338 0.00417 -0.17662 C 0.00065 -0.19907 0.00625 -0.17662 -8.33333E-7 -0.19907 C -0.00221 -0.21875 0.00065 -0.19815 -0.0043 -0.21782 C -0.00482 -0.22014 -0.00482 -0.22291 -0.00534 -0.22546 C -0.00599 -0.2287 -0.0069 -0.23148 -0.00742 -0.23472 C -0.00794 -0.23796 -0.00794 -0.2412 -0.00846 -0.24421 C -0.00898 -0.24676 -0.01003 -0.24907 -0.01068 -0.25162 C -0.01432 -0.26643 -0.01068 -0.25648 -0.01693 -0.27037 C -0.01771 -0.2743 -0.01797 -0.27824 -0.01901 -0.28171 C -0.02005 -0.28495 -0.02825 -0.3074 -0.03073 -0.31365 C -0.03242 -0.31805 -0.03463 -0.32199 -0.03594 -0.32685 C -0.03698 -0.33055 -0.03815 -0.33426 -0.03919 -0.33796 C -0.04023 -0.34236 -0.04075 -0.34722 -0.04232 -0.35115 C -0.05143 -0.37546 -0.04401 -0.34629 -0.05182 -0.3699 C -0.05312 -0.37407 -0.05364 -0.37893 -0.05495 -0.3831 C -0.05612 -0.38657 -0.05794 -0.38912 -0.05924 -0.39259 C -0.06211 -0.39977 -0.06536 -0.40694 -0.06771 -0.41504 C -0.07031 -0.42453 -0.0737 -0.43703 -0.07721 -0.44514 C -0.07969 -0.45069 -0.08255 -0.45578 -0.0845 -0.46203 C -0.08568 -0.46504 -0.08672 -0.46805 -0.08776 -0.47129 C -0.09154 -0.48356 -0.0918 -0.48842 -0.09726 -0.50139 C -0.10417 -0.51782 -0.09583 -0.49884 -0.10573 -0.51828 C -0.10716 -0.52129 -0.10833 -0.52477 -0.10989 -0.52777 C -0.11146 -0.53055 -0.11354 -0.5324 -0.11523 -0.53518 C -0.11667 -0.5375 -0.11784 -0.54051 -0.1194 -0.54259 C -0.12109 -0.5449 -0.12669 -0.55046 -0.12891 -0.55208 C -0.13437 -0.55625 -0.1401 -0.56018 -0.14583 -0.56342 C -0.14726 -0.56412 -0.1487 -0.56435 -0.15 -0.56527 C -0.1543 -0.56759 -0.15833 -0.57106 -0.16276 -0.57268 L -0.17747 -0.57824 C -0.18737 -0.57777 -0.19726 -0.57801 -0.20716 -0.57639 C -0.20898 -0.57615 -0.21055 -0.57361 -0.21237 -0.57268 C -0.21406 -0.57176 -0.21588 -0.57176 -0.21771 -0.57083 C -0.22825 -0.56574 -0.21979 -0.56805 -0.23138 -0.56342 C -0.23359 -0.5625 -0.23568 -0.56203 -0.23789 -0.56157 C -0.24284 -0.55787 -0.24479 -0.55602 -0.25039 -0.55393 C -0.25286 -0.55301 -0.25534 -0.55301 -0.25781 -0.55208 C -0.26276 -0.55 -0.26758 -0.54583 -0.27253 -0.54467 C -0.275 -0.54398 -0.2776 -0.54375 -0.27995 -0.54259 C -0.28503 -0.54051 -0.28971 -0.53657 -0.29479 -0.53518 C -0.29726 -0.53449 -0.29974 -0.53426 -0.30221 -0.53333 C -0.31614 -0.52801 -0.30325 -0.53148 -0.31588 -0.52569 C -0.32083 -0.52361 -0.32578 -0.52222 -0.33073 -0.52014 C -0.33815 -0.51713 -0.34557 -0.51412 -0.35286 -0.51088 C -0.37357 -0.50092 -0.35937 -0.50555 -0.37825 -0.49768 C -0.38177 -0.49606 -0.38529 -0.49537 -0.3888 -0.49398 C -0.40638 -0.48611 -0.3862 -0.49421 -0.39935 -0.48634 C -0.4013 -0.48518 -0.40937 -0.48333 -0.41094 -0.48264 C -0.42318 -0.47777 -0.40117 -0.48426 -0.4194 -0.47893 C -0.42187 -0.47824 -0.42435 -0.47777 -0.42682 -0.47708 C -0.42969 -0.47592 -0.43242 -0.47407 -0.43529 -0.47315 C -0.4401 -0.47152 -0.44518 -0.47106 -0.45 -0.46944 C -0.45325 -0.46852 -0.45638 -0.46666 -0.4595 -0.46574 C -0.46706 -0.46342 -0.48229 -0.46227 -0.48802 -0.46203 L -0.51979 -0.46018 C -0.52122 -0.45764 -0.52266 -0.45532 -0.52396 -0.45254 C -0.52604 -0.44838 -0.5263 -0.44629 -0.52721 -0.4412 C -0.5276 -0.43889 -0.52812 -0.43634 -0.52825 -0.43379 C -0.52838 -0.43009 -0.52825 -0.42639 -0.52825 -0.42245 L -0.52825 -0.42222 " pathEditMode="relative" rAng="0" ptsTypes="AAAAAAAAAAAAAAAAAAAAAAAAAAAAAAAAAAAAAAAAAAAAAAAAAAAAAAAAAAAAAAAAAAAAA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03" y="-2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53 -0.02963 L 0.02853 -0.0294 C 0.02893 -0.03518 0.02919 -0.04074 0.02958 -0.04653 C 0.02984 -0.04907 0.03036 -0.05139 0.03075 -0.05393 C 0.03166 -0.06134 0.03231 -0.06898 0.03283 -0.07639 C 0.03322 -0.08403 0.03322 -0.09143 0.03388 -0.09907 C 0.03557 -0.11852 0.03883 -0.11366 0.04234 -0.13842 C 0.04273 -0.14097 0.043 -0.14352 0.04339 -0.14583 C 0.04404 -0.14977 0.04495 -0.15324 0.04547 -0.15717 C 0.04716 -0.16944 0.04769 -0.17708 0.04873 -0.18912 C 0.0486 -0.19213 0.04847 -0.22014 0.04651 -0.23032 C 0.04599 -0.2331 0.04508 -0.23541 0.04443 -0.23796 C 0.04339 -0.24745 0.04247 -0.2581 0.03909 -0.2662 C 0.03804 -0.26852 0.03687 -0.27083 0.03596 -0.27361 C 0.03388 -0.27986 0.03231 -0.28842 0.02958 -0.29421 C 0.02775 -0.29838 0.02528 -0.30162 0.02332 -0.30555 C 0.01994 -0.31227 0.01694 -0.31921 0.01381 -0.32616 C 0.01381 -0.32592 0.00535 -0.34491 0.00535 -0.34467 C 0.00183 -0.35116 -0.00143 -0.3581 -0.00521 -0.36366 C -0.00951 -0.36991 -0.01341 -0.37685 -0.01797 -0.38241 C -0.02032 -0.38565 -0.02292 -0.38866 -0.02527 -0.3919 C -0.02787 -0.39537 -0.03009 -0.39977 -0.0327 -0.40324 C -0.03752 -0.40972 -0.04286 -0.41504 -0.04755 -0.42199 C -0.05172 -0.42824 -0.05536 -0.43426 -0.06018 -0.43889 C -0.06253 -0.4412 -0.06526 -0.44213 -0.06761 -0.44444 C -0.06982 -0.44653 -0.07165 -0.44977 -0.07386 -0.45208 C -0.07634 -0.45416 -0.07907 -0.45509 -0.08129 -0.45764 C -0.08363 -0.46018 -0.0852 -0.46481 -0.08767 -0.4669 C -0.09171 -0.4706 -0.09614 -0.47199 -0.10031 -0.47453 C -0.10252 -0.47569 -0.10461 -0.47708 -0.10669 -0.47824 C -0.10917 -0.47963 -0.11164 -0.48055 -0.11412 -0.48194 C -0.11659 -0.48356 -0.11894 -0.48634 -0.12141 -0.48773 C -0.12428 -0.48889 -0.12702 -0.48889 -0.12975 -0.48958 C -0.13913 -0.49583 -0.13848 -0.4956 -0.14877 -0.50069 C -0.15164 -0.50208 -0.15437 -0.5037 -0.15724 -0.50463 C -0.16011 -0.50555 -0.16297 -0.50532 -0.16571 -0.50648 C -0.17821 -0.51111 -0.18186 -0.51458 -0.1932 -0.51759 C -0.19671 -0.51875 -0.20023 -0.51898 -0.20375 -0.51967 L -0.21326 -0.52338 C -0.21899 -0.52569 -0.22446 -0.5294 -0.23019 -0.53078 C -0.24348 -0.53426 -0.23567 -0.53241 -0.2556 -0.53449 C -0.26511 -0.53426 -0.30393 -0.53426 -0.32217 -0.53078 C -0.32712 -0.52986 -0.33207 -0.52847 -0.33689 -0.52708 C -0.34119 -0.52592 -0.34536 -0.52384 -0.34966 -0.52338 L -0.36334 -0.52153 L -0.36972 -0.51967 C -0.37219 -0.51898 -0.37467 -0.51875 -0.37702 -0.51759 C -0.39421 -0.51065 -0.36907 -0.51643 -0.39382 -0.51203 C -0.39525 -0.51134 -0.39669 -0.51065 -0.39812 -0.51018 C -0.39981 -0.50949 -0.40164 -0.50926 -0.40333 -0.50833 C -0.40659 -0.50671 -0.40971 -0.5044 -0.41284 -0.50278 C -0.42274 -0.49768 -0.41466 -0.50578 -0.42873 -0.49328 C -0.44515 -0.4787 -0.43811 -0.48217 -0.4488 -0.47824 C -0.45023 -0.47708 -0.45166 -0.47569 -0.4531 -0.47453 C -0.45479 -0.47315 -0.45661 -0.47222 -0.45831 -0.47083 C -0.46743 -0.46273 -0.45961 -0.46666 -0.46886 -0.46319 C -0.47316 -0.45833 -0.47707 -0.45231 -0.48163 -0.44815 C -0.48306 -0.44699 -0.48449 -0.44583 -0.4858 -0.44444 C -0.48801 -0.44213 -0.49009 -0.43958 -0.49218 -0.43703 C -0.49322 -0.43565 -0.49426 -0.43449 -0.49531 -0.4331 C -0.49674 -0.43125 -0.49817 -0.4294 -0.4996 -0.42754 C -0.51042 -0.41389 -0.49309 -0.43657 -0.5069 -0.41828 C -0.50872 -0.41319 -0.51042 -0.4081 -0.51224 -0.40324 C -0.51315 -0.40046 -0.51433 -0.39815 -0.51537 -0.3956 C -0.51758 -0.39028 -0.52032 -0.38217 -0.52175 -0.37685 C -0.52253 -0.37384 -0.52318 -0.3706 -0.52384 -0.36759 C -0.52462 -0.35995 -0.5267 -0.35254 -0.52592 -0.34491 C -0.52449 -0.3294 -0.52488 -0.33078 -0.52175 -0.31111 C -0.5211 -0.30741 -0.52032 -0.3037 -0.51967 -0.3 C -0.51928 -0.29745 -0.51928 -0.29467 -0.51863 -0.29236 C -0.51732 -0.28819 -0.51328 -0.27731 -0.5112 -0.27176 C -0.51042 -0.26991 -0.50951 -0.26828 -0.50912 -0.2662 C -0.50638 -0.2544 -0.50742 -0.25995 -0.50586 -0.2493 C -0.50377 -0.20856 -0.50612 -0.24166 -0.50377 -0.22106 C -0.50338 -0.21736 -0.50338 -0.21342 -0.50273 -0.20972 C -0.50156 -0.20324 -0.50078 -0.19629 -0.49856 -0.19097 C -0.49739 -0.18842 -0.49648 -0.18588 -0.49531 -0.18356 C -0.49296 -0.17893 -0.49036 -0.17477 -0.48788 -0.17037 L -0.48788 -0.17014 " pathEditMode="relative" rAng="0" ptsTypes="AAAAAAAAAAAAAAAAAAAAAAAAAAAAAAAAAAAAAAAAAAAAAAAAAAAAAAAAAAAAAAAAAAAAAAAAAAAAAAA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59" y="-2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3 клас\04 ЯДС\Грущинська\5 Тварини\068_069 Клас Звірі docx\2026-02-24_1907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398" y="1269554"/>
            <a:ext cx="7348133" cy="535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051471" y="405711"/>
            <a:ext cx="9999329" cy="79183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Робота в зошиті</a:t>
            </a:r>
          </a:p>
        </p:txBody>
      </p:sp>
      <p:sp>
        <p:nvSpPr>
          <p:cNvPr id="8" name="Прямоугольник 4">
            <a:extLst>
              <a:ext uri="{FF2B5EF4-FFF2-40B4-BE49-F238E27FC236}">
                <a16:creationId xmlns="" xmlns:a16="http://schemas.microsoft.com/office/drawing/2014/main" id="{612B521B-AE0F-4FC2-99C1-C8EB2AA01890}"/>
              </a:ext>
            </a:extLst>
          </p:cNvPr>
          <p:cNvSpPr/>
          <p:nvPr/>
        </p:nvSpPr>
        <p:spPr>
          <a:xfrm>
            <a:off x="1" y="5734051"/>
            <a:ext cx="1051470" cy="11255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Частина 2 Сторінка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20</a:t>
            </a:r>
            <a:endParaRPr lang="uk-UA" sz="1200" b="1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828335" y="1705332"/>
            <a:ext cx="2908531" cy="2752181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u="sng" dirty="0">
                <a:solidFill>
                  <a:schemeClr val="accent3">
                    <a:lumMod val="75000"/>
                  </a:schemeClr>
                </a:solidFill>
              </a:rPr>
              <a:t>Домашнє </a:t>
            </a:r>
            <a:r>
              <a:rPr lang="uk-UA" sz="2400" b="1" u="sng" dirty="0" smtClean="0">
                <a:solidFill>
                  <a:schemeClr val="accent3">
                    <a:lumMod val="75000"/>
                  </a:schemeClr>
                </a:solidFill>
              </a:rPr>
              <a:t>завдання</a:t>
            </a:r>
          </a:p>
          <a:p>
            <a:pPr algn="ctr"/>
            <a:r>
              <a:rPr lang="uk-UA" sz="2400" b="1" dirty="0">
                <a:solidFill>
                  <a:schemeClr val="accent3">
                    <a:lumMod val="75000"/>
                  </a:schemeClr>
                </a:solidFill>
              </a:rPr>
              <a:t>Сторінки </a:t>
            </a:r>
            <a:r>
              <a:rPr lang="uk-UA" sz="2400" b="1" dirty="0" smtClean="0">
                <a:solidFill>
                  <a:schemeClr val="accent3">
                    <a:lumMod val="75000"/>
                  </a:schemeClr>
                </a:solidFill>
              </a:rPr>
              <a:t>100-101 </a:t>
            </a:r>
            <a:r>
              <a:rPr lang="uk-UA" sz="2400" b="1" dirty="0">
                <a:solidFill>
                  <a:schemeClr val="accent3">
                    <a:lumMod val="75000"/>
                  </a:schemeClr>
                </a:solidFill>
              </a:rPr>
              <a:t>читати і </a:t>
            </a:r>
            <a:r>
              <a:rPr lang="uk-UA" sz="2400" b="1" dirty="0" smtClean="0">
                <a:solidFill>
                  <a:schemeClr val="accent3">
                    <a:lumMod val="75000"/>
                  </a:schemeClr>
                </a:solidFill>
              </a:rPr>
              <a:t>переказувати, в зошиті завдання до уроку 68.</a:t>
            </a:r>
            <a:endParaRPr lang="uk-UA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6D218C4-15AF-4DAE-ABBF-3688ACBE4D04}"/>
              </a:ext>
            </a:extLst>
          </p:cNvPr>
          <p:cNvSpPr txBox="1"/>
          <p:nvPr/>
        </p:nvSpPr>
        <p:spPr>
          <a:xfrm>
            <a:off x="1411510" y="2997746"/>
            <a:ext cx="4783641" cy="646986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шкіра вкрита волоссям</a:t>
            </a:r>
            <a:endParaRPr lang="x-none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70CFC8E-FFCB-4D79-97EB-196FA712FE4C}"/>
              </a:ext>
            </a:extLst>
          </p:cNvPr>
          <p:cNvSpPr txBox="1"/>
          <p:nvPr/>
        </p:nvSpPr>
        <p:spPr>
          <a:xfrm>
            <a:off x="3283719" y="3429794"/>
            <a:ext cx="4536504" cy="1191816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вигодовують своїх </a:t>
            </a:r>
            <a:r>
              <a:rPr lang="uk-UA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малят </a:t>
            </a:r>
            <a:r>
              <a:rPr lang="uk-UA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молоком.</a:t>
            </a:r>
            <a:endParaRPr lang="x-none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214CF97-7185-40AC-8DF0-87E73048C450}"/>
              </a:ext>
            </a:extLst>
          </p:cNvPr>
          <p:cNvSpPr txBox="1"/>
          <p:nvPr/>
        </p:nvSpPr>
        <p:spPr>
          <a:xfrm>
            <a:off x="1555527" y="5087802"/>
            <a:ext cx="6192688" cy="1191816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Звірі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вигодовують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своїх </a:t>
            </a:r>
            <a:r>
              <a:rPr lang="ru-RU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малят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молоком.</a:t>
            </a:r>
            <a:endParaRPr lang="x-none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6D218C4-15AF-4DAE-ABBF-3688ACBE4D04}"/>
              </a:ext>
            </a:extLst>
          </p:cNvPr>
          <p:cNvSpPr txBox="1"/>
          <p:nvPr/>
        </p:nvSpPr>
        <p:spPr>
          <a:xfrm>
            <a:off x="1555527" y="1725695"/>
            <a:ext cx="4783640" cy="1191816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                       високий </a:t>
            </a:r>
            <a:r>
              <a:rPr lang="uk-UA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рівень розвитку </a:t>
            </a:r>
            <a:r>
              <a:rPr lang="uk-UA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мозку.</a:t>
            </a:r>
            <a:endParaRPr lang="x-none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59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/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85C8320-B91F-4219-B4C8-845C1A9B41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547014" y="5177208"/>
            <a:ext cx="2122880" cy="15232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6949A44-46C1-45C3-809D-7DF9BCAF99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32"/>
          <a:stretch/>
        </p:blipFill>
        <p:spPr>
          <a:xfrm>
            <a:off x="4807327" y="2519937"/>
            <a:ext cx="2122880" cy="150327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7052D09-F118-4EE1-A7A1-9BDE3CB28B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21"/>
          <a:stretch/>
        </p:blipFill>
        <p:spPr>
          <a:xfrm>
            <a:off x="2677171" y="2574261"/>
            <a:ext cx="2122880" cy="14776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B48C897F-E745-44BA-A41C-8AF22EA1A5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92"/>
          <a:stretch/>
        </p:blipFill>
        <p:spPr>
          <a:xfrm>
            <a:off x="547014" y="2519937"/>
            <a:ext cx="2122880" cy="152242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A218E90A-2030-4389-9B8C-68C6C94D12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31"/>
          <a:stretch/>
        </p:blipFill>
        <p:spPr>
          <a:xfrm>
            <a:off x="4807327" y="5177208"/>
            <a:ext cx="2122880" cy="151366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44C3D260-8613-413A-B6D6-531319C182B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2677171" y="5186780"/>
            <a:ext cx="2122880" cy="1523238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="" xmlns:a16="http://schemas.microsoft.com/office/drawing/2014/main" id="{F6C8355B-DE56-497F-966E-230AE1892956}"/>
              </a:ext>
            </a:extLst>
          </p:cNvPr>
          <p:cNvGrpSpPr/>
          <p:nvPr/>
        </p:nvGrpSpPr>
        <p:grpSpPr>
          <a:xfrm>
            <a:off x="550652" y="1453551"/>
            <a:ext cx="2122880" cy="2588810"/>
            <a:chOff x="943132" y="1443642"/>
            <a:chExt cx="2124262" cy="2588211"/>
          </a:xfrm>
        </p:grpSpPr>
        <p:pic>
          <p:nvPicPr>
            <p:cNvPr id="22" name="Рисунок 21">
              <a:extLst>
                <a:ext uri="{FF2B5EF4-FFF2-40B4-BE49-F238E27FC236}">
                  <a16:creationId xmlns="" xmlns:a16="http://schemas.microsoft.com/office/drawing/2014/main" id="{1AC4841A-E256-45E2-8B84-6666A9959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132" y="1443642"/>
              <a:ext cx="2124262" cy="2588211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4A422E68-C715-41C5-BD9F-D4C4EE7F7FFA}"/>
                </a:ext>
              </a:extLst>
            </p:cNvPr>
            <p:cNvSpPr txBox="1"/>
            <p:nvPr/>
          </p:nvSpPr>
          <p:spPr>
            <a:xfrm>
              <a:off x="1084004" y="1605593"/>
              <a:ext cx="1757405" cy="193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>
                  <a:solidFill>
                    <a:schemeClr val="bg1"/>
                  </a:solidFill>
                </a:rPr>
                <a:t>Сьогодні </a:t>
              </a:r>
            </a:p>
            <a:p>
              <a:pPr algn="ctr"/>
              <a:r>
                <a:rPr lang="uk-UA" sz="2400" b="1" dirty="0">
                  <a:solidFill>
                    <a:schemeClr val="bg1"/>
                  </a:solidFill>
                </a:rPr>
                <a:t>на уроці </a:t>
              </a:r>
            </a:p>
            <a:p>
              <a:pPr algn="ctr"/>
              <a:r>
                <a:rPr lang="uk-UA" sz="2400" b="1" dirty="0">
                  <a:solidFill>
                    <a:schemeClr val="bg1"/>
                  </a:solidFill>
                </a:rPr>
                <a:t>я навчився/</a:t>
              </a:r>
            </a:p>
            <a:p>
              <a:pPr algn="ctr"/>
              <a:r>
                <a:rPr lang="uk-UA" sz="2400" b="1" dirty="0">
                  <a:solidFill>
                    <a:schemeClr val="bg1"/>
                  </a:solidFill>
                </a:rPr>
                <a:t>навчилася…</a:t>
              </a:r>
              <a:endParaRPr lang="ru-RU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Групувати 35">
            <a:extLst>
              <a:ext uri="{FF2B5EF4-FFF2-40B4-BE49-F238E27FC236}">
                <a16:creationId xmlns="" xmlns:a16="http://schemas.microsoft.com/office/drawing/2014/main" id="{59C71607-5FF6-495D-87B1-4E26A8726C1B}"/>
              </a:ext>
            </a:extLst>
          </p:cNvPr>
          <p:cNvGrpSpPr/>
          <p:nvPr/>
        </p:nvGrpSpPr>
        <p:grpSpPr>
          <a:xfrm>
            <a:off x="2677171" y="1463123"/>
            <a:ext cx="2122880" cy="2588810"/>
            <a:chOff x="4656229" y="1453212"/>
            <a:chExt cx="2124262" cy="2588211"/>
          </a:xfrm>
        </p:grpSpPr>
        <p:pic>
          <p:nvPicPr>
            <p:cNvPr id="20" name="Рисунок 19">
              <a:extLst>
                <a:ext uri="{FF2B5EF4-FFF2-40B4-BE49-F238E27FC236}">
                  <a16:creationId xmlns="" xmlns:a16="http://schemas.microsoft.com/office/drawing/2014/main" id="{EA5B5146-B43A-40AF-8B89-30D354672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229" y="1453212"/>
              <a:ext cx="2124262" cy="258821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9CF7A4D3-CAF4-43F6-9D4A-86A306BE94A3}"/>
                </a:ext>
              </a:extLst>
            </p:cNvPr>
            <p:cNvSpPr txBox="1"/>
            <p:nvPr/>
          </p:nvSpPr>
          <p:spPr>
            <a:xfrm>
              <a:off x="4758788" y="1605593"/>
              <a:ext cx="1877615" cy="193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400" dirty="0">
                  <a:solidFill>
                    <a:schemeClr val="bg1"/>
                  </a:solidFill>
                </a:rPr>
                <a:t>На уроці</a:t>
              </a:r>
            </a:p>
            <a:p>
              <a:r>
                <a:rPr lang="uk-UA" sz="2400" dirty="0">
                  <a:solidFill>
                    <a:schemeClr val="bg1"/>
                  </a:solidFill>
                </a:rPr>
                <a:t>я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uk-UA" sz="2400" dirty="0">
                  <a:solidFill>
                    <a:schemeClr val="bg1"/>
                  </a:solidFill>
                </a:rPr>
                <a:t>запам’ятав/</a:t>
              </a:r>
            </a:p>
            <a:p>
              <a:r>
                <a:rPr lang="uk-UA" sz="2400" dirty="0">
                  <a:solidFill>
                    <a:schemeClr val="bg1"/>
                  </a:solidFill>
                </a:rPr>
                <a:t>запам’ятала…</a:t>
              </a:r>
              <a:endParaRPr lang="ru-RU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увати 36">
            <a:extLst>
              <a:ext uri="{FF2B5EF4-FFF2-40B4-BE49-F238E27FC236}">
                <a16:creationId xmlns="" xmlns:a16="http://schemas.microsoft.com/office/drawing/2014/main" id="{90B76003-0E5E-4C40-B2BC-15396009528E}"/>
              </a:ext>
            </a:extLst>
          </p:cNvPr>
          <p:cNvGrpSpPr/>
          <p:nvPr/>
        </p:nvGrpSpPr>
        <p:grpSpPr>
          <a:xfrm>
            <a:off x="4810966" y="1434405"/>
            <a:ext cx="2122880" cy="2588810"/>
            <a:chOff x="8728843" y="1443642"/>
            <a:chExt cx="2124262" cy="2588211"/>
          </a:xfrm>
        </p:grpSpPr>
        <p:pic>
          <p:nvPicPr>
            <p:cNvPr id="18" name="Рисунок 17">
              <a:extLst>
                <a:ext uri="{FF2B5EF4-FFF2-40B4-BE49-F238E27FC236}">
                  <a16:creationId xmlns="" xmlns:a16="http://schemas.microsoft.com/office/drawing/2014/main" id="{289B3287-9B64-46DF-8007-3ED5A1C65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1443642"/>
              <a:ext cx="2124262" cy="258821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9AA5B367-759C-4656-8406-C6FEB2C4ADA9}"/>
                </a:ext>
              </a:extLst>
            </p:cNvPr>
            <p:cNvSpPr txBox="1"/>
            <p:nvPr/>
          </p:nvSpPr>
          <p:spPr>
            <a:xfrm>
              <a:off x="8929919" y="1605593"/>
              <a:ext cx="1576041" cy="1200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400" dirty="0">
                  <a:solidFill>
                    <a:schemeClr val="bg1"/>
                  </a:solidFill>
                </a:rPr>
                <a:t>Найкраще </a:t>
              </a:r>
            </a:p>
            <a:p>
              <a:r>
                <a:rPr lang="uk-UA" sz="2400" dirty="0">
                  <a:solidFill>
                    <a:schemeClr val="bg1"/>
                  </a:solidFill>
                </a:rPr>
                <a:t>мені вдалося…</a:t>
              </a:r>
              <a:endParaRPr lang="ru-RU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Групувати 37">
            <a:extLst>
              <a:ext uri="{FF2B5EF4-FFF2-40B4-BE49-F238E27FC236}">
                <a16:creationId xmlns="" xmlns:a16="http://schemas.microsoft.com/office/drawing/2014/main" id="{1FAC3E24-8DED-4D03-963B-9E8A528F0BEE}"/>
              </a:ext>
            </a:extLst>
          </p:cNvPr>
          <p:cNvGrpSpPr/>
          <p:nvPr/>
        </p:nvGrpSpPr>
        <p:grpSpPr>
          <a:xfrm>
            <a:off x="547014" y="4121208"/>
            <a:ext cx="2122880" cy="2588810"/>
            <a:chOff x="1062120" y="4120252"/>
            <a:chExt cx="2124262" cy="2588211"/>
          </a:xfrm>
        </p:grpSpPr>
        <p:pic>
          <p:nvPicPr>
            <p:cNvPr id="28" name="Рисунок 27">
              <a:extLst>
                <a:ext uri="{FF2B5EF4-FFF2-40B4-BE49-F238E27FC236}">
                  <a16:creationId xmlns="" xmlns:a16="http://schemas.microsoft.com/office/drawing/2014/main" id="{4FBA025D-9DEF-4413-9329-DD62BEF4A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120" y="4120252"/>
              <a:ext cx="2124262" cy="258821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CC6D81AE-5CFB-4C25-A3D2-05B1D10F4D90}"/>
                </a:ext>
              </a:extLst>
            </p:cNvPr>
            <p:cNvSpPr txBox="1"/>
            <p:nvPr/>
          </p:nvSpPr>
          <p:spPr>
            <a:xfrm>
              <a:off x="1257310" y="4305853"/>
              <a:ext cx="1741163" cy="1569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400" dirty="0">
                  <a:solidFill>
                    <a:schemeClr val="bg1"/>
                  </a:solidFill>
                </a:rPr>
                <a:t>Найбільше</a:t>
              </a:r>
            </a:p>
            <a:p>
              <a:r>
                <a:rPr lang="uk-UA" sz="2400" dirty="0">
                  <a:solidFill>
                    <a:schemeClr val="bg1"/>
                  </a:solidFill>
                </a:rPr>
                <a:t> мені сподобалося…</a:t>
              </a:r>
              <a:endParaRPr lang="ru-RU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Групувати 38">
            <a:extLst>
              <a:ext uri="{FF2B5EF4-FFF2-40B4-BE49-F238E27FC236}">
                <a16:creationId xmlns="" xmlns:a16="http://schemas.microsoft.com/office/drawing/2014/main" id="{A4E2C8E9-B043-48B3-A66A-E17BEC8EA6A3}"/>
              </a:ext>
            </a:extLst>
          </p:cNvPr>
          <p:cNvGrpSpPr/>
          <p:nvPr/>
        </p:nvGrpSpPr>
        <p:grpSpPr>
          <a:xfrm>
            <a:off x="2677171" y="4115827"/>
            <a:ext cx="2122880" cy="2588811"/>
            <a:chOff x="4619984" y="4110680"/>
            <a:chExt cx="2124263" cy="2588212"/>
          </a:xfrm>
        </p:grpSpPr>
        <p:pic>
          <p:nvPicPr>
            <p:cNvPr id="26" name="Рисунок 25">
              <a:extLst>
                <a:ext uri="{FF2B5EF4-FFF2-40B4-BE49-F238E27FC236}">
                  <a16:creationId xmlns="" xmlns:a16="http://schemas.microsoft.com/office/drawing/2014/main" id="{9E1467B5-76D2-4065-A416-84FA16829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984" y="4110680"/>
              <a:ext cx="2124263" cy="258821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A8854B14-A831-4207-9DA7-F8B11852112C}"/>
                </a:ext>
              </a:extLst>
            </p:cNvPr>
            <p:cNvSpPr txBox="1"/>
            <p:nvPr/>
          </p:nvSpPr>
          <p:spPr>
            <a:xfrm>
              <a:off x="4827664" y="4130453"/>
              <a:ext cx="1687243" cy="1569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400" dirty="0">
                  <a:solidFill>
                    <a:schemeClr val="bg1"/>
                  </a:solidFill>
                </a:rPr>
                <a:t>Урок </a:t>
              </a:r>
            </a:p>
            <a:p>
              <a:r>
                <a:rPr lang="uk-UA" sz="2400" dirty="0">
                  <a:solidFill>
                    <a:schemeClr val="bg1"/>
                  </a:solidFill>
                </a:rPr>
                <a:t>завершую з настроєм…</a:t>
              </a:r>
              <a:endParaRPr lang="ru-RU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Групувати 39">
            <a:extLst>
              <a:ext uri="{FF2B5EF4-FFF2-40B4-BE49-F238E27FC236}">
                <a16:creationId xmlns="" xmlns:a16="http://schemas.microsoft.com/office/drawing/2014/main" id="{01C56E89-3617-49DC-9DD7-F78EF09F9185}"/>
              </a:ext>
            </a:extLst>
          </p:cNvPr>
          <p:cNvGrpSpPr/>
          <p:nvPr/>
        </p:nvGrpSpPr>
        <p:grpSpPr>
          <a:xfrm>
            <a:off x="4807327" y="4093184"/>
            <a:ext cx="2122880" cy="2597685"/>
            <a:chOff x="8728843" y="4110680"/>
            <a:chExt cx="2124263" cy="2588212"/>
          </a:xfrm>
        </p:grpSpPr>
        <p:pic>
          <p:nvPicPr>
            <p:cNvPr id="24" name="Рисунок 23">
              <a:extLst>
                <a:ext uri="{FF2B5EF4-FFF2-40B4-BE49-F238E27FC236}">
                  <a16:creationId xmlns="" xmlns:a16="http://schemas.microsoft.com/office/drawing/2014/main" id="{7900379D-F458-47D6-B608-DD9EE02E8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4110680"/>
              <a:ext cx="2124263" cy="258821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3E42A582-EBEF-45E5-89DE-6246D26FEEBC}"/>
                </a:ext>
              </a:extLst>
            </p:cNvPr>
            <p:cNvSpPr txBox="1"/>
            <p:nvPr/>
          </p:nvSpPr>
          <p:spPr>
            <a:xfrm>
              <a:off x="8933561" y="4310292"/>
              <a:ext cx="1587952" cy="1195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400" dirty="0">
                  <a:solidFill>
                    <a:schemeClr val="accent3">
                      <a:lumMod val="75000"/>
                    </a:schemeClr>
                  </a:solidFill>
                </a:rPr>
                <a:t>Труднощі виникали…</a:t>
              </a:r>
              <a:endParaRPr lang="ru-RU" sz="2400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051471" y="494645"/>
            <a:ext cx="10153127" cy="80105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Рефлексія «Загадкові листи»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303A0F1C-25E8-4812-8FCC-E4BF1320554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2"/>
          <a:stretch/>
        </p:blipFill>
        <p:spPr>
          <a:xfrm>
            <a:off x="7051172" y="2154257"/>
            <a:ext cx="4471990" cy="4396449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</p:pic>
      <p:sp>
        <p:nvSpPr>
          <p:cNvPr id="43" name="Бульбашка прямої мови: прямокутна з округленими кутами 42">
            <a:extLst>
              <a:ext uri="{FF2B5EF4-FFF2-40B4-BE49-F238E27FC236}">
                <a16:creationId xmlns="" xmlns:a16="http://schemas.microsoft.com/office/drawing/2014/main" id="{3CA92863-B7FF-496A-BA1F-CAC1B6F06959}"/>
              </a:ext>
            </a:extLst>
          </p:cNvPr>
          <p:cNvSpPr/>
          <p:nvPr/>
        </p:nvSpPr>
        <p:spPr>
          <a:xfrm>
            <a:off x="6982716" y="1434403"/>
            <a:ext cx="4540446" cy="843008"/>
          </a:xfrm>
          <a:prstGeom prst="wedgeRoundRectCallout">
            <a:avLst>
              <a:gd name="adj1" fmla="val -16196"/>
              <a:gd name="adj2" fmla="val 78137"/>
              <a:gd name="adj3" fmla="val 16667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3">
                    <a:lumMod val="75000"/>
                  </a:schemeClr>
                </a:solidFill>
              </a:rPr>
              <a:t>Вибери </a:t>
            </a:r>
            <a:r>
              <a:rPr lang="uk-UA" sz="2000" b="1" dirty="0">
                <a:solidFill>
                  <a:schemeClr val="accent3">
                    <a:lumMod val="75000"/>
                  </a:schemeClr>
                </a:solidFill>
              </a:rPr>
              <a:t>лист, який ти хочеш відкрити</a:t>
            </a:r>
          </a:p>
          <a:p>
            <a:pPr algn="ctr"/>
            <a:r>
              <a:rPr lang="uk-UA" sz="2000" i="1" dirty="0">
                <a:solidFill>
                  <a:schemeClr val="accent3">
                    <a:lumMod val="75000"/>
                  </a:schemeClr>
                </a:solidFill>
              </a:rPr>
              <a:t>(щоби відкрити лист, натисніть на нього)</a:t>
            </a:r>
          </a:p>
        </p:txBody>
      </p:sp>
    </p:spTree>
    <p:extLst>
      <p:ext uri="{BB962C8B-B14F-4D97-AF65-F5344CB8AC3E}">
        <p14:creationId xmlns:p14="http://schemas.microsoft.com/office/powerpoint/2010/main" val="244218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822284"/>
            <a:ext cx="1069820" cy="10373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62-63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48533" y="2162118"/>
            <a:ext cx="6462841" cy="77695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uk-UA" sz="2400" b="1" dirty="0" err="1" smtClean="0">
                <a:solidFill>
                  <a:srgbClr val="0070C0"/>
                </a:solidFill>
              </a:rPr>
              <a:t>Запиши</a:t>
            </a:r>
            <a:r>
              <a:rPr lang="uk-UA" sz="2400" b="1" dirty="0" smtClean="0">
                <a:solidFill>
                  <a:srgbClr val="0070C0"/>
                </a:solidFill>
              </a:rPr>
              <a:t> свої спостереження за неживою природою у календар спостережень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63070" y="1053530"/>
            <a:ext cx="3120040" cy="52191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Яка зараз пора року?</a:t>
            </a:r>
            <a:endParaRPr lang="ru-RU" sz="24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48534" y="1635199"/>
            <a:ext cx="3120040" cy="52691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</a:t>
            </a:r>
            <a:r>
              <a:rPr lang="uk-UA" sz="2400" b="1" dirty="0" smtClean="0"/>
              <a:t>місяць року?</a:t>
            </a:r>
            <a:endParaRPr lang="ru-RU" sz="24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392871" y="1053530"/>
            <a:ext cx="2918504" cy="52691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Яке </a:t>
            </a:r>
            <a:r>
              <a:rPr lang="uk-UA" sz="2400" b="1" dirty="0" smtClean="0"/>
              <a:t>число місяця?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392871" y="1629594"/>
            <a:ext cx="2917568" cy="52755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Який день тижня?</a:t>
            </a:r>
            <a:endParaRPr lang="ru-RU" sz="2400" b="1" dirty="0"/>
          </a:p>
        </p:txBody>
      </p:sp>
      <p:pic>
        <p:nvPicPr>
          <p:cNvPr id="9218" name="Picture 2" descr="Набір карток для фенологічних спостережень &quot;Календар природ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686" y="265353"/>
            <a:ext cx="3858057" cy="267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890402" y="376223"/>
            <a:ext cx="6420037" cy="58953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Вправа «Синоптик»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19" y="2964464"/>
            <a:ext cx="10501777" cy="3705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005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8"/>
          <p:cNvSpPr>
            <a:spLocks noChangeArrowheads="1"/>
          </p:cNvSpPr>
          <p:nvPr/>
        </p:nvSpPr>
        <p:spPr bwMode="auto">
          <a:xfrm rot="17921143">
            <a:off x="4120479" y="4203325"/>
            <a:ext cx="2963886" cy="1494821"/>
          </a:xfrm>
          <a:prstGeom prst="ellipse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600" b="1" dirty="0" err="1" smtClean="0">
                <a:solidFill>
                  <a:schemeClr val="bg1"/>
                </a:solidFill>
              </a:rPr>
              <a:t>Павуко</a:t>
            </a:r>
            <a:r>
              <a:rPr lang="uk-UA" sz="3600" b="1" dirty="0" smtClean="0">
                <a:solidFill>
                  <a:schemeClr val="bg1"/>
                </a:solidFill>
              </a:rPr>
              <a:t>-подібні</a:t>
            </a:r>
            <a:endParaRPr lang="uk-UA" sz="3600" dirty="0">
              <a:solidFill>
                <a:schemeClr val="bg1"/>
              </a:solidFill>
            </a:endParaRPr>
          </a:p>
          <a:p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33" name="Picture 8" descr="Проект з ОІ та ІКТ і Зоології: &quot;Ракоподібні&quot; - №15 групи ПГФ, 2015 — Вікі  ЦД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228" y="5175607"/>
            <a:ext cx="1901414" cy="1317055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0"/>
          <p:cNvSpPr>
            <a:spLocks noChangeArrowheads="1"/>
          </p:cNvSpPr>
          <p:nvPr/>
        </p:nvSpPr>
        <p:spPr bwMode="auto">
          <a:xfrm rot="1949361">
            <a:off x="5722128" y="3795999"/>
            <a:ext cx="3785923" cy="934772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Ракоподібні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8" name="Oval 12"/>
          <p:cNvSpPr>
            <a:spLocks noChangeArrowheads="1"/>
          </p:cNvSpPr>
          <p:nvPr/>
        </p:nvSpPr>
        <p:spPr bwMode="auto">
          <a:xfrm rot="20948035">
            <a:off x="6495063" y="1689692"/>
            <a:ext cx="3008052" cy="759965"/>
          </a:xfrm>
          <a:prstGeom prst="ellipse">
            <a:avLst/>
          </a:prstGeom>
          <a:solidFill>
            <a:srgbClr val="FFC0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Молюски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2" name="Oval 10"/>
          <p:cNvSpPr>
            <a:spLocks noChangeArrowheads="1"/>
          </p:cNvSpPr>
          <p:nvPr/>
        </p:nvSpPr>
        <p:spPr bwMode="auto">
          <a:xfrm rot="1182720">
            <a:off x="6785390" y="3282582"/>
            <a:ext cx="2690070" cy="800234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Плазуни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4" name="Oval 9"/>
          <p:cNvSpPr>
            <a:spLocks noChangeArrowheads="1"/>
          </p:cNvSpPr>
          <p:nvPr/>
        </p:nvSpPr>
        <p:spPr bwMode="auto">
          <a:xfrm rot="19343139">
            <a:off x="2543306" y="3943059"/>
            <a:ext cx="3760522" cy="756910"/>
          </a:xfrm>
          <a:prstGeom prst="ellipse">
            <a:avLst/>
          </a:prstGeom>
          <a:solidFill>
            <a:srgbClr val="00B05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Земноводні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6154" name="Oval 10"/>
          <p:cNvSpPr>
            <a:spLocks noChangeArrowheads="1"/>
          </p:cNvSpPr>
          <p:nvPr/>
        </p:nvSpPr>
        <p:spPr bwMode="auto">
          <a:xfrm rot="19947970">
            <a:off x="2519962" y="3285778"/>
            <a:ext cx="2569543" cy="774987"/>
          </a:xfrm>
          <a:prstGeom prst="ellipse">
            <a:avLst/>
          </a:prstGeom>
          <a:solidFill>
            <a:srgbClr val="D32D9C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600" b="1" dirty="0">
                <a:solidFill>
                  <a:schemeClr val="bg1"/>
                </a:solidFill>
                <a:latin typeface="Calibri" pitchFamily="34" charset="0"/>
              </a:rPr>
              <a:t>Комахи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6146" name="Oval 7"/>
          <p:cNvSpPr>
            <a:spLocks noChangeArrowheads="1"/>
          </p:cNvSpPr>
          <p:nvPr/>
        </p:nvSpPr>
        <p:spPr bwMode="auto">
          <a:xfrm>
            <a:off x="7095714" y="2440506"/>
            <a:ext cx="2069423" cy="750681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600" b="1" dirty="0">
                <a:solidFill>
                  <a:schemeClr val="bg1"/>
                </a:solidFill>
                <a:latin typeface="Calibri" pitchFamily="34" charset="0"/>
              </a:rPr>
              <a:t>Риби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6150" name="Oval 11"/>
          <p:cNvSpPr>
            <a:spLocks noChangeArrowheads="1"/>
          </p:cNvSpPr>
          <p:nvPr/>
        </p:nvSpPr>
        <p:spPr bwMode="auto">
          <a:xfrm rot="20933934">
            <a:off x="2850987" y="2377874"/>
            <a:ext cx="2043955" cy="781107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600" b="1" dirty="0">
                <a:solidFill>
                  <a:schemeClr val="bg1"/>
                </a:solidFill>
                <a:latin typeface="Calibri" pitchFamily="34" charset="0"/>
              </a:rPr>
              <a:t>Птахи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6151" name="Oval 12"/>
          <p:cNvSpPr>
            <a:spLocks noChangeArrowheads="1"/>
          </p:cNvSpPr>
          <p:nvPr/>
        </p:nvSpPr>
        <p:spPr bwMode="auto">
          <a:xfrm rot="1349653">
            <a:off x="3022172" y="1460666"/>
            <a:ext cx="2118013" cy="936064"/>
          </a:xfrm>
          <a:prstGeom prst="ellipse">
            <a:avLst/>
          </a:prstGeom>
          <a:solidFill>
            <a:srgbClr val="00206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600" b="1" dirty="0">
                <a:solidFill>
                  <a:schemeClr val="bg1"/>
                </a:solidFill>
                <a:latin typeface="Calibri" pitchFamily="34" charset="0"/>
              </a:rPr>
              <a:t>Ссавці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6152" name="Oval 13"/>
          <p:cNvSpPr>
            <a:spLocks noChangeArrowheads="1"/>
          </p:cNvSpPr>
          <p:nvPr/>
        </p:nvSpPr>
        <p:spPr bwMode="auto">
          <a:xfrm>
            <a:off x="4649274" y="1928698"/>
            <a:ext cx="2601201" cy="1679457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08814" tIns="54407" rIns="108814" bIns="54407"/>
          <a:lstStyle/>
          <a:p>
            <a:pPr algn="ctr"/>
            <a:r>
              <a:rPr lang="uk-UA" sz="40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Класи</a:t>
            </a:r>
          </a:p>
          <a:p>
            <a:pPr algn="ctr"/>
            <a:r>
              <a:rPr lang="uk-UA" sz="40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тварин</a:t>
            </a:r>
            <a:endParaRPr lang="ru-RU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21" name="Прямая со стрелкой 20"/>
          <p:cNvCxnSpPr>
            <a:stCxn id="6152" idx="0"/>
            <a:endCxn id="6152" idx="0"/>
          </p:cNvCxnSpPr>
          <p:nvPr/>
        </p:nvCxnSpPr>
        <p:spPr>
          <a:xfrm>
            <a:off x="5949875" y="1928698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4551" y="282662"/>
            <a:ext cx="10390647" cy="79208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Пригадайте, на які групи поділяють тварин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1" name="Picture 5" descr="114"/>
          <p:cNvPicPr>
            <a:picLocks noChangeAspect="1" noChangeArrowheads="1"/>
          </p:cNvPicPr>
          <p:nvPr/>
        </p:nvPicPr>
        <p:blipFill rotWithShape="1">
          <a:blip r:embed="rId3" cstate="print"/>
          <a:srcRect l="12643" t="3350" r="9236" b="5323"/>
          <a:stretch/>
        </p:blipFill>
        <p:spPr bwMode="auto">
          <a:xfrm>
            <a:off x="582048" y="4513040"/>
            <a:ext cx="1808743" cy="1572820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</p:pic>
      <p:pic>
        <p:nvPicPr>
          <p:cNvPr id="12" name="Picture 2" descr="https://hi-news.ru/wp-content/uploads/2020/07/fish_swims_image_one-1-750x4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415" y="2714187"/>
            <a:ext cx="1866351" cy="1134596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3061" y="1103548"/>
            <a:ext cx="1800246" cy="2052066"/>
          </a:xfrm>
          <a:prstGeom prst="round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19" name="Picture 6" descr="12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3061" y="3233384"/>
            <a:ext cx="1829231" cy="1240166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</p:pic>
      <p:sp>
        <p:nvSpPr>
          <p:cNvPr id="17" name="Oval 11"/>
          <p:cNvSpPr>
            <a:spLocks noChangeArrowheads="1"/>
          </p:cNvSpPr>
          <p:nvPr/>
        </p:nvSpPr>
        <p:spPr bwMode="auto">
          <a:xfrm>
            <a:off x="4677606" y="1185260"/>
            <a:ext cx="2179470" cy="845531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Черви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30" name="Picture 4" descr="Проект на тему &quot;Плазуни&quot; 3 клас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071" y="3833553"/>
            <a:ext cx="1906079" cy="1279995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7 клас Кільчасті черви | Тест на 11 запитань. Біологія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076" y="1042261"/>
            <a:ext cx="1460463" cy="765005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Все про тварин: Саламандра (Salamandrae)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91" y="5229994"/>
            <a:ext cx="1641835" cy="1370575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Молюски — Вікіпедія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733020" y="1014036"/>
            <a:ext cx="1496215" cy="1867277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Учені розкрили несподіваний факт про походження павуків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0" t="17533" r="2622" b="1502"/>
          <a:stretch/>
        </p:blipFill>
        <p:spPr bwMode="auto">
          <a:xfrm>
            <a:off x="6301601" y="5143743"/>
            <a:ext cx="1588225" cy="1341168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50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6" grpId="0" animBg="1"/>
      <p:bldP spid="18" grpId="0" animBg="1"/>
      <p:bldP spid="22" grpId="0" animBg="1"/>
      <p:bldP spid="24" grpId="0" animBg="1"/>
      <p:bldP spid="6154" grpId="0" animBg="1"/>
      <p:bldP spid="6146" grpId="0" animBg="1"/>
      <p:bldP spid="6150" grpId="0" animBg="1"/>
      <p:bldP spid="6151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979463" y="549474"/>
            <a:ext cx="10153128" cy="72543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4000" b="1">
                <a:solidFill>
                  <a:schemeClr val="bg1"/>
                </a:solidFill>
                <a:latin typeface="+mn-lt"/>
              </a:rPr>
              <a:t>Назвіть істотні ознаки:</a:t>
            </a:r>
          </a:p>
        </p:txBody>
      </p:sp>
      <p:pic>
        <p:nvPicPr>
          <p:cNvPr id="4100" name="Picture 2" descr="http://cikave.org.ua/wp-content/uploads/2010/12/murah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584" y="1503230"/>
            <a:ext cx="3565936" cy="2187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" descr="http://shkola.ostriv.in.ua/images/publications/4/10996/atty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16" y="3929309"/>
            <a:ext cx="3717422" cy="2250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5587975" y="1680167"/>
            <a:ext cx="5150110" cy="183342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2800" b="1" dirty="0" smtClean="0">
                <a:solidFill>
                  <a:srgbClr val="FFFF00"/>
                </a:solidFill>
                <a:latin typeface="+mn-lt"/>
              </a:rPr>
              <a:t>Тіло </a:t>
            </a:r>
            <a:r>
              <a:rPr lang="uk-UA" altLang="ru-RU" sz="2800" b="1" dirty="0">
                <a:solidFill>
                  <a:srgbClr val="FFFF00"/>
                </a:solidFill>
                <a:latin typeface="+mn-lt"/>
              </a:rPr>
              <a:t>складається </a:t>
            </a:r>
            <a:r>
              <a:rPr lang="uk-UA" altLang="ru-RU" sz="2800" b="1" dirty="0">
                <a:solidFill>
                  <a:schemeClr val="bg1"/>
                </a:solidFill>
                <a:latin typeface="+mn-lt"/>
              </a:rPr>
              <a:t>з голови, грудки, </a:t>
            </a:r>
            <a:r>
              <a:rPr lang="uk-UA" altLang="ru-RU" sz="2800" b="1" dirty="0" smtClean="0">
                <a:solidFill>
                  <a:schemeClr val="bg1"/>
                </a:solidFill>
                <a:latin typeface="+mn-lt"/>
              </a:rPr>
              <a:t>черевця, </a:t>
            </a:r>
            <a:r>
              <a:rPr lang="uk-UA" altLang="ru-RU" sz="2800" b="1" dirty="0">
                <a:solidFill>
                  <a:schemeClr val="bg1"/>
                </a:solidFill>
              </a:rPr>
              <a:t>3 пари </a:t>
            </a:r>
            <a:r>
              <a:rPr lang="uk-UA" altLang="ru-RU" sz="2800" b="1" dirty="0" smtClean="0">
                <a:solidFill>
                  <a:schemeClr val="bg1"/>
                </a:solidFill>
              </a:rPr>
              <a:t>ніжок</a:t>
            </a:r>
            <a:r>
              <a:rPr lang="uk-UA" altLang="ru-RU" sz="2800" b="1" dirty="0" smtClean="0">
                <a:solidFill>
                  <a:schemeClr val="bg1"/>
                </a:solidFill>
                <a:latin typeface="+mn-lt"/>
              </a:rPr>
              <a:t>.</a:t>
            </a:r>
            <a:endParaRPr lang="uk-UA" altLang="ru-RU" sz="2800" b="1" dirty="0">
              <a:solidFill>
                <a:schemeClr val="bg1"/>
              </a:solidFill>
              <a:latin typeface="+mn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uk-UA" altLang="ru-RU" sz="2800" b="1" dirty="0">
                <a:solidFill>
                  <a:srgbClr val="FFFF00"/>
                </a:solidFill>
                <a:latin typeface="+mn-lt"/>
              </a:rPr>
              <a:t>Життєвий цикл</a:t>
            </a:r>
            <a:r>
              <a:rPr lang="uk-UA" altLang="ru-RU" sz="2800" b="1" dirty="0">
                <a:solidFill>
                  <a:schemeClr val="bg1"/>
                </a:solidFill>
                <a:latin typeface="+mn-lt"/>
              </a:rPr>
              <a:t>: яйце, личинка, лялечка, доросла комаха</a:t>
            </a: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5155927" y="3915219"/>
            <a:ext cx="5976664" cy="226431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2800" b="1" dirty="0">
                <a:solidFill>
                  <a:schemeClr val="bg1"/>
                </a:solidFill>
                <a:latin typeface="+mn-lt"/>
              </a:rPr>
              <a:t>Обтічне тіло </a:t>
            </a:r>
            <a:r>
              <a:rPr lang="uk-UA" altLang="ru-RU" sz="2800" b="1" dirty="0" smtClean="0">
                <a:solidFill>
                  <a:schemeClr val="bg1"/>
                </a:solidFill>
              </a:rPr>
              <a:t>складається </a:t>
            </a:r>
            <a:r>
              <a:rPr lang="uk-UA" altLang="ru-RU" sz="2800" b="1" dirty="0">
                <a:solidFill>
                  <a:schemeClr val="bg1"/>
                </a:solidFill>
              </a:rPr>
              <a:t>з голови, тулуба, </a:t>
            </a:r>
            <a:r>
              <a:rPr lang="uk-UA" altLang="ru-RU" sz="2800" b="1" dirty="0" smtClean="0">
                <a:solidFill>
                  <a:schemeClr val="bg1"/>
                </a:solidFill>
              </a:rPr>
              <a:t>хвоста, </a:t>
            </a:r>
            <a:r>
              <a:rPr lang="uk-UA" altLang="ru-RU" sz="2800" b="1" dirty="0" smtClean="0">
                <a:solidFill>
                  <a:schemeClr val="bg1"/>
                </a:solidFill>
                <a:latin typeface="+mn-lt"/>
              </a:rPr>
              <a:t>вкрите </a:t>
            </a:r>
            <a:r>
              <a:rPr lang="uk-UA" altLang="ru-RU" sz="2800" b="1" dirty="0">
                <a:solidFill>
                  <a:schemeClr val="bg1"/>
                </a:solidFill>
                <a:latin typeface="+mn-lt"/>
              </a:rPr>
              <a:t>лускою і шаром слизу. </a:t>
            </a:r>
            <a:r>
              <a:rPr lang="uk-UA" altLang="ru-RU" sz="2800" b="1" dirty="0" smtClean="0">
                <a:solidFill>
                  <a:schemeClr val="bg1"/>
                </a:solidFill>
                <a:latin typeface="+mn-lt"/>
              </a:rPr>
              <a:t>Замість </a:t>
            </a:r>
            <a:r>
              <a:rPr lang="uk-UA" altLang="ru-RU" sz="2800" b="1" dirty="0">
                <a:solidFill>
                  <a:schemeClr val="bg1"/>
                </a:solidFill>
                <a:latin typeface="+mn-lt"/>
              </a:rPr>
              <a:t>кінцівок – </a:t>
            </a:r>
            <a:r>
              <a:rPr lang="uk-UA" altLang="ru-RU" sz="2800" b="1" dirty="0" smtClean="0">
                <a:solidFill>
                  <a:schemeClr val="bg1"/>
                </a:solidFill>
                <a:latin typeface="+mn-lt"/>
              </a:rPr>
              <a:t>плавці. </a:t>
            </a:r>
            <a:r>
              <a:rPr lang="uk-UA" altLang="ru-RU" sz="2800" b="1" dirty="0" smtClean="0">
                <a:solidFill>
                  <a:srgbClr val="FFFF00"/>
                </a:solidFill>
                <a:latin typeface="+mn-lt"/>
              </a:rPr>
              <a:t>Зябрами</a:t>
            </a:r>
            <a:r>
              <a:rPr lang="uk-UA" altLang="ru-RU" sz="28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uk-UA" altLang="ru-RU" sz="2800" b="1" dirty="0">
                <a:solidFill>
                  <a:schemeClr val="bg1"/>
                </a:solidFill>
                <a:latin typeface="+mn-lt"/>
              </a:rPr>
              <a:t>дихають киснем </a:t>
            </a:r>
            <a:r>
              <a:rPr lang="uk-UA" altLang="ru-RU" sz="2800" b="1" dirty="0" smtClean="0">
                <a:solidFill>
                  <a:schemeClr val="bg1"/>
                </a:solidFill>
                <a:latin typeface="+mn-lt"/>
              </a:rPr>
              <a:t>розчиненим </a:t>
            </a:r>
            <a:r>
              <a:rPr lang="uk-UA" altLang="ru-RU" sz="2800" b="1" dirty="0">
                <a:solidFill>
                  <a:schemeClr val="bg1"/>
                </a:solidFill>
                <a:latin typeface="+mn-lt"/>
              </a:rPr>
              <a:t>у воді</a:t>
            </a:r>
            <a:r>
              <a:rPr lang="uk-UA" altLang="ru-RU" sz="2800" b="1" dirty="0" smtClean="0">
                <a:solidFill>
                  <a:schemeClr val="bg1"/>
                </a:solidFill>
                <a:latin typeface="+mn-lt"/>
              </a:rPr>
              <a:t>.</a:t>
            </a:r>
            <a:endParaRPr lang="uk-UA" altLang="ru-RU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Oval 10"/>
          <p:cNvSpPr>
            <a:spLocks noChangeArrowheads="1"/>
          </p:cNvSpPr>
          <p:nvPr/>
        </p:nvSpPr>
        <p:spPr bwMode="auto">
          <a:xfrm>
            <a:off x="3571751" y="1292673"/>
            <a:ext cx="2347933" cy="77498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200" b="1" dirty="0">
                <a:solidFill>
                  <a:schemeClr val="bg1"/>
                </a:solidFill>
                <a:latin typeface="Calibri" pitchFamily="34" charset="0"/>
              </a:rPr>
              <a:t>Комахи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3787775" y="3670019"/>
            <a:ext cx="1584175" cy="750681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200" b="1" dirty="0">
                <a:solidFill>
                  <a:schemeClr val="bg1"/>
                </a:solidFill>
                <a:latin typeface="Calibri" pitchFamily="34" charset="0"/>
              </a:rPr>
              <a:t>Риби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55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5371951" y="1629594"/>
            <a:ext cx="5616625" cy="1833425"/>
          </a:xfrm>
          <a:prstGeom prst="rect">
            <a:avLst/>
          </a:prstGeom>
          <a:solidFill>
            <a:schemeClr val="accent6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2800" b="1" dirty="0">
                <a:solidFill>
                  <a:srgbClr val="FFFF00"/>
                </a:solidFill>
                <a:latin typeface="+mn-lt"/>
              </a:rPr>
              <a:t>Тіло</a:t>
            </a:r>
            <a:r>
              <a:rPr lang="uk-UA" altLang="ru-RU" sz="2800" b="1" dirty="0">
                <a:solidFill>
                  <a:schemeClr val="bg1"/>
                </a:solidFill>
                <a:latin typeface="+mn-lt"/>
              </a:rPr>
              <a:t>  вкрите шкірою,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2800" b="1" dirty="0">
                <a:solidFill>
                  <a:schemeClr val="bg1"/>
                </a:solidFill>
                <a:latin typeface="+mn-lt"/>
              </a:rPr>
              <a:t>яка завжди </a:t>
            </a:r>
            <a:r>
              <a:rPr lang="uk-UA" altLang="ru-RU" sz="2800" b="1" dirty="0">
                <a:solidFill>
                  <a:srgbClr val="FFFF00"/>
                </a:solidFill>
                <a:latin typeface="+mn-lt"/>
              </a:rPr>
              <a:t>зволожена слизом</a:t>
            </a:r>
            <a:r>
              <a:rPr lang="uk-UA" altLang="ru-RU" sz="2800" b="1" dirty="0">
                <a:solidFill>
                  <a:schemeClr val="bg1"/>
                </a:solidFill>
                <a:latin typeface="+mn-lt"/>
              </a:rPr>
              <a:t>. </a:t>
            </a:r>
            <a:r>
              <a:rPr lang="uk-UA" altLang="ru-RU" sz="2800" b="1" dirty="0">
                <a:solidFill>
                  <a:srgbClr val="FFFF00"/>
                </a:solidFill>
                <a:latin typeface="+mn-lt"/>
              </a:rPr>
              <a:t>Життєвий цикл</a:t>
            </a:r>
            <a:r>
              <a:rPr lang="uk-UA" altLang="ru-RU" sz="2800" b="1" dirty="0">
                <a:solidFill>
                  <a:schemeClr val="bg1"/>
                </a:solidFill>
                <a:latin typeface="+mn-lt"/>
              </a:rPr>
              <a:t>: ікра, пуголовок, доросла тварина</a:t>
            </a: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5155927" y="3816217"/>
            <a:ext cx="6192688" cy="140253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2800" b="1" dirty="0">
                <a:solidFill>
                  <a:srgbClr val="FFFF00"/>
                </a:solidFill>
                <a:latin typeface="+mn-lt"/>
              </a:rPr>
              <a:t>Тіло вкрите лусочками</a:t>
            </a:r>
            <a:r>
              <a:rPr lang="uk-UA" altLang="ru-RU" sz="2800" b="1" dirty="0">
                <a:solidFill>
                  <a:schemeClr val="bg1"/>
                </a:solidFill>
                <a:latin typeface="+mn-lt"/>
              </a:rPr>
              <a:t>, які захищають від </a:t>
            </a:r>
            <a:r>
              <a:rPr lang="uk-UA" altLang="ru-RU" sz="2800" b="1" dirty="0" err="1" smtClean="0">
                <a:solidFill>
                  <a:schemeClr val="bg1"/>
                </a:solidFill>
                <a:latin typeface="+mn-lt"/>
              </a:rPr>
              <a:t>пересихання;Відкладають</a:t>
            </a:r>
            <a:r>
              <a:rPr lang="uk-UA" altLang="ru-RU" sz="28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uk-UA" altLang="ru-RU" sz="2800" b="1" dirty="0">
                <a:solidFill>
                  <a:srgbClr val="FFFF00"/>
                </a:solidFill>
                <a:latin typeface="+mn-lt"/>
              </a:rPr>
              <a:t>яйця в сухий теплий </a:t>
            </a:r>
            <a:r>
              <a:rPr lang="uk-UA" altLang="ru-RU" sz="2800" b="1" dirty="0" smtClean="0">
                <a:solidFill>
                  <a:srgbClr val="FFFF00"/>
                </a:solidFill>
                <a:latin typeface="+mn-lt"/>
              </a:rPr>
              <a:t>ґрунт</a:t>
            </a:r>
            <a:endParaRPr lang="ru-RU" altLang="ru-RU" sz="2800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5127" name="Picture 4" descr="https://dront.ru/wp-content/uploads/2016/12/sredneaziatskaya-cherepaha-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16" y="4094091"/>
            <a:ext cx="3619569" cy="2249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6" descr="https://nashzelenyimir.ru/wp-content/uploads/2016/02/-%D1%84%D0%BE%D1%82%D0%BE-e14554424222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308" y="1492049"/>
            <a:ext cx="3619568" cy="2245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979463" y="549474"/>
            <a:ext cx="10153128" cy="72543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4000" b="1" dirty="0">
                <a:solidFill>
                  <a:schemeClr val="bg1"/>
                </a:solidFill>
                <a:latin typeface="+mn-lt"/>
              </a:rPr>
              <a:t>Назвіть істотні ознаки:</a:t>
            </a:r>
          </a:p>
        </p:txBody>
      </p:sp>
      <p:sp>
        <p:nvSpPr>
          <p:cNvPr id="8" name="Oval 10"/>
          <p:cNvSpPr>
            <a:spLocks noChangeArrowheads="1"/>
          </p:cNvSpPr>
          <p:nvPr/>
        </p:nvSpPr>
        <p:spPr bwMode="auto">
          <a:xfrm>
            <a:off x="2683208" y="3725799"/>
            <a:ext cx="2472719" cy="681191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Плазуни 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2938802" y="1274904"/>
            <a:ext cx="3380148" cy="75691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Земноводні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647810" y="5302002"/>
            <a:ext cx="6700805" cy="1078614"/>
          </a:xfrm>
          <a:prstGeom prst="round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Пригадайте, 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чи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піклуються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 про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своє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 потомство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риби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земноводні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 та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плазуни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.</a:t>
            </a:r>
            <a:endParaRPr lang="ru-RU" sz="2800" b="1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55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71976" y="566489"/>
            <a:ext cx="10339320" cy="6480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uk-UA" altLang="ru-RU" sz="4000" b="1" dirty="0" smtClean="0">
                <a:solidFill>
                  <a:schemeClr val="bg1"/>
                </a:solidFill>
              </a:rPr>
              <a:t>Пригадайте</a:t>
            </a:r>
            <a:endParaRPr lang="uk-UA" altLang="ru-RU" sz="4000" b="1" dirty="0">
              <a:solidFill>
                <a:schemeClr val="bg1"/>
              </a:solidFill>
            </a:endParaRPr>
          </a:p>
        </p:txBody>
      </p:sp>
      <p:pic>
        <p:nvPicPr>
          <p:cNvPr id="7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455" y="1488380"/>
            <a:ext cx="2543309" cy="3799407"/>
          </a:xfrm>
          <a:prstGeom prst="round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5" descr="Як фотографувати зоряне небо – Світ фотографі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9" descr="Глобус купить в Георгиевске по низкой цене | Личные вещи | Авито  (7648071491)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140357" y="5085978"/>
            <a:ext cx="6976752" cy="1078614"/>
          </a:xfrm>
          <a:prstGeom prst="round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Сьогодні на уроці ви 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дізнаєтеся про особливості звірів та </a:t>
            </a:r>
            <a:r>
              <a:rPr lang="uk-UA" sz="2800" b="1" dirty="0" smtClean="0">
                <a:solidFill>
                  <a:schemeClr val="accent3">
                    <a:lumMod val="75000"/>
                  </a:schemeClr>
                </a:solidFill>
              </a:rPr>
              <a:t>де живуть звірі</a:t>
            </a:r>
            <a:endParaRPr lang="ru-RU" sz="28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7" name="Rectangle 3"/>
          <p:cNvSpPr txBox="1">
            <a:spLocks/>
          </p:cNvSpPr>
          <p:nvPr/>
        </p:nvSpPr>
        <p:spPr bwMode="auto">
          <a:xfrm>
            <a:off x="2851671" y="1349655"/>
            <a:ext cx="5528946" cy="1080120"/>
          </a:xfrm>
          <a:prstGeom prst="round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08814" tIns="54407" rIns="108814" bIns="54407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У чому полягають особливості способу життя птахів.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B97C195-1A20-4F71-A333-7A41800FFF12}"/>
              </a:ext>
            </a:extLst>
          </p:cNvPr>
          <p:cNvSpPr txBox="1"/>
          <p:nvPr/>
        </p:nvSpPr>
        <p:spPr>
          <a:xfrm>
            <a:off x="4387454" y="3789834"/>
            <a:ext cx="3648793" cy="10556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cs typeface="Times New Roman" panose="02020603050405020304" pitchFamily="18" charset="0"/>
              </a:rPr>
              <a:t>Як вони піклуються про потомство?</a:t>
            </a:r>
            <a:endParaRPr lang="x-none" sz="2800" b="1" dirty="0"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B97C195-1A20-4F71-A333-7A41800FFF12}"/>
              </a:ext>
            </a:extLst>
          </p:cNvPr>
          <p:cNvSpPr txBox="1"/>
          <p:nvPr/>
        </p:nvSpPr>
        <p:spPr>
          <a:xfrm>
            <a:off x="4366792" y="2565698"/>
            <a:ext cx="3648791" cy="1055608"/>
          </a:xfrm>
          <a:prstGeom prst="round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cs typeface="Times New Roman" panose="02020603050405020304" pitchFamily="18" charset="0"/>
              </a:rPr>
              <a:t>Які періоди життя виділяють у птахів?</a:t>
            </a:r>
            <a:endParaRPr lang="x-none" sz="2800" b="1" dirty="0">
              <a:cs typeface="Times New Roman" panose="02020603050405020304" pitchFamily="18" charset="0"/>
            </a:endParaRPr>
          </a:p>
        </p:txBody>
      </p:sp>
      <p:pic>
        <p:nvPicPr>
          <p:cNvPr id="12" name="Picture 4" descr="https://fs01.vseosvita.ua/01000eqa-e7f8/01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8566" y="1214561"/>
            <a:ext cx="1917600" cy="1927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9594A3F2-677B-4C3F-AED6-F67FB9EDA0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487" y="2917084"/>
            <a:ext cx="3035212" cy="2014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150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57729" y="477466"/>
            <a:ext cx="10369151" cy="725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pPr algn="ctr">
              <a:defRPr/>
            </a:pPr>
            <a:r>
              <a:rPr lang="ru-RU" sz="4000" b="1" dirty="0" err="1"/>
              <a:t>Роздивіться</a:t>
            </a:r>
            <a:r>
              <a:rPr lang="ru-RU" sz="4000" b="1" dirty="0"/>
              <a:t> зображення птахів</a:t>
            </a:r>
            <a:endParaRPr lang="ru-RU" sz="4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84200" y="1269554"/>
            <a:ext cx="9976383" cy="8679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</a:rPr>
              <a:t>Поміркуйте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</a:rPr>
              <a:t>, які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</a:rPr>
              <a:t>характерні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</a:rPr>
              <a:t>ознаки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</a:rPr>
              <a:t>будови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</a:rPr>
              <a:t> й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</a:rPr>
              <a:t>способів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</a:rPr>
              <a:t> життя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</a:rPr>
              <a:t>притаманні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</a:rPr>
              <a:t> звірам.</a:t>
            </a:r>
          </a:p>
        </p:txBody>
      </p:sp>
      <p:sp>
        <p:nvSpPr>
          <p:cNvPr id="16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8654"/>
            <a:ext cx="1053414" cy="11309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100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3 клас\04 ЯДС\Грущинська\2026-02-23_2259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00" y="2277666"/>
            <a:ext cx="9920294" cy="197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35147" y="4437906"/>
            <a:ext cx="6883530" cy="95410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chemeClr val="accent3">
                    <a:lumMod val="75000"/>
                  </a:schemeClr>
                </a:solidFill>
                <a:cs typeface="Times New Roman" panose="02020603050405020304" pitchFamily="18" charset="0"/>
              </a:rPr>
              <a:t>Якої форми набувають кінцівки залежно від середовища їхнього існування?</a:t>
            </a:r>
            <a:endParaRPr lang="x-none" sz="2800" b="1" dirty="0">
              <a:solidFill>
                <a:schemeClr val="accent3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56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D85EFE0-935E-40AB-97A0-2C11EA932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487" y="2058935"/>
            <a:ext cx="3026628" cy="2808312"/>
          </a:xfrm>
          <a:prstGeom prst="round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</p:pic>
      <p:sp>
        <p:nvSpPr>
          <p:cNvPr id="10" name="Прямокутник 9">
            <a:extLst>
              <a:ext uri="{FF2B5EF4-FFF2-40B4-BE49-F238E27FC236}">
                <a16:creationId xmlns="" xmlns:a16="http://schemas.microsoft.com/office/drawing/2014/main" id="{2B47136E-8E00-4B86-AFC8-3A27F48B0916}"/>
              </a:ext>
            </a:extLst>
          </p:cNvPr>
          <p:cNvSpPr/>
          <p:nvPr/>
        </p:nvSpPr>
        <p:spPr>
          <a:xfrm>
            <a:off x="1779543" y="4939255"/>
            <a:ext cx="1541183" cy="80260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108814" tIns="54407" rIns="108814" bIns="54407">
            <a:spAutoFit/>
          </a:bodyPr>
          <a:lstStyle/>
          <a:p>
            <a:pPr algn="ctr"/>
            <a:r>
              <a:rPr lang="uk-UA" sz="4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Лапи </a:t>
            </a:r>
          </a:p>
        </p:txBody>
      </p:sp>
      <p:sp>
        <p:nvSpPr>
          <p:cNvPr id="11" name="Прямокутник 10">
            <a:extLst>
              <a:ext uri="{FF2B5EF4-FFF2-40B4-BE49-F238E27FC236}">
                <a16:creationId xmlns="" xmlns:a16="http://schemas.microsoft.com/office/drawing/2014/main" id="{4E921D55-13E8-45BF-B1C1-33C5C05EEACC}"/>
              </a:ext>
            </a:extLst>
          </p:cNvPr>
          <p:cNvSpPr/>
          <p:nvPr/>
        </p:nvSpPr>
        <p:spPr>
          <a:xfrm>
            <a:off x="8842568" y="4837239"/>
            <a:ext cx="1773388" cy="80260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108814" tIns="54407" rIns="108814" bIns="54407">
            <a:spAutoFit/>
          </a:bodyPr>
          <a:lstStyle/>
          <a:p>
            <a:pPr algn="ctr"/>
            <a:r>
              <a:rPr lang="uk-UA" sz="4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Крила </a:t>
            </a:r>
          </a:p>
        </p:txBody>
      </p:sp>
      <p:sp>
        <p:nvSpPr>
          <p:cNvPr id="12" name="Прямокутник 11">
            <a:extLst>
              <a:ext uri="{FF2B5EF4-FFF2-40B4-BE49-F238E27FC236}">
                <a16:creationId xmlns="" xmlns:a16="http://schemas.microsoft.com/office/drawing/2014/main" id="{77868541-B1B3-4F18-A7B1-FAC0C07A04C2}"/>
              </a:ext>
            </a:extLst>
          </p:cNvPr>
          <p:cNvSpPr/>
          <p:nvPr/>
        </p:nvSpPr>
        <p:spPr>
          <a:xfrm>
            <a:off x="5206480" y="4939255"/>
            <a:ext cx="1921575" cy="80260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108814" tIns="54407" rIns="108814" bIns="54407">
            <a:spAutoFit/>
          </a:bodyPr>
          <a:lstStyle/>
          <a:p>
            <a:pPr algn="ctr"/>
            <a:r>
              <a:rPr lang="uk-UA" sz="4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Плавці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123479" y="580369"/>
            <a:ext cx="9877065" cy="134098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  <a:cs typeface="Times New Roman" panose="02020603050405020304" pitchFamily="18" charset="0"/>
              </a:rPr>
              <a:t>Форми кінцівок </a:t>
            </a:r>
            <a:r>
              <a:rPr lang="uk-UA" sz="40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звірів </a:t>
            </a:r>
            <a:r>
              <a:rPr lang="uk-UA" sz="40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залежать </a:t>
            </a:r>
            <a:r>
              <a:rPr lang="uk-UA" sz="4000" b="1" dirty="0">
                <a:solidFill>
                  <a:schemeClr val="bg1"/>
                </a:solidFill>
                <a:cs typeface="Times New Roman" panose="02020603050405020304" pitchFamily="18" charset="0"/>
              </a:rPr>
              <a:t>від середовища існування</a:t>
            </a:r>
            <a:endParaRPr lang="x-none" sz="40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87" y="2094477"/>
            <a:ext cx="2742762" cy="2742762"/>
          </a:xfrm>
          <a:prstGeom prst="roundRect">
            <a:avLst/>
          </a:prstGeom>
          <a:noFill/>
          <a:ln w="381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223" y="2175324"/>
            <a:ext cx="3180321" cy="2422344"/>
          </a:xfrm>
          <a:prstGeom prst="roundRect">
            <a:avLst/>
          </a:prstGeom>
          <a:noFill/>
          <a:ln w="381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527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10096</TotalTime>
  <Words>647</Words>
  <Application>Microsoft Office PowerPoint</Application>
  <PresentationFormat>Произвольный</PresentationFormat>
  <Paragraphs>131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Емоційне налаштування</vt:lpstr>
      <vt:lpstr>Презентация PowerPoint</vt:lpstr>
      <vt:lpstr>Пригадайте, на які групи поділяють тварин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Тіло звірів вкрите шерстю</vt:lpstr>
      <vt:lpstr>ходити</vt:lpstr>
      <vt:lpstr>Тюлені і моржі у воді шукають їжу, а на суші відпочивають .</vt:lpstr>
      <vt:lpstr>Вовки, лисиці, їжаки, зайці, лосі, ведмеді знаходять їжу і виводять дитинчат в лісі.</vt:lpstr>
      <vt:lpstr>Коні, верблюди, північні олені живуть на відкритих просторах.</vt:lpstr>
      <vt:lpstr>Серед звірів є тварини, які живуть у ґрунті і майже ніколи не з’являються на його поверхні</vt:lpstr>
      <vt:lpstr>Розміри ссавців різні</vt:lpstr>
      <vt:lpstr>Відгадайте загадки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Esmiralda Ivanova</dc:creator>
  <cp:lastModifiedBy>Esmiralda Ivanova</cp:lastModifiedBy>
  <cp:revision>775</cp:revision>
  <dcterms:created xsi:type="dcterms:W3CDTF">2025-08-27T14:01:18Z</dcterms:created>
  <dcterms:modified xsi:type="dcterms:W3CDTF">2026-02-25T11:39:27Z</dcterms:modified>
</cp:coreProperties>
</file>