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706" r:id="rId3"/>
    <p:sldId id="702" r:id="rId4"/>
    <p:sldId id="492" r:id="rId5"/>
    <p:sldId id="704" r:id="rId6"/>
    <p:sldId id="687" r:id="rId7"/>
    <p:sldId id="688" r:id="rId8"/>
    <p:sldId id="690" r:id="rId9"/>
    <p:sldId id="701" r:id="rId10"/>
    <p:sldId id="696" r:id="rId11"/>
    <p:sldId id="697" r:id="rId12"/>
    <p:sldId id="698" r:id="rId13"/>
    <p:sldId id="699" r:id="rId14"/>
    <p:sldId id="707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uk-UA" sz="5400" b="1" dirty="0" smtClean="0"/>
            <a:t>урок</a:t>
          </a:r>
          <a:endParaRPr lang="ru-RU" sz="5400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 sz="2000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 sz="2000"/>
        </a:p>
      </dgm:t>
    </dgm:pt>
    <dgm:pt modelId="{E14F5D1D-2235-4A78-B962-6AB89CDB34AD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цікавий</a:t>
          </a:r>
          <a:endParaRPr lang="ru-RU" sz="4000" b="1" dirty="0"/>
        </a:p>
      </dgm:t>
    </dgm:pt>
    <dgm:pt modelId="{46F52824-6C77-4C95-9D70-53F13A911034}" type="parTrans" cxnId="{B995C2F3-31AA-4CD2-8210-F04AC07A9B66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 sz="2000"/>
        </a:p>
      </dgm:t>
    </dgm:pt>
    <dgm:pt modelId="{F016CD53-4314-44C8-8851-271A8386442A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нудний</a:t>
          </a:r>
          <a:endParaRPr lang="ru-RU" sz="4000" b="1" dirty="0"/>
        </a:p>
      </dgm:t>
    </dgm:pt>
    <dgm:pt modelId="{E85B6E4D-70A7-4DB1-A1A0-A1519B498753}" type="parTrans" cxnId="{748E59BD-2C29-4AF4-AC12-330BF3616D1D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 sz="2000"/>
        </a:p>
      </dgm:t>
    </dgm:pt>
    <dgm:pt modelId="{C7962517-4C5C-42CA-BFBB-E232FC2B266D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uk-UA" sz="4000" b="1" dirty="0" smtClean="0"/>
            <a:t>пізнавальний</a:t>
          </a:r>
          <a:endParaRPr lang="ru-RU" sz="4000" b="1" dirty="0"/>
        </a:p>
      </dgm:t>
    </dgm:pt>
    <dgm:pt modelId="{FB51DD19-8365-4539-BC19-2E62842AA665}" type="parTrans" cxnId="{61E4E69C-425F-4B4A-8490-8F0B3788F53E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endParaRPr lang="ru-RU" sz="2000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 sz="2000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довгий</a:t>
          </a:r>
          <a:endParaRPr lang="ru-RU" sz="40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 sz="2000"/>
        </a:p>
      </dgm:t>
    </dgm:pt>
    <dgm:pt modelId="{2252AE63-8550-48D5-B76D-33F4776E21D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4000" b="1" dirty="0" smtClean="0"/>
            <a:t>швидкий</a:t>
          </a:r>
          <a:endParaRPr lang="ru-RU" sz="4000" b="1" dirty="0"/>
        </a:p>
      </dgm:t>
    </dgm:pt>
    <dgm:pt modelId="{43D7AFE5-A151-4A39-BE65-75D4FCB60E50}" type="parTrans" cxnId="{91C5C2D8-1F85-480C-BB37-28924ED47A5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2000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 sz="2000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 custScaleX="122433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 custScaleX="61271" custScaleY="80746" custLinFactNeighborX="25828" custLinFactNeighborY="1836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 custScaleX="128549" custScaleY="78887" custRadScaleRad="125764" custRadScaleInc="-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 custScaleX="51659" custScaleY="99033" custLinFactNeighborX="27095" custLinFactNeighborY="5285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ScaleX="126015" custScaleY="80916" custRadScaleRad="119962" custRadScaleInc="-32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 custAng="21593911" custScaleX="79783" custScaleY="72936" custLinFactNeighborX="88" custLinFactNeighborY="5285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203841" custScaleY="59128" custRadScaleRad="106777" custRadScaleInc="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 custScaleX="55068" custScaleY="96196" custLinFactNeighborX="-26075" custLinFactNeighborY="42010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ScaleX="114063" custScaleY="79813" custRadScaleRad="120967" custRadScaleInc="33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 custScaleY="80746" custLinFactNeighborX="-5630" custLinFactNeighborY="2110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38530" custScaleY="78887" custRadScaleRad="114680" custRadScaleInc="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07086B-4413-44B2-9B9B-EE04C395BEF0}" type="presOf" srcId="{43D7AFE5-A151-4A39-BE65-75D4FCB60E50}" destId="{ADD48452-783F-4794-8177-6F90FAAEFC3F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346EF934-528E-4C43-9A18-C7D7319BA6FD}" type="presOf" srcId="{C7962517-4C5C-42CA-BFBB-E232FC2B266D}" destId="{2BCCC9C3-A556-4EBF-A2F7-AA7AE81151C5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3A4F3F47-C259-4CE5-9037-C85326027B5E}" type="presOf" srcId="{F016CD53-4314-44C8-8851-271A8386442A}" destId="{F21D2CB4-61F7-4C96-88D6-482ADA1F7E14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082DE3B8-4D8F-4D21-951C-C5AAFD79ABEA}" type="presOf" srcId="{E85B6E4D-70A7-4DB1-A1A0-A1519B498753}" destId="{97AF4133-705B-422C-A43F-E1CBC8EB6FB8}" srcOrd="0" destOrd="0" presId="urn:microsoft.com/office/officeart/2005/8/layout/radial4"/>
    <dgm:cxn modelId="{E598A7A3-A7FB-4185-91D3-5B90EA4B709F}" type="presOf" srcId="{0751368C-5490-4419-8EE3-56792E0EC74B}" destId="{CDA86CE5-EC7C-46F2-A933-03A0CFACB5F2}" srcOrd="0" destOrd="0" presId="urn:microsoft.com/office/officeart/2005/8/layout/radial4"/>
    <dgm:cxn modelId="{1F24710C-43FC-4E99-8990-0660BF458C46}" type="presOf" srcId="{46F52824-6C77-4C95-9D70-53F13A911034}" destId="{322D643B-98E7-48FB-B365-19A4E35E80BE}" srcOrd="0" destOrd="0" presId="urn:microsoft.com/office/officeart/2005/8/layout/radial4"/>
    <dgm:cxn modelId="{0E74BF8F-9E9E-4F42-923C-3832E2BD1D5D}" type="presOf" srcId="{FB51DD19-8365-4539-BC19-2E62842AA665}" destId="{57DF4519-05E7-4E60-B563-B73106BC51CA}" srcOrd="0" destOrd="0" presId="urn:microsoft.com/office/officeart/2005/8/layout/radial4"/>
    <dgm:cxn modelId="{09B561DA-65C4-4D01-8B08-09F51F818741}" type="presOf" srcId="{D4781B1E-F8C4-4597-843A-0EAE9000DD23}" destId="{E3DA2B5F-5B05-4A0B-A7DD-509193D4E17C}" srcOrd="0" destOrd="0" presId="urn:microsoft.com/office/officeart/2005/8/layout/radial4"/>
    <dgm:cxn modelId="{C5DCB7EA-0ABC-4287-8217-D6099ABB47DE}" type="presOf" srcId="{D11BE1E0-2FCF-4F5D-B40C-C9F46BE22818}" destId="{A1DA17EA-73B1-430F-B0C0-A6399710F092}" srcOrd="0" destOrd="0" presId="urn:microsoft.com/office/officeart/2005/8/layout/radial4"/>
    <dgm:cxn modelId="{3270696C-2123-4E36-BE34-059D5132987D}" type="presOf" srcId="{3F736675-4146-4E95-9E88-00E945979D80}" destId="{886191E9-BEED-4D49-9BC0-55CF97BBD098}" srcOrd="0" destOrd="0" presId="urn:microsoft.com/office/officeart/2005/8/layout/radial4"/>
    <dgm:cxn modelId="{2D3CFCE3-B9A8-4337-BEC8-93D3245CD7D7}" type="presOf" srcId="{2252AE63-8550-48D5-B76D-33F4776E21D7}" destId="{BB208B9D-B692-4ADE-BCA6-F15EAB400D8C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97A5E48F-9694-43EA-81DD-90C7AE8295D6}" type="presOf" srcId="{E14F5D1D-2235-4A78-B962-6AB89CDB34AD}" destId="{93688CAB-E69F-4828-B1A4-C8BA928A3C5C}" srcOrd="0" destOrd="0" presId="urn:microsoft.com/office/officeart/2005/8/layout/radial4"/>
    <dgm:cxn modelId="{A574CAC3-1528-4C72-B18B-ED6ACD3EC0D8}" type="presParOf" srcId="{E3DA2B5F-5B05-4A0B-A7DD-509193D4E17C}" destId="{A1DA17EA-73B1-430F-B0C0-A6399710F092}" srcOrd="0" destOrd="0" presId="urn:microsoft.com/office/officeart/2005/8/layout/radial4"/>
    <dgm:cxn modelId="{F00B9DE0-13BC-4599-9BC2-1969D859F76F}" type="presParOf" srcId="{E3DA2B5F-5B05-4A0B-A7DD-509193D4E17C}" destId="{322D643B-98E7-48FB-B365-19A4E35E80BE}" srcOrd="1" destOrd="0" presId="urn:microsoft.com/office/officeart/2005/8/layout/radial4"/>
    <dgm:cxn modelId="{FD038AF9-0829-4681-B01B-6E555DA0363A}" type="presParOf" srcId="{E3DA2B5F-5B05-4A0B-A7DD-509193D4E17C}" destId="{93688CAB-E69F-4828-B1A4-C8BA928A3C5C}" srcOrd="2" destOrd="0" presId="urn:microsoft.com/office/officeart/2005/8/layout/radial4"/>
    <dgm:cxn modelId="{B39E9523-6D6B-445A-8CA9-310F03BDF1A9}" type="presParOf" srcId="{E3DA2B5F-5B05-4A0B-A7DD-509193D4E17C}" destId="{97AF4133-705B-422C-A43F-E1CBC8EB6FB8}" srcOrd="3" destOrd="0" presId="urn:microsoft.com/office/officeart/2005/8/layout/radial4"/>
    <dgm:cxn modelId="{A2C89CCE-FBB1-40F7-A8A0-1F105E33FDB2}" type="presParOf" srcId="{E3DA2B5F-5B05-4A0B-A7DD-509193D4E17C}" destId="{F21D2CB4-61F7-4C96-88D6-482ADA1F7E14}" srcOrd="4" destOrd="0" presId="urn:microsoft.com/office/officeart/2005/8/layout/radial4"/>
    <dgm:cxn modelId="{FDBC7018-F693-40BD-9119-DEB22FF5E99F}" type="presParOf" srcId="{E3DA2B5F-5B05-4A0B-A7DD-509193D4E17C}" destId="{57DF4519-05E7-4E60-B563-B73106BC51CA}" srcOrd="5" destOrd="0" presId="urn:microsoft.com/office/officeart/2005/8/layout/radial4"/>
    <dgm:cxn modelId="{EA4DB7D7-0E60-4727-816D-6298738D990F}" type="presParOf" srcId="{E3DA2B5F-5B05-4A0B-A7DD-509193D4E17C}" destId="{2BCCC9C3-A556-4EBF-A2F7-AA7AE81151C5}" srcOrd="6" destOrd="0" presId="urn:microsoft.com/office/officeart/2005/8/layout/radial4"/>
    <dgm:cxn modelId="{1C6159A5-E331-451C-8F73-60BE11B79830}" type="presParOf" srcId="{E3DA2B5F-5B05-4A0B-A7DD-509193D4E17C}" destId="{CDA86CE5-EC7C-46F2-A933-03A0CFACB5F2}" srcOrd="7" destOrd="0" presId="urn:microsoft.com/office/officeart/2005/8/layout/radial4"/>
    <dgm:cxn modelId="{17EEC247-7A6A-4E4B-982F-B30E19DA2D94}" type="presParOf" srcId="{E3DA2B5F-5B05-4A0B-A7DD-509193D4E17C}" destId="{886191E9-BEED-4D49-9BC0-55CF97BBD098}" srcOrd="8" destOrd="0" presId="urn:microsoft.com/office/officeart/2005/8/layout/radial4"/>
    <dgm:cxn modelId="{FEF16204-E8D4-49A6-B8DB-DD99A90F7E7D}" type="presParOf" srcId="{E3DA2B5F-5B05-4A0B-A7DD-509193D4E17C}" destId="{ADD48452-783F-4794-8177-6F90FAAEFC3F}" srcOrd="9" destOrd="0" presId="urn:microsoft.com/office/officeart/2005/8/layout/radial4"/>
    <dgm:cxn modelId="{F6BEFB22-58B6-4B09-8EA8-7D2F1CB23CCE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432754" y="2433896"/>
          <a:ext cx="2341041" cy="1912100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/>
            <a:t>урок</a:t>
          </a:r>
          <a:endParaRPr lang="ru-RU" sz="5400" b="1" kern="1200" dirty="0"/>
        </a:p>
      </dsp:txBody>
      <dsp:txXfrm>
        <a:off x="3775592" y="2713917"/>
        <a:ext cx="1655365" cy="1352058"/>
      </dsp:txXfrm>
    </dsp:sp>
    <dsp:sp modelId="{322D643B-98E7-48FB-B365-19A4E35E80BE}">
      <dsp:nvSpPr>
        <dsp:cNvPr id="0" name=""/>
        <dsp:cNvSpPr/>
      </dsp:nvSpPr>
      <dsp:spPr>
        <a:xfrm rot="10792287">
          <a:off x="2134946" y="3185246"/>
          <a:ext cx="1311587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0" y="2824463"/>
          <a:ext cx="2335086" cy="1146382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цікавий</a:t>
          </a:r>
          <a:endParaRPr lang="ru-RU" sz="4000" b="1" kern="1200" dirty="0"/>
        </a:p>
      </dsp:txBody>
      <dsp:txXfrm>
        <a:off x="33576" y="2858039"/>
        <a:ext cx="2267934" cy="1079230"/>
      </dsp:txXfrm>
    </dsp:sp>
    <dsp:sp modelId="{97AF4133-705B-422C-A43F-E1CBC8EB6FB8}">
      <dsp:nvSpPr>
        <dsp:cNvPr id="0" name=""/>
        <dsp:cNvSpPr/>
      </dsp:nvSpPr>
      <dsp:spPr>
        <a:xfrm rot="12795797">
          <a:off x="2711822" y="2149528"/>
          <a:ext cx="1113538" cy="53967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638822" y="952254"/>
          <a:ext cx="2289056" cy="1175868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нудний</a:t>
          </a:r>
          <a:endParaRPr lang="ru-RU" sz="4000" b="1" kern="1200" dirty="0"/>
        </a:p>
      </dsp:txBody>
      <dsp:txXfrm>
        <a:off x="673262" y="986694"/>
        <a:ext cx="2220176" cy="1106988"/>
      </dsp:txXfrm>
    </dsp:sp>
    <dsp:sp modelId="{57DF4519-05E7-4E60-B563-B73106BC51CA}">
      <dsp:nvSpPr>
        <dsp:cNvPr id="0" name=""/>
        <dsp:cNvSpPr/>
      </dsp:nvSpPr>
      <dsp:spPr>
        <a:xfrm rot="16200000">
          <a:off x="3852945" y="1465943"/>
          <a:ext cx="1511123" cy="397463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2757137" y="0"/>
          <a:ext cx="3702762" cy="859245"/>
        </a:xfrm>
        <a:prstGeom prst="roundRect">
          <a:avLst>
            <a:gd name="adj" fmla="val 10000"/>
          </a:avLst>
        </a:prstGeom>
        <a:solidFill>
          <a:srgbClr val="00B0F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пізнавальний</a:t>
          </a:r>
          <a:endParaRPr lang="ru-RU" sz="4000" b="1" kern="1200" dirty="0"/>
        </a:p>
      </dsp:txBody>
      <dsp:txXfrm>
        <a:off x="2782303" y="25166"/>
        <a:ext cx="3652430" cy="808913"/>
      </dsp:txXfrm>
    </dsp:sp>
    <dsp:sp modelId="{CDA86CE5-EC7C-46F2-A933-03A0CFACB5F2}">
      <dsp:nvSpPr>
        <dsp:cNvPr id="0" name=""/>
        <dsp:cNvSpPr/>
      </dsp:nvSpPr>
      <dsp:spPr>
        <a:xfrm rot="19613232">
          <a:off x="5368417" y="2094913"/>
          <a:ext cx="1201427" cy="52421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15738" y="952246"/>
          <a:ext cx="2071949" cy="1159839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довгий</a:t>
          </a:r>
          <a:endParaRPr lang="ru-RU" sz="4000" b="1" kern="1200" dirty="0"/>
        </a:p>
      </dsp:txBody>
      <dsp:txXfrm>
        <a:off x="6449709" y="986217"/>
        <a:ext cx="2004007" cy="1091897"/>
      </dsp:txXfrm>
    </dsp:sp>
    <dsp:sp modelId="{ADD48452-783F-4794-8177-6F90FAAEFC3F}">
      <dsp:nvSpPr>
        <dsp:cNvPr id="0" name=""/>
        <dsp:cNvSpPr/>
      </dsp:nvSpPr>
      <dsp:spPr>
        <a:xfrm rot="8230">
          <a:off x="5777476" y="3186827"/>
          <a:ext cx="1940522" cy="44002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569051" y="2824472"/>
          <a:ext cx="2516390" cy="1146382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швидкий</a:t>
          </a:r>
          <a:endParaRPr lang="ru-RU" sz="4000" b="1" kern="1200" dirty="0"/>
        </a:p>
      </dsp:txBody>
      <dsp:txXfrm>
        <a:off x="6602627" y="2858048"/>
        <a:ext cx="2449238" cy="107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915567" y="1341562"/>
            <a:ext cx="8280920" cy="115212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Розпізнаю прикметники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604199" y="3784918"/>
            <a:ext cx="2664296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5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Прикметник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68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Чи насправді Херсон «ісконно русскій» город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5" y="3501802"/>
            <a:ext cx="3372187" cy="207786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94645"/>
            <a:ext cx="10149372" cy="7377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 про Херсон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9685" y="1845618"/>
            <a:ext cx="668557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/>
              <a:t>Херсон — </a:t>
            </a:r>
            <a:r>
              <a:rPr lang="ru-RU" sz="3200" b="1" dirty="0" smtClean="0"/>
              <a:t>_______ _________ порт</a:t>
            </a:r>
            <a:r>
              <a:rPr lang="ru-RU" sz="3200" b="1" dirty="0"/>
              <a:t>. З </a:t>
            </a:r>
            <a:r>
              <a:rPr lang="ru-RU" sz="3200" b="1" dirty="0" err="1"/>
              <a:t>давніх-давен</a:t>
            </a:r>
            <a:r>
              <a:rPr lang="ru-RU" sz="3200" b="1" dirty="0"/>
              <a:t> </a:t>
            </a:r>
            <a:r>
              <a:rPr lang="ru-RU" sz="3200" b="1" dirty="0" smtClean="0"/>
              <a:t>_______ </a:t>
            </a:r>
            <a:r>
              <a:rPr lang="ru-RU" sz="3200" b="1" dirty="0" err="1"/>
              <a:t>місто</a:t>
            </a:r>
            <a:r>
              <a:rPr lang="ru-RU" sz="3200" b="1" dirty="0"/>
              <a:t> </a:t>
            </a:r>
            <a:r>
              <a:rPr lang="ru-RU" sz="3200" b="1" dirty="0" err="1"/>
              <a:t>приваблювало</a:t>
            </a:r>
            <a:r>
              <a:rPr lang="ru-RU" sz="3200" b="1" dirty="0"/>
              <a:t> людей з </a:t>
            </a:r>
            <a:r>
              <a:rPr lang="ru-RU" sz="3200" b="1" dirty="0" smtClean="0"/>
              <a:t>______ </a:t>
            </a:r>
            <a:r>
              <a:rPr lang="ru-RU" sz="3200" b="1" dirty="0" err="1"/>
              <a:t>країн</a:t>
            </a:r>
            <a:r>
              <a:rPr lang="ru-RU" sz="3200" b="1" dirty="0"/>
              <a:t>. Тому тут </a:t>
            </a:r>
            <a:r>
              <a:rPr lang="ru-RU" sz="3200" b="1" dirty="0" err="1"/>
              <a:t>дотепер</a:t>
            </a:r>
            <a:r>
              <a:rPr lang="ru-RU" sz="3200" b="1" dirty="0"/>
              <a:t> у </a:t>
            </a:r>
            <a:r>
              <a:rPr lang="ru-RU" sz="3200" b="1" dirty="0" smtClean="0"/>
              <a:t>______ </a:t>
            </a:r>
            <a:r>
              <a:rPr lang="ru-RU" sz="3200" b="1" dirty="0" err="1"/>
              <a:t>частині</a:t>
            </a:r>
            <a:r>
              <a:rPr lang="ru-RU" sz="3200" b="1" dirty="0"/>
              <a:t> міста </a:t>
            </a:r>
            <a:r>
              <a:rPr lang="ru-RU" sz="3200" b="1" dirty="0" err="1"/>
              <a:t>чути</a:t>
            </a:r>
            <a:r>
              <a:rPr lang="ru-RU" sz="3200" b="1" dirty="0"/>
              <a:t> </a:t>
            </a:r>
            <a:r>
              <a:rPr lang="ru-RU" sz="3200" b="1" dirty="0" smtClean="0"/>
              <a:t>_________, ________, _________, __________ мови</a:t>
            </a:r>
            <a:r>
              <a:rPr lang="ru-RU" sz="3200" b="1" dirty="0"/>
              <a:t>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17427" y="1269554"/>
            <a:ext cx="6844098" cy="5760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Доповніть</a:t>
            </a:r>
            <a:r>
              <a:rPr lang="ru-RU" sz="2800" b="1" dirty="0" smtClean="0">
                <a:solidFill>
                  <a:srgbClr val="0070C0"/>
                </a:solidFill>
              </a:rPr>
              <a:t> його </a:t>
            </a:r>
            <a:r>
              <a:rPr lang="ru-RU" sz="2800" b="1" dirty="0" err="1" smtClean="0">
                <a:solidFill>
                  <a:srgbClr val="0070C0"/>
                </a:solidFill>
              </a:rPr>
              <a:t>прикметниками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з </a:t>
            </a:r>
            <a:r>
              <a:rPr lang="ru-RU" sz="2800" b="1" dirty="0" err="1" smtClean="0">
                <a:solidFill>
                  <a:srgbClr val="0070C0"/>
                </a:solidFill>
              </a:rPr>
              <a:t>довідки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5607" y="5385048"/>
            <a:ext cx="908591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u="sng" dirty="0" err="1">
                <a:solidFill>
                  <a:srgbClr val="0070C0"/>
                </a:solidFill>
              </a:rPr>
              <a:t>Довідка</a:t>
            </a:r>
            <a:r>
              <a:rPr lang="ru-RU" sz="3200" b="1" u="sng" dirty="0">
                <a:solidFill>
                  <a:srgbClr val="0070C0"/>
                </a:solidFill>
              </a:rPr>
              <a:t>: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чудове</a:t>
            </a:r>
            <a:r>
              <a:rPr lang="ru-RU" sz="3200" b="1" dirty="0">
                <a:solidFill>
                  <a:srgbClr val="0070C0"/>
                </a:solidFill>
              </a:rPr>
              <a:t>, великий, </a:t>
            </a:r>
            <a:r>
              <a:rPr lang="ru-RU" sz="3200" b="1" dirty="0" err="1">
                <a:solidFill>
                  <a:srgbClr val="0070C0"/>
                </a:solidFill>
              </a:rPr>
              <a:t>морський</a:t>
            </a:r>
            <a:r>
              <a:rPr lang="ru-RU" sz="3200" b="1" dirty="0">
                <a:solidFill>
                  <a:srgbClr val="0070C0"/>
                </a:solidFill>
              </a:rPr>
              <a:t>, різні, стара, </a:t>
            </a:r>
            <a:r>
              <a:rPr lang="ru-RU" sz="3200" b="1" dirty="0" err="1">
                <a:solidFill>
                  <a:srgbClr val="0070C0"/>
                </a:solidFill>
              </a:rPr>
              <a:t>італійська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err="1">
                <a:solidFill>
                  <a:srgbClr val="0070C0"/>
                </a:solidFill>
              </a:rPr>
              <a:t>грецька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err="1">
                <a:solidFill>
                  <a:srgbClr val="0070C0"/>
                </a:solidFill>
              </a:rPr>
              <a:t>турецька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err="1">
                <a:solidFill>
                  <a:srgbClr val="0070C0"/>
                </a:solidFill>
              </a:rPr>
              <a:t>татарська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83797" y="1804884"/>
            <a:ext cx="1696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великий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52470" y="1773610"/>
            <a:ext cx="1955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морський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52470" y="2281644"/>
            <a:ext cx="1429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чудове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81801" y="2748782"/>
            <a:ext cx="1322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різних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67626" y="3236895"/>
            <a:ext cx="1268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старій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80404" y="3761776"/>
            <a:ext cx="2117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італійську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79928" y="4211631"/>
            <a:ext cx="15888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грецьку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84119" y="4223386"/>
            <a:ext cx="19272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турецьку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71875" y="4223386"/>
            <a:ext cx="2126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татарську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У Херсонський морський порт інвестують 300 мільйонів грив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7" y="1917626"/>
            <a:ext cx="3925988" cy="251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83697" y="4504018"/>
            <a:ext cx="3833730" cy="7979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Запишіть І речення з </a:t>
            </a:r>
            <a:r>
              <a:rPr lang="ru-RU" sz="2800" b="1" dirty="0" err="1" smtClean="0">
                <a:solidFill>
                  <a:srgbClr val="0070C0"/>
                </a:solidFill>
              </a:rPr>
              <a:t>пам’яті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592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3" grpId="0"/>
      <p:bldP spid="15" grpId="0"/>
      <p:bldP spid="17" grpId="0"/>
      <p:bldP spid="18" grpId="0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6207" y="494644"/>
            <a:ext cx="9902368" cy="792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Випиши з </a:t>
            </a:r>
            <a:r>
              <a:rPr lang="ru-RU" sz="4000" b="1" dirty="0" err="1"/>
              <a:t>поданих</a:t>
            </a:r>
            <a:r>
              <a:rPr lang="ru-RU" sz="4000" b="1" dirty="0"/>
              <a:t> слів </a:t>
            </a:r>
            <a:r>
              <a:rPr lang="ru-RU" sz="4000" b="1" dirty="0" err="1" smtClean="0"/>
              <a:t>прикметники</a:t>
            </a:r>
            <a:r>
              <a:rPr lang="ru-RU" sz="4000" b="1" dirty="0" smtClean="0"/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9823" y="4725938"/>
            <a:ext cx="6984776" cy="5760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Підкресли </a:t>
            </a:r>
            <a:r>
              <a:rPr lang="ru-RU" sz="2800" b="1" dirty="0" err="1">
                <a:solidFill>
                  <a:srgbClr val="0070C0"/>
                </a:solidFill>
              </a:rPr>
              <a:t>ті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якими</a:t>
            </a:r>
            <a:r>
              <a:rPr lang="ru-RU" sz="2800" b="1" dirty="0">
                <a:solidFill>
                  <a:srgbClr val="0070C0"/>
                </a:solidFill>
              </a:rPr>
              <a:t> можна </a:t>
            </a:r>
            <a:r>
              <a:rPr lang="ru-RU" sz="2800" b="1" dirty="0" err="1">
                <a:solidFill>
                  <a:srgbClr val="0070C0"/>
                </a:solidFill>
              </a:rPr>
              <a:t>описати</a:t>
            </a:r>
            <a:r>
              <a:rPr lang="ru-RU" sz="2800" b="1" dirty="0">
                <a:solidFill>
                  <a:srgbClr val="0070C0"/>
                </a:solidFill>
              </a:rPr>
              <a:t> Херсон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31791" y="1467495"/>
            <a:ext cx="741682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Сучасне</a:t>
            </a:r>
            <a:r>
              <a:rPr lang="ru-RU" sz="3200" b="1" dirty="0"/>
              <a:t>, узлісся, </a:t>
            </a:r>
            <a:r>
              <a:rPr lang="ru-RU" sz="3200" b="1" dirty="0" err="1"/>
              <a:t>білосніжний</a:t>
            </a:r>
            <a:r>
              <a:rPr lang="ru-RU" sz="3200" b="1" dirty="0"/>
              <a:t>, кататися, </a:t>
            </a:r>
            <a:r>
              <a:rPr lang="ru-RU" sz="3200" b="1" dirty="0" err="1"/>
              <a:t>чисте</a:t>
            </a:r>
            <a:r>
              <a:rPr lang="ru-RU" sz="3200" b="1" dirty="0"/>
              <a:t>, </a:t>
            </a:r>
            <a:r>
              <a:rPr lang="ru-RU" sz="3200" b="1" dirty="0" err="1"/>
              <a:t>морська</a:t>
            </a:r>
            <a:r>
              <a:rPr lang="ru-RU" sz="3200" b="1" dirty="0"/>
              <a:t>, </a:t>
            </a:r>
            <a:r>
              <a:rPr lang="ru-RU" sz="3200" b="1" dirty="0" err="1"/>
              <a:t>будинок</a:t>
            </a:r>
            <a:r>
              <a:rPr lang="ru-RU" sz="3200" b="1" dirty="0"/>
              <a:t>, гроза, </a:t>
            </a:r>
            <a:r>
              <a:rPr lang="ru-RU" sz="3200" b="1" dirty="0" err="1"/>
              <a:t>історичне</a:t>
            </a:r>
            <a:r>
              <a:rPr lang="ru-RU" sz="3200" b="1" dirty="0"/>
              <a:t>, </a:t>
            </a:r>
            <a:r>
              <a:rPr lang="ru-RU" sz="3200" b="1" dirty="0" err="1"/>
              <a:t>давнє</a:t>
            </a:r>
            <a:r>
              <a:rPr lang="ru-RU" sz="3200" b="1" dirty="0"/>
              <a:t>, </a:t>
            </a:r>
            <a:r>
              <a:rPr lang="ru-RU" sz="3200" b="1" dirty="0" err="1" smtClean="0"/>
              <a:t>українське</a:t>
            </a:r>
            <a:r>
              <a:rPr lang="ru-RU" sz="3200" b="1" dirty="0"/>
              <a:t>, </a:t>
            </a:r>
            <a:r>
              <a:rPr lang="ru-RU" sz="3200" b="1" dirty="0" err="1"/>
              <a:t>південь</a:t>
            </a:r>
            <a:r>
              <a:rPr lang="ru-RU" sz="3200" b="1" dirty="0"/>
              <a:t>.</a:t>
            </a:r>
          </a:p>
        </p:txBody>
      </p:sp>
      <p:pic>
        <p:nvPicPr>
          <p:cNvPr id="9" name="Picture 2" descr="D:\Картинки до тестів\!!!_Эсмира Настрій\Веселый\_free_2024-01-13-18-27-22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0" y="1467495"/>
            <a:ext cx="3029940" cy="302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003799" y="3329243"/>
            <a:ext cx="741682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/>
              <a:t>Сучасне</a:t>
            </a:r>
            <a:r>
              <a:rPr lang="ru-RU" sz="3200" b="1" dirty="0"/>
              <a:t>, </a:t>
            </a:r>
            <a:r>
              <a:rPr lang="ru-RU" sz="3200" b="1" dirty="0" err="1" smtClean="0"/>
              <a:t>білосніжний</a:t>
            </a:r>
            <a:r>
              <a:rPr lang="ru-RU" sz="3200" b="1" dirty="0"/>
              <a:t>, </a:t>
            </a:r>
            <a:r>
              <a:rPr lang="ru-RU" sz="3200" b="1" dirty="0" err="1" smtClean="0"/>
              <a:t>чисте</a:t>
            </a:r>
            <a:r>
              <a:rPr lang="ru-RU" sz="3200" b="1" dirty="0"/>
              <a:t>, </a:t>
            </a:r>
            <a:r>
              <a:rPr lang="ru-RU" sz="3200" b="1" dirty="0" err="1"/>
              <a:t>морська</a:t>
            </a:r>
            <a:r>
              <a:rPr lang="ru-RU" sz="3200" b="1" dirty="0"/>
              <a:t>, </a:t>
            </a:r>
            <a:r>
              <a:rPr lang="ru-RU" sz="3200" b="1" dirty="0" err="1" smtClean="0"/>
              <a:t>історичне</a:t>
            </a:r>
            <a:r>
              <a:rPr lang="ru-RU" sz="3200" b="1" dirty="0"/>
              <a:t>, </a:t>
            </a:r>
            <a:r>
              <a:rPr lang="ru-RU" sz="3200" b="1" dirty="0" err="1"/>
              <a:t>давнє</a:t>
            </a:r>
            <a:r>
              <a:rPr lang="ru-RU" sz="3200" b="1" dirty="0"/>
              <a:t>, </a:t>
            </a:r>
            <a:r>
              <a:rPr lang="ru-RU" sz="3200" b="1" dirty="0" err="1" smtClean="0"/>
              <a:t>українське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460854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49474"/>
            <a:ext cx="10166541" cy="792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Що ви знаєте </a:t>
            </a:r>
            <a:r>
              <a:rPr lang="ru-RU" sz="4000" b="1" dirty="0"/>
              <a:t>про </a:t>
            </a:r>
            <a:r>
              <a:rPr lang="ru-RU" sz="4000" b="1" dirty="0" err="1"/>
              <a:t>місто</a:t>
            </a:r>
            <a:r>
              <a:rPr lang="ru-RU" sz="4000" b="1" dirty="0"/>
              <a:t> Херсон?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3399" y="5163541"/>
            <a:ext cx="5976663" cy="557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800" b="1" dirty="0">
                <a:solidFill>
                  <a:srgbClr val="0070C0"/>
                </a:solidFill>
              </a:rPr>
              <a:t>про це текст (3-4 речення). </a:t>
            </a:r>
          </a:p>
        </p:txBody>
      </p:sp>
      <p:pic>
        <p:nvPicPr>
          <p:cNvPr id="4100" name="Picture 4" descr="Херсон – це Україна – Нова Каховка.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35" y="3612378"/>
            <a:ext cx="5247522" cy="2930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м. Херсон | АРР ТОТ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724483"/>
            <a:ext cx="5623667" cy="3353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Битва за Херсон». Киев в борьбе за мир камня на камне не оставит |  Аргументы и Фак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03" y="1342144"/>
            <a:ext cx="4041676" cy="2679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509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069" y="3174928"/>
            <a:ext cx="2962513" cy="296251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3 клас\01 УКР МОВА\1 Пономарьова\05 Прикметник\№068-Розпізнаю прикметники\2026-01-30_1144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34" y="1485578"/>
            <a:ext cx="986589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5487" y="3174928"/>
            <a:ext cx="6023725" cy="296251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називають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прикметники?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uk-UA" altLang="ru-RU" sz="2800" b="1" dirty="0" smtClean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Для чого використовують прикметники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в мовленні?</a:t>
            </a:r>
          </a:p>
          <a:p>
            <a:pPr marL="457200" indent="-457200" defTabSz="1088136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З </a:t>
            </a:r>
            <a:r>
              <a:rPr lang="uk-UA" sz="28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якою частиною мови він зв’язаний </a:t>
            </a:r>
            <a:r>
              <a:rPr lang="uk-UA" sz="2800" b="1" dirty="0" smtClean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у </a:t>
            </a:r>
            <a:r>
              <a:rPr lang="uk-UA" sz="2800" b="1" dirty="0">
                <a:solidFill>
                  <a:srgbClr val="0070C0"/>
                </a:solidFill>
                <a:latin typeface="+mn-lt"/>
                <a:ea typeface="Calibri" pitchFamily="34" charset="0"/>
                <a:cs typeface="Times New Roman" pitchFamily="18" charset="0"/>
              </a:rPr>
              <a:t>реченні?</a:t>
            </a:r>
          </a:p>
        </p:txBody>
      </p:sp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834" y="574676"/>
            <a:ext cx="10149760" cy="752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560061738"/>
              </p:ext>
            </p:extLst>
          </p:nvPr>
        </p:nvGraphicFramePr>
        <p:xfrm>
          <a:off x="1467202" y="2031102"/>
          <a:ext cx="9297202" cy="449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1467202" y="1413570"/>
            <a:ext cx="9217024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Опишіть</a:t>
            </a:r>
            <a:r>
              <a:rPr lang="ru-RU" sz="2400" b="1" dirty="0" smtClean="0">
                <a:solidFill>
                  <a:srgbClr val="0070C0"/>
                </a:solidFill>
              </a:rPr>
              <a:t> за допомогою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прикметників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яким був цей </a:t>
            </a:r>
            <a:r>
              <a:rPr lang="ru-RU" sz="2400" b="1" dirty="0" smtClean="0">
                <a:solidFill>
                  <a:srgbClr val="0070C0"/>
                </a:solidFill>
              </a:rPr>
              <a:t>урок для вас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14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9078" y="1340433"/>
            <a:ext cx="10106248" cy="739221"/>
          </a:xfrm>
          <a:prstGeom prst="roundRect">
            <a:avLst/>
          </a:prstGeom>
          <a:ln w="381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Виберіть той смайлик, який відображає ваш настрій на початку уроку. Прочитайте слова під смайлами. На яке питання вони відповідають?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87863" y="500415"/>
            <a:ext cx="9921309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 «Який ти зараз?»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Картинки по запросу смайл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18" y="2167373"/>
            <a:ext cx="2292822" cy="148805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1" name="Рисунок 10" descr="Картинки по запросу смайлик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6780"/>
          <a:stretch/>
        </p:blipFill>
        <p:spPr bwMode="auto">
          <a:xfrm>
            <a:off x="3813516" y="2172978"/>
            <a:ext cx="2158594" cy="151278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6" name="Рисунок 15" descr="Картинки по запросу смайли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33" y="2172978"/>
            <a:ext cx="2012354" cy="145720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7" name="Рисунок 16" descr="Картинки по запросу смайлики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7109"/>
          <a:stretch/>
        </p:blipFill>
        <p:spPr bwMode="auto">
          <a:xfrm>
            <a:off x="1271792" y="4244996"/>
            <a:ext cx="1589288" cy="149122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8" name="Рисунок 17" descr="Картинки по запросу смайли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36" y="4188432"/>
            <a:ext cx="1776826" cy="153526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9" name="Рисунок 18" descr="Картинки по запросу смайлик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724" y="4200962"/>
            <a:ext cx="1719617" cy="153974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" name="Рисунок 19" descr="Картинки по запросу смайлики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072" y="4232986"/>
            <a:ext cx="1710042" cy="148776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>
          <a:xfrm>
            <a:off x="1093409" y="3705527"/>
            <a:ext cx="1947538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Чудовий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878799" y="3634048"/>
            <a:ext cx="193770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святковий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00020" y="5738927"/>
            <a:ext cx="1838526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веселий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30686" y="5771592"/>
            <a:ext cx="2569657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задоволений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853719" y="5771592"/>
            <a:ext cx="1942441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творчий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22090" y="5753414"/>
            <a:ext cx="1847664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сумний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81459" y="3609550"/>
            <a:ext cx="1780055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гнівний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 descr="Картинки по запросу смайлики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r="31931"/>
          <a:stretch/>
        </p:blipFill>
        <p:spPr bwMode="auto">
          <a:xfrm>
            <a:off x="9466895" y="2187983"/>
            <a:ext cx="1546992" cy="149947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9084533" y="3622081"/>
            <a:ext cx="2235993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задумливий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14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артинки до тестів\Емоції Книга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38" y="1353084"/>
            <a:ext cx="1889915" cy="189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55227" y="599860"/>
            <a:ext cx="9953945" cy="6522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Пригадайте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63439" y="4281287"/>
            <a:ext cx="4824536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Книга для розуму, що теплий </a:t>
            </a:r>
            <a:r>
              <a:rPr lang="uk-UA" sz="3200" b="1" dirty="0" smtClean="0">
                <a:solidFill>
                  <a:schemeClr val="bg1"/>
                </a:solidFill>
              </a:rPr>
              <a:t>дощик </a:t>
            </a:r>
            <a:r>
              <a:rPr lang="uk-UA" sz="3200" b="1" dirty="0">
                <a:solidFill>
                  <a:schemeClr val="bg1"/>
                </a:solidFill>
              </a:rPr>
              <a:t>для посіву.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4144" y="1352845"/>
            <a:ext cx="334377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1088136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Дуже я потрібна всім –</a:t>
            </a:r>
          </a:p>
          <a:p>
            <a:pPr defTabSz="1088136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І дорослим </a:t>
            </a:r>
            <a:r>
              <a:rPr lang="uk-UA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2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і малим.</a:t>
            </a:r>
            <a:endParaRPr lang="ru-RU" sz="2400" b="1" dirty="0">
              <a:solidFill>
                <a:schemeClr val="bg1"/>
              </a:solidFill>
            </a:endParaRPr>
          </a:p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Всіх я розуму </a:t>
            </a:r>
            <a:r>
              <a:rPr lang="uk-UA" sz="24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учу,  </a:t>
            </a:r>
            <a:endParaRPr lang="uk-UA" sz="24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defTabSz="108813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А сама завжди мовчу.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36406" y="2342090"/>
            <a:ext cx="546043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Книжка – книжковий, книга,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книгарня, книжечка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4144" y="3692464"/>
            <a:ext cx="47050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Пригадайте прислів’я про книгу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40104" y="1324596"/>
            <a:ext cx="396044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Підберіть споріднені слова до відгадки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6030" y="2922505"/>
            <a:ext cx="16556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Книжка</a:t>
            </a:r>
            <a:endParaRPr lang="ru-RU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40102" y="3692465"/>
            <a:ext cx="396044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Асоціативний</a:t>
            </a:r>
            <a:r>
              <a:rPr lang="ru-RU" sz="2400" b="1" dirty="0" smtClean="0">
                <a:solidFill>
                  <a:srgbClr val="0070C0"/>
                </a:solidFill>
              </a:rPr>
              <a:t> кущ «Книга»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1991" y="4293890"/>
            <a:ext cx="5904656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088136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Мудра, весела, дитяча, цікава, 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страшна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товста, тонка, чужа, 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маленька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нова, іноземна </a:t>
            </a:r>
            <a:endParaRPr lang="uk-UA" sz="32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63439" y="5590034"/>
            <a:ext cx="47050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Як ви розумієте це прислів’я?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805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6" grpId="0" animBg="1"/>
      <p:bldP spid="17" grpId="0" animBg="1"/>
      <p:bldP spid="9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8208" y="1413570"/>
            <a:ext cx="5939302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Сьогодні на уроці ми будемо досліджувати прикметники, вчитися їх розпізнавати серед інших частин </a:t>
            </a:r>
            <a:r>
              <a:rPr lang="uk-UA" sz="2800" b="1" dirty="0" smtClean="0">
                <a:solidFill>
                  <a:srgbClr val="0070C0"/>
                </a:solidFill>
              </a:rPr>
              <a:t>мови. Познайомимося </a:t>
            </a:r>
            <a:r>
              <a:rPr lang="uk-UA" sz="2800" b="1" dirty="0">
                <a:solidFill>
                  <a:srgbClr val="0070C0"/>
                </a:solidFill>
              </a:rPr>
              <a:t>з українським містом Херсон.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1" y="1431778"/>
            <a:ext cx="3533225" cy="3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Чи насправді Херсон «ісконно русскій» город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135" y="3645818"/>
            <a:ext cx="4743375" cy="2922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1" y="1579566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177432" y="1980000"/>
            <a:ext cx="4824000" cy="10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470734" y="1579566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833925" y="-700744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4550" y="5157987"/>
            <a:ext cx="9554261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Що їх об’єднує?</a:t>
            </a: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14210" r="46539" b="68597"/>
          <a:stretch/>
        </p:blipFill>
        <p:spPr>
          <a:xfrm>
            <a:off x="1699543" y="2687295"/>
            <a:ext cx="1997969" cy="10305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31052" r="38856" b="52281"/>
          <a:stretch/>
        </p:blipFill>
        <p:spPr>
          <a:xfrm>
            <a:off x="7043564" y="2681103"/>
            <a:ext cx="2334135" cy="9989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47368" r="21627" b="35965"/>
          <a:stretch/>
        </p:blipFill>
        <p:spPr>
          <a:xfrm>
            <a:off x="3876118" y="2748637"/>
            <a:ext cx="2959234" cy="9989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529502"/>
            <a:ext cx="1928220" cy="82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7497" y="509805"/>
            <a:ext cx="9591816" cy="6157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5228" y="2061642"/>
            <a:ext cx="10149372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Соковиті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помідори</a:t>
            </a:r>
            <a:r>
              <a:rPr lang="ru-RU" sz="3200" b="1" dirty="0"/>
              <a:t> і </a:t>
            </a:r>
            <a:r>
              <a:rPr lang="ru-RU" sz="3200" b="1" dirty="0" err="1"/>
              <a:t>солодкі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кавуни</a:t>
            </a:r>
            <a:r>
              <a:rPr lang="ru-RU" sz="3200" b="1" dirty="0"/>
              <a:t> </a:t>
            </a:r>
            <a:r>
              <a:rPr lang="ru-RU" sz="3200" b="1" dirty="0" err="1" smtClean="0"/>
              <a:t>Херсонщини</a:t>
            </a:r>
            <a:r>
              <a:rPr lang="ru-RU" sz="3200" b="1" dirty="0" smtClean="0"/>
              <a:t> </a:t>
            </a:r>
            <a:r>
              <a:rPr lang="ru-RU" sz="3200" b="1" dirty="0" err="1"/>
              <a:t>славляться</a:t>
            </a:r>
            <a:r>
              <a:rPr lang="ru-RU" sz="3200" b="1" dirty="0"/>
              <a:t> на всю Україну. </a:t>
            </a:r>
            <a:r>
              <a:rPr lang="ru-RU" sz="3200" b="1" dirty="0" err="1"/>
              <a:t>Ласкаве</a:t>
            </a:r>
            <a:r>
              <a:rPr lang="ru-RU" sz="3200" b="1" dirty="0"/>
              <a:t> </a:t>
            </a:r>
            <a:r>
              <a:rPr lang="ru-RU" sz="3200" b="1" dirty="0" err="1"/>
              <a:t>херсонське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сонце</a:t>
            </a:r>
            <a:r>
              <a:rPr lang="ru-RU" sz="3200" b="1" dirty="0"/>
              <a:t> дало </a:t>
            </a:r>
            <a:r>
              <a:rPr lang="ru-RU" sz="3200" b="1" dirty="0" err="1"/>
              <a:t>цим</a:t>
            </a:r>
            <a:r>
              <a:rPr lang="ru-RU" sz="3200" b="1" dirty="0"/>
              <a:t> плодам </a:t>
            </a:r>
            <a:r>
              <a:rPr lang="ru-RU" sz="3200" b="1" dirty="0" err="1"/>
              <a:t>чудовий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смак.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43560" y="1197546"/>
            <a:ext cx="835292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Визначте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до </a:t>
            </a:r>
            <a:r>
              <a:rPr lang="ru-RU" sz="2400" b="1" dirty="0" err="1">
                <a:solidFill>
                  <a:srgbClr val="0070C0"/>
                </a:solidFill>
              </a:rPr>
              <a:t>якої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частини</a:t>
            </a:r>
            <a:r>
              <a:rPr lang="ru-RU" sz="2400" b="1" dirty="0">
                <a:solidFill>
                  <a:srgbClr val="0070C0"/>
                </a:solidFill>
              </a:rPr>
              <a:t> мови </a:t>
            </a:r>
            <a:r>
              <a:rPr lang="ru-RU" sz="2400" b="1" dirty="0" err="1" smtClean="0">
                <a:solidFill>
                  <a:srgbClr val="0070C0"/>
                </a:solidFill>
              </a:rPr>
              <a:t>відносяться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виділені</a:t>
            </a:r>
            <a:r>
              <a:rPr lang="ru-RU" sz="2400" b="1" dirty="0">
                <a:solidFill>
                  <a:srgbClr val="0070C0"/>
                </a:solidFill>
              </a:rPr>
              <a:t> слова. </a:t>
            </a:r>
            <a:r>
              <a:rPr lang="ru-RU" sz="2400" b="1" dirty="0" err="1" smtClean="0">
                <a:solidFill>
                  <a:srgbClr val="0070C0"/>
                </a:solidFill>
              </a:rPr>
              <a:t>Обґрунтуйте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свою думку.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0767" y="3773650"/>
            <a:ext cx="6657848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дослідження!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13" indent="-265113">
              <a:buAutoNum type="arabicPeriod"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які питання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відповідають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слова, що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характеризують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іменники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265113" indent="-265113"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вони називають?</a:t>
            </a:r>
          </a:p>
          <a:p>
            <a:pPr marL="265113" indent="-265113"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Пригадайте, як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називаються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такі слова.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Перевірте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себе за правилом.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9599" y="3761428"/>
            <a:ext cx="33123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Знайдіть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в тексті слова, які </a:t>
            </a:r>
            <a:r>
              <a:rPr lang="ru-RU" sz="2400" b="1" dirty="0" err="1">
                <a:solidFill>
                  <a:srgbClr val="0070C0"/>
                </a:solidFill>
              </a:rPr>
              <a:t>характеризують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виділені</a:t>
            </a:r>
            <a:r>
              <a:rPr lang="ru-RU" sz="2400" b="1" dirty="0">
                <a:solidFill>
                  <a:srgbClr val="0070C0"/>
                </a:solidFill>
              </a:rPr>
              <a:t> іменники.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3399" y="5072791"/>
            <a:ext cx="424475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Зразок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: край (який?)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степовий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699543" y="2433785"/>
            <a:ext cx="1683919" cy="436494"/>
            <a:chOff x="1926340" y="-1834819"/>
            <a:chExt cx="1090366" cy="568728"/>
          </a:xfrm>
        </p:grpSpPr>
        <p:pic>
          <p:nvPicPr>
            <p:cNvPr id="18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5443959" y="2409978"/>
            <a:ext cx="1418024" cy="436494"/>
            <a:chOff x="1926340" y="-1834819"/>
            <a:chExt cx="1090366" cy="568728"/>
          </a:xfrm>
        </p:grpSpPr>
        <p:pic>
          <p:nvPicPr>
            <p:cNvPr id="24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6122351" y="2846472"/>
            <a:ext cx="1683919" cy="436494"/>
            <a:chOff x="1926340" y="-1834819"/>
            <a:chExt cx="1090366" cy="568728"/>
          </a:xfrm>
        </p:grpSpPr>
        <p:pic>
          <p:nvPicPr>
            <p:cNvPr id="27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7748215" y="2862189"/>
            <a:ext cx="2016224" cy="436494"/>
            <a:chOff x="1926340" y="-1834819"/>
            <a:chExt cx="1090366" cy="568728"/>
          </a:xfrm>
        </p:grpSpPr>
        <p:pic>
          <p:nvPicPr>
            <p:cNvPr id="30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6335772" y="3322933"/>
            <a:ext cx="1683919" cy="436494"/>
            <a:chOff x="1926340" y="-1834819"/>
            <a:chExt cx="1090366" cy="568728"/>
          </a:xfrm>
        </p:grpSpPr>
        <p:pic>
          <p:nvPicPr>
            <p:cNvPr id="33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7943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2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Ð°ÑÑÐ¸Ð½ÐºÐ¸ Ð¿Ð¾ Ð·Ð°Ð¿ÑÐ¾ÑÑ ÐºÐ»Ð¸Ð¿Ð°ÑÑ Ð²Ð¾ÑÐºÐ»Ð¸ÑÐ°ÑÐµÐ»ÑÐ½ÑÐ¹ Ð·Ð½Ð°Ð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012" b="8490"/>
          <a:stretch/>
        </p:blipFill>
        <p:spPr bwMode="auto">
          <a:xfrm>
            <a:off x="527613" y="1295124"/>
            <a:ext cx="1760807" cy="315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7455" y="549474"/>
            <a:ext cx="10369151" cy="733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7615" y="1295124"/>
            <a:ext cx="9001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600" b="1" dirty="0" err="1">
                <a:solidFill>
                  <a:srgbClr val="FFFF00"/>
                </a:solidFill>
              </a:rPr>
              <a:t>Частина</a:t>
            </a:r>
            <a:r>
              <a:rPr lang="ru-RU" sz="3600" b="1" dirty="0">
                <a:solidFill>
                  <a:srgbClr val="FFFF00"/>
                </a:solidFill>
              </a:rPr>
              <a:t> мови</a:t>
            </a:r>
            <a:r>
              <a:rPr lang="ru-RU" sz="3600" b="1" dirty="0"/>
              <a:t>, яка </a:t>
            </a:r>
            <a:r>
              <a:rPr lang="ru-RU" sz="3600" b="1" dirty="0" err="1"/>
              <a:t>називає</a:t>
            </a:r>
            <a:r>
              <a:rPr lang="ru-RU" sz="3600" b="1" dirty="0"/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ознаки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предметів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/>
              <a:t>і </a:t>
            </a:r>
            <a:r>
              <a:rPr lang="ru-RU" sz="3600" b="1" dirty="0" smtClean="0"/>
              <a:t>відповідає </a:t>
            </a:r>
            <a:r>
              <a:rPr lang="ru-RU" sz="3600" b="1" dirty="0"/>
              <a:t>на питання </a:t>
            </a:r>
            <a:r>
              <a:rPr lang="ru-RU" sz="3600" b="1" dirty="0">
                <a:solidFill>
                  <a:srgbClr val="FFFF00"/>
                </a:solidFill>
              </a:rPr>
              <a:t>який?, яка?, яке?, які?</a:t>
            </a:r>
            <a:r>
              <a:rPr lang="ru-RU" sz="3600" b="1" dirty="0"/>
              <a:t>, </a:t>
            </a:r>
            <a:r>
              <a:rPr lang="ru-RU" sz="3600" b="1" dirty="0" err="1"/>
              <a:t>називається</a:t>
            </a:r>
            <a:r>
              <a:rPr lang="ru-RU" sz="3600" b="1" dirty="0"/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прикметником</a:t>
            </a:r>
            <a:r>
              <a:rPr lang="ru-RU" sz="3600" b="1" dirty="0"/>
              <a:t>. </a:t>
            </a:r>
            <a:r>
              <a:rPr lang="ru-RU" sz="3600" b="1" dirty="0" smtClean="0"/>
              <a:t>Наприклад</a:t>
            </a:r>
            <a:r>
              <a:rPr lang="ru-RU" sz="3600" b="1" dirty="0"/>
              <a:t>: </a:t>
            </a:r>
            <a:r>
              <a:rPr lang="ru-RU" sz="3600" b="1" dirty="0" err="1"/>
              <a:t>добрий</a:t>
            </a:r>
            <a:r>
              <a:rPr lang="ru-RU" sz="3600" b="1" dirty="0"/>
              <a:t>, </a:t>
            </a:r>
            <a:r>
              <a:rPr lang="ru-RU" sz="3600" b="1" dirty="0" err="1"/>
              <a:t>біла</a:t>
            </a:r>
            <a:r>
              <a:rPr lang="ru-RU" sz="3600" b="1" dirty="0"/>
              <a:t>.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9623" y="3645818"/>
            <a:ext cx="648072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uk-UA" alt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Прикметники </a:t>
            </a:r>
            <a:r>
              <a:rPr lang="uk-UA" alt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в </a:t>
            </a:r>
            <a:r>
              <a:rPr lang="uk-UA" alt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мовленні</a:t>
            </a:r>
            <a:r>
              <a:rPr lang="uk-UA" alt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uk-UA" alt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допомагають:</a:t>
            </a:r>
          </a:p>
          <a:p>
            <a:pPr>
              <a:spcBef>
                <a:spcPct val="0"/>
              </a:spcBef>
              <a:defRPr/>
            </a:pPr>
            <a:r>
              <a:rPr lang="uk-UA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ru-RU" sz="2800" b="1" dirty="0" err="1" smtClean="0">
                <a:solidFill>
                  <a:schemeClr val="bg1"/>
                </a:solidFill>
              </a:rPr>
              <a:t>описати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предмет,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- </a:t>
            </a:r>
            <a:r>
              <a:rPr lang="ru-RU" sz="2800" b="1" dirty="0" err="1" smtClean="0">
                <a:solidFill>
                  <a:schemeClr val="bg1"/>
                </a:solidFill>
              </a:rPr>
              <a:t>додати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кольорів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- </a:t>
            </a:r>
            <a:r>
              <a:rPr lang="ru-RU" sz="2800" b="1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емоції та </a:t>
            </a:r>
            <a:r>
              <a:rPr lang="ru-RU" sz="2800" b="1" dirty="0" smtClean="0">
                <a:solidFill>
                  <a:schemeClr val="bg1"/>
                </a:solidFill>
              </a:rPr>
              <a:t>настрій.</a:t>
            </a:r>
            <a:endParaRPr lang="uk-UA" alt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92231" y="4653930"/>
            <a:ext cx="2901159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uk-UA" alt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Прикметники </a:t>
            </a:r>
            <a:r>
              <a:rPr lang="uk-UA" alt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в </a:t>
            </a:r>
            <a:r>
              <a:rPr lang="uk-UA" alt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реченні зв’язані з іменниками</a:t>
            </a:r>
            <a:endParaRPr lang="uk-UA" alt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035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Автобус до Херсона, розклад та квитки від Busf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03" y="4117534"/>
            <a:ext cx="4248472" cy="238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9255" y="333450"/>
            <a:ext cx="10441160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67695" y="1068607"/>
            <a:ext cx="8498744" cy="35394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     </a:t>
            </a:r>
            <a:r>
              <a:rPr lang="ru-RU" sz="3200" b="1" dirty="0"/>
              <a:t>Чи може </a:t>
            </a:r>
            <a:r>
              <a:rPr lang="ru-RU" sz="3200" b="1" dirty="0" err="1">
                <a:solidFill>
                  <a:srgbClr val="FFFF00"/>
                </a:solidFill>
              </a:rPr>
              <a:t>місто</a:t>
            </a:r>
            <a:r>
              <a:rPr lang="ru-RU" sz="3200" b="1" dirty="0"/>
              <a:t> бути </a:t>
            </a:r>
            <a:r>
              <a:rPr lang="ru-RU" sz="3200" b="1" dirty="0" err="1"/>
              <a:t>півостровом</a:t>
            </a:r>
            <a:r>
              <a:rPr lang="ru-RU" sz="3200" b="1" dirty="0"/>
              <a:t>? А чи може </a:t>
            </a:r>
            <a:r>
              <a:rPr lang="ru-RU" sz="3200" b="1" dirty="0" err="1">
                <a:solidFill>
                  <a:srgbClr val="FFFF00"/>
                </a:solidFill>
              </a:rPr>
              <a:t>півострів</a:t>
            </a:r>
            <a:r>
              <a:rPr lang="ru-RU" sz="3200" b="1" dirty="0"/>
              <a:t> </a:t>
            </a:r>
            <a:r>
              <a:rPr lang="ru-RU" sz="3200" b="1" dirty="0" err="1"/>
              <a:t>заховатися</a:t>
            </a:r>
            <a:r>
              <a:rPr lang="ru-RU" sz="3200" b="1" dirty="0"/>
              <a:t> в </a:t>
            </a:r>
            <a:r>
              <a:rPr lang="ru-RU" sz="3200" b="1" dirty="0" err="1"/>
              <a:t>назві</a:t>
            </a:r>
            <a:r>
              <a:rPr lang="ru-RU" sz="3200" b="1" dirty="0"/>
              <a:t> міста? </a:t>
            </a:r>
            <a:r>
              <a:rPr lang="ru-RU" sz="3200" b="1" dirty="0" err="1"/>
              <a:t>Виявляється</a:t>
            </a:r>
            <a:r>
              <a:rPr lang="ru-RU" sz="3200" b="1" dirty="0"/>
              <a:t>, може, </a:t>
            </a:r>
            <a:r>
              <a:rPr lang="ru-RU" sz="3200" b="1" dirty="0" err="1"/>
              <a:t>якщо</a:t>
            </a:r>
            <a:r>
              <a:rPr lang="ru-RU" sz="3200" b="1" dirty="0"/>
              <a:t> це </a:t>
            </a:r>
            <a:r>
              <a:rPr lang="ru-RU" sz="3200" b="1" dirty="0" err="1"/>
              <a:t>місто</a:t>
            </a:r>
            <a:r>
              <a:rPr lang="ru-RU" sz="3200" b="1" dirty="0"/>
              <a:t> — Херсон. Його </a:t>
            </a:r>
            <a:r>
              <a:rPr lang="ru-RU" sz="3200" b="1" dirty="0">
                <a:solidFill>
                  <a:srgbClr val="FFFF00"/>
                </a:solidFill>
              </a:rPr>
              <a:t>назва</a:t>
            </a:r>
            <a:r>
              <a:rPr lang="ru-RU" sz="3200" b="1" dirty="0"/>
              <a:t> походить від </a:t>
            </a:r>
            <a:r>
              <a:rPr lang="ru-RU" sz="3200" b="1" dirty="0" err="1"/>
              <a:t>давньогрецького</a:t>
            </a:r>
            <a:r>
              <a:rPr lang="ru-RU" sz="3200" b="1" dirty="0"/>
              <a:t> слова </a:t>
            </a:r>
            <a:r>
              <a:rPr lang="ru-RU" sz="3200" b="1" dirty="0" smtClean="0"/>
              <a:t>Херсон</a:t>
            </a:r>
            <a:r>
              <a:rPr lang="uk-UA" sz="3200" b="1" dirty="0" smtClean="0">
                <a:solidFill>
                  <a:srgbClr val="FFFF00"/>
                </a:solidFill>
              </a:rPr>
              <a:t>е</a:t>
            </a:r>
            <a:r>
              <a:rPr lang="ru-RU" sz="3200" b="1" dirty="0" smtClean="0"/>
              <a:t>с</a:t>
            </a:r>
            <a:r>
              <a:rPr lang="ru-RU" sz="3200" b="1" dirty="0"/>
              <a:t>. У </a:t>
            </a:r>
            <a:r>
              <a:rPr lang="ru-RU" sz="3200" b="1" dirty="0" err="1"/>
              <a:t>перекладі</a:t>
            </a:r>
            <a:r>
              <a:rPr lang="ru-RU" sz="3200" b="1" dirty="0"/>
              <a:t> </a:t>
            </a:r>
            <a:r>
              <a:rPr lang="ru-RU" sz="3200" b="1" dirty="0" err="1"/>
              <a:t>українською</a:t>
            </a:r>
            <a:r>
              <a:rPr lang="ru-RU" sz="3200" b="1" dirty="0"/>
              <a:t> </a:t>
            </a:r>
            <a:r>
              <a:rPr lang="ru-RU" sz="3200" b="1" dirty="0" err="1"/>
              <a:t>мовою</a:t>
            </a:r>
            <a:r>
              <a:rPr lang="ru-RU" sz="3200" b="1" dirty="0"/>
              <a:t> воно означає </a:t>
            </a:r>
            <a:r>
              <a:rPr lang="ru-RU" sz="3200" b="1" dirty="0" err="1"/>
              <a:t>півострів</a:t>
            </a:r>
            <a:r>
              <a:rPr lang="ru-RU" sz="3200" b="1" dirty="0"/>
              <a:t>. Ось так Херсон </a:t>
            </a:r>
            <a:r>
              <a:rPr lang="ru-RU" sz="3200" b="1" dirty="0" err="1"/>
              <a:t>заховав</a:t>
            </a:r>
            <a:r>
              <a:rPr lang="ru-RU" sz="3200" b="1" dirty="0"/>
              <a:t> у </a:t>
            </a:r>
            <a:r>
              <a:rPr lang="ru-RU" sz="3200" b="1" dirty="0" err="1"/>
              <a:t>своїй</a:t>
            </a:r>
            <a:r>
              <a:rPr lang="ru-RU" sz="3200" b="1" dirty="0"/>
              <a:t> </a:t>
            </a:r>
            <a:r>
              <a:rPr lang="ru-RU" sz="3200" b="1" dirty="0" err="1"/>
              <a:t>назві</a:t>
            </a:r>
            <a:r>
              <a:rPr lang="ru-RU" sz="3200" b="1" dirty="0"/>
              <a:t> </a:t>
            </a:r>
            <a:r>
              <a:rPr lang="ru-RU" sz="3200" b="1" dirty="0" err="1"/>
              <a:t>півострів</a:t>
            </a:r>
            <a:r>
              <a:rPr lang="ru-RU" sz="3200" b="1" dirty="0"/>
              <a:t>!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9422" y="1065431"/>
            <a:ext cx="2343531" cy="35426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Випишіть </a:t>
            </a:r>
            <a:r>
              <a:rPr lang="ru-RU" sz="2400" b="1" dirty="0">
                <a:solidFill>
                  <a:srgbClr val="0070C0"/>
                </a:solidFill>
              </a:rPr>
              <a:t>в колонку </a:t>
            </a:r>
            <a:r>
              <a:rPr lang="ru-RU" sz="2400" b="1" dirty="0" err="1">
                <a:solidFill>
                  <a:srgbClr val="0070C0"/>
                </a:solidFill>
              </a:rPr>
              <a:t>виділені</a:t>
            </a:r>
            <a:r>
              <a:rPr lang="ru-RU" sz="2400" b="1" dirty="0">
                <a:solidFill>
                  <a:srgbClr val="0070C0"/>
                </a:solidFill>
              </a:rPr>
              <a:t> слова. </a:t>
            </a:r>
            <a:r>
              <a:rPr lang="ru-RU" sz="2400" b="1" dirty="0" err="1" smtClean="0">
                <a:solidFill>
                  <a:srgbClr val="0070C0"/>
                </a:solidFill>
              </a:rPr>
              <a:t>Доберіть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до них </a:t>
            </a:r>
            <a:r>
              <a:rPr lang="ru-RU" sz="2400" b="1" dirty="0" err="1">
                <a:solidFill>
                  <a:srgbClr val="0070C0"/>
                </a:solidFill>
              </a:rPr>
              <a:t>прикметники</a:t>
            </a:r>
            <a:r>
              <a:rPr lang="ru-RU" sz="2400" b="1" dirty="0">
                <a:solidFill>
                  <a:srgbClr val="0070C0"/>
                </a:solidFill>
              </a:rPr>
              <a:t> і </a:t>
            </a:r>
            <a:r>
              <a:rPr lang="ru-RU" sz="2400" b="1" dirty="0" smtClean="0">
                <a:solidFill>
                  <a:srgbClr val="0070C0"/>
                </a:solidFill>
              </a:rPr>
              <a:t>запишіть </a:t>
            </a:r>
            <a:r>
              <a:rPr lang="ru-RU" sz="2400" b="1" dirty="0">
                <a:solidFill>
                  <a:srgbClr val="0070C0"/>
                </a:solidFill>
              </a:rPr>
              <a:t>в другу колонку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Виділіть</a:t>
            </a:r>
            <a:r>
              <a:rPr lang="ru-RU" sz="2400" b="1" dirty="0" smtClean="0">
                <a:solidFill>
                  <a:srgbClr val="0070C0"/>
                </a:solidFill>
              </a:rPr>
              <a:t> в них закінчення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218" y="4690110"/>
            <a:ext cx="543624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Місто</a:t>
            </a:r>
            <a:r>
              <a:rPr lang="ru-RU" sz="3200" b="1" dirty="0" smtClean="0">
                <a:solidFill>
                  <a:srgbClr val="FFFF00"/>
                </a:solidFill>
              </a:rPr>
              <a:t> (яке?)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Півострів (який?) </a:t>
            </a:r>
          </a:p>
          <a:p>
            <a:r>
              <a:rPr lang="uk-UA" sz="3200" b="1" dirty="0" smtClean="0">
                <a:solidFill>
                  <a:srgbClr val="FFFF00"/>
                </a:solidFill>
              </a:rPr>
              <a:t>Назва (яка?)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68295" y="4645219"/>
            <a:ext cx="122413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рідне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60383" y="5182553"/>
            <a:ext cx="187220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великий</a:t>
            </a:r>
            <a:endParaRPr lang="uk-UA" sz="3200" b="1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67395" y="5653331"/>
            <a:ext cx="144106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цікава</a:t>
            </a:r>
          </a:p>
        </p:txBody>
      </p:sp>
    </p:spTree>
    <p:extLst>
      <p:ext uri="{BB962C8B-B14F-4D97-AF65-F5344CB8AC3E}">
        <p14:creationId xmlns:p14="http://schemas.microsoft.com/office/powerpoint/2010/main" val="28791188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8860" y="405458"/>
            <a:ext cx="1029714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Прочитайте про </a:t>
            </a:r>
            <a:r>
              <a:rPr lang="ru-RU" sz="4000" b="1" dirty="0" err="1" smtClean="0"/>
              <a:t>херсонські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катакомби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884" y="1125538"/>
            <a:ext cx="10323096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/>
              <a:t>Під Херсоном є </a:t>
            </a:r>
            <a:r>
              <a:rPr lang="ru-RU" sz="3200" b="1" dirty="0" err="1"/>
              <a:t>підземні</a:t>
            </a:r>
            <a:r>
              <a:rPr lang="ru-RU" sz="3200" b="1" dirty="0"/>
              <a:t> </a:t>
            </a:r>
            <a:r>
              <a:rPr lang="ru-RU" sz="3200" b="1" dirty="0" err="1"/>
              <a:t>катакомби</a:t>
            </a:r>
            <a:r>
              <a:rPr lang="ru-RU" sz="3200" b="1" dirty="0"/>
              <a:t>. Мало </a:t>
            </a:r>
            <a:r>
              <a:rPr lang="ru-RU" sz="3200" b="1" dirty="0" err="1" smtClean="0"/>
              <a:t>відомо</a:t>
            </a:r>
            <a:r>
              <a:rPr lang="ru-RU" sz="3200" b="1" dirty="0"/>
              <a:t>, що </a:t>
            </a:r>
            <a:r>
              <a:rPr lang="ru-RU" sz="3200" b="1" dirty="0" err="1"/>
              <a:t>ховають</a:t>
            </a:r>
            <a:r>
              <a:rPr lang="ru-RU" sz="3200" b="1" dirty="0"/>
              <a:t> у собі ці </a:t>
            </a:r>
            <a:r>
              <a:rPr lang="ru-RU" sz="3200" b="1" dirty="0" err="1">
                <a:solidFill>
                  <a:srgbClr val="FFFF00"/>
                </a:solidFill>
              </a:rPr>
              <a:t>темні</a:t>
            </a:r>
            <a:r>
              <a:rPr lang="ru-RU" sz="3200" b="1" dirty="0"/>
              <a:t> та </a:t>
            </a:r>
            <a:r>
              <a:rPr lang="ru-RU" sz="3200" b="1" dirty="0" err="1">
                <a:solidFill>
                  <a:srgbClr val="FFFF00"/>
                </a:solidFill>
              </a:rPr>
              <a:t>сирі</a:t>
            </a:r>
            <a:r>
              <a:rPr lang="ru-RU" sz="3200" b="1" dirty="0"/>
              <a:t> </a:t>
            </a:r>
            <a:r>
              <a:rPr lang="ru-RU" sz="3200" b="1" dirty="0" err="1"/>
              <a:t>тунелі</a:t>
            </a:r>
            <a:r>
              <a:rPr lang="ru-RU" sz="3200" b="1" dirty="0"/>
              <a:t>. </a:t>
            </a:r>
            <a:r>
              <a:rPr lang="ru-RU" sz="3200" b="1" dirty="0" err="1"/>
              <a:t>Існує</a:t>
            </a:r>
            <a:r>
              <a:rPr lang="ru-RU" sz="3200" b="1" dirty="0"/>
              <a:t> легенда, що там є </a:t>
            </a:r>
            <a:r>
              <a:rPr lang="ru-RU" sz="3200" b="1" dirty="0" err="1"/>
              <a:t>піратське</a:t>
            </a:r>
            <a:r>
              <a:rPr lang="ru-RU" sz="3200" b="1" dirty="0"/>
              <a:t> </a:t>
            </a:r>
            <a:r>
              <a:rPr lang="ru-RU" sz="3200" b="1" dirty="0" err="1"/>
              <a:t>сховище</a:t>
            </a:r>
            <a:r>
              <a:rPr lang="ru-RU" sz="3200" b="1" dirty="0" smtClean="0"/>
              <a:t>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8860" y="2709714"/>
            <a:ext cx="556441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Поясніть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як </a:t>
            </a:r>
            <a:r>
              <a:rPr lang="ru-RU" sz="2400" b="1" dirty="0" smtClean="0">
                <a:solidFill>
                  <a:srgbClr val="0070C0"/>
                </a:solidFill>
              </a:rPr>
              <a:t>розумієте </a:t>
            </a:r>
            <a:r>
              <a:rPr lang="ru-RU" sz="2400" b="1" dirty="0">
                <a:solidFill>
                  <a:srgbClr val="0070C0"/>
                </a:solidFill>
              </a:rPr>
              <a:t>слово </a:t>
            </a:r>
            <a:r>
              <a:rPr lang="ru-RU" sz="2400" b="1" dirty="0" err="1">
                <a:solidFill>
                  <a:srgbClr val="0070C0"/>
                </a:solidFill>
              </a:rPr>
              <a:t>катакомби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Перевірте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себе за словником.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8860" y="3541725"/>
            <a:ext cx="502761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КАТАК</a:t>
            </a:r>
            <a:r>
              <a:rPr lang="ru-RU" sz="2800" b="1" dirty="0">
                <a:solidFill>
                  <a:srgbClr val="FFFF00"/>
                </a:solidFill>
              </a:rPr>
              <a:t>О</a:t>
            </a:r>
            <a:r>
              <a:rPr lang="ru-RU" sz="2800" b="1" dirty="0"/>
              <a:t>МБИ — </a:t>
            </a:r>
            <a:r>
              <a:rPr lang="ru-RU" sz="2800" b="1" dirty="0" err="1"/>
              <a:t>підземні</a:t>
            </a:r>
            <a:r>
              <a:rPr lang="ru-RU" sz="2800" b="1" dirty="0"/>
              <a:t> ходи, </a:t>
            </a:r>
            <a:r>
              <a:rPr lang="ru-RU" sz="2800" b="1" dirty="0" err="1"/>
              <a:t>лабіринти</a:t>
            </a:r>
            <a:r>
              <a:rPr lang="ru-RU" sz="2800" b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5884" y="4543013"/>
            <a:ext cx="557739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Визначте</a:t>
            </a:r>
            <a:r>
              <a:rPr lang="ru-RU" sz="2400" b="1" dirty="0" smtClean="0">
                <a:solidFill>
                  <a:srgbClr val="0070C0"/>
                </a:solidFill>
              </a:rPr>
              <a:t> в тексті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прикметники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Спишіть</a:t>
            </a:r>
            <a:r>
              <a:rPr lang="ru-RU" sz="2400" b="1" dirty="0" smtClean="0">
                <a:solidFill>
                  <a:srgbClr val="0070C0"/>
                </a:solidFill>
              </a:rPr>
              <a:t> перше і останнє речення. </a:t>
            </a:r>
            <a:r>
              <a:rPr lang="ru-RU" sz="2400" b="1" dirty="0" err="1" smtClean="0">
                <a:solidFill>
                  <a:srgbClr val="0070C0"/>
                </a:solidFill>
              </a:rPr>
              <a:t>Підкресліть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прикметники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хвилястою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лінією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026" name="Picture 2" descr="В Херсоне расчищают катакомбы для проведения там экскурсий » ХЕРСОН Онлайн  общественно политическое интернет изд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639" y="2710728"/>
            <a:ext cx="4535308" cy="288031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91942" y="5740136"/>
            <a:ext cx="532133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До </a:t>
            </a:r>
            <a:r>
              <a:rPr lang="ru-RU" sz="2400" b="1" dirty="0" err="1">
                <a:solidFill>
                  <a:srgbClr val="0070C0"/>
                </a:solidFill>
              </a:rPr>
              <a:t>виділених</a:t>
            </a:r>
            <a:r>
              <a:rPr lang="ru-RU" sz="2400" b="1" dirty="0">
                <a:solidFill>
                  <a:srgbClr val="0070C0"/>
                </a:solidFill>
              </a:rPr>
              <a:t> у тексті </a:t>
            </a:r>
            <a:r>
              <a:rPr lang="ru-RU" sz="2400" b="1" dirty="0" err="1" smtClean="0">
                <a:solidFill>
                  <a:srgbClr val="0070C0"/>
                </a:solidFill>
              </a:rPr>
              <a:t>прикметників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доберіть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антоніми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16167" y="5586012"/>
            <a:ext cx="276576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/>
              <a:t>Темні</a:t>
            </a:r>
            <a:r>
              <a:rPr lang="ru-RU" sz="3200" b="1" dirty="0" smtClean="0"/>
              <a:t> – </a:t>
            </a:r>
          </a:p>
          <a:p>
            <a:r>
              <a:rPr lang="ru-RU" sz="3200" b="1" dirty="0" err="1" smtClean="0"/>
              <a:t>сирі</a:t>
            </a:r>
            <a:r>
              <a:rPr lang="ru-RU" sz="3200" b="1" dirty="0" smtClean="0"/>
              <a:t> – 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788362" y="5593429"/>
            <a:ext cx="122413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світлі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788362" y="5982003"/>
            <a:ext cx="93061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сухі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859783" y="1473874"/>
            <a:ext cx="1683919" cy="436494"/>
            <a:chOff x="1926340" y="-1834819"/>
            <a:chExt cx="1090366" cy="568728"/>
          </a:xfrm>
        </p:grpSpPr>
        <p:pic>
          <p:nvPicPr>
            <p:cNvPr id="18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4003799" y="1954810"/>
            <a:ext cx="1137103" cy="436494"/>
            <a:chOff x="1926340" y="-1834819"/>
            <a:chExt cx="1090366" cy="568728"/>
          </a:xfrm>
        </p:grpSpPr>
        <p:pic>
          <p:nvPicPr>
            <p:cNvPr id="22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" descr="Иконка «Волнистая линия» — скачай бесплатно PNG и векто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01" y="1925211"/>
            <a:ext cx="980378" cy="4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1941340" y="2361705"/>
            <a:ext cx="1683919" cy="436494"/>
            <a:chOff x="1926340" y="-1834819"/>
            <a:chExt cx="1090366" cy="568728"/>
          </a:xfrm>
        </p:grpSpPr>
        <p:pic>
          <p:nvPicPr>
            <p:cNvPr id="28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340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Иконка «Волнистая линия» — скачай бесплатно PNG и вектор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978" y="-1834819"/>
              <a:ext cx="568728" cy="5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722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4" grpId="0" animBg="1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7879</TotalTime>
  <Words>699</Words>
  <Application>Microsoft Office PowerPoint</Application>
  <PresentationFormat>Произвольный</PresentationFormat>
  <Paragraphs>125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Розпізнаю прикметники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604</cp:revision>
  <dcterms:created xsi:type="dcterms:W3CDTF">2025-08-27T14:01:18Z</dcterms:created>
  <dcterms:modified xsi:type="dcterms:W3CDTF">2026-02-02T10:23:06Z</dcterms:modified>
</cp:coreProperties>
</file>