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583" r:id="rId3"/>
    <p:sldId id="537" r:id="rId4"/>
    <p:sldId id="584" r:id="rId5"/>
    <p:sldId id="579" r:id="rId6"/>
    <p:sldId id="326" r:id="rId7"/>
    <p:sldId id="578" r:id="rId8"/>
    <p:sldId id="551" r:id="rId9"/>
    <p:sldId id="503" r:id="rId10"/>
    <p:sldId id="570" r:id="rId11"/>
    <p:sldId id="576" r:id="rId12"/>
    <p:sldId id="577" r:id="rId13"/>
    <p:sldId id="580" r:id="rId14"/>
    <p:sldId id="581" r:id="rId15"/>
    <p:sldId id="536" r:id="rId16"/>
    <p:sldId id="582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B41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909514"/>
            <a:ext cx="9289032" cy="146423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  <a:t>Сила духу головного героя. </a:t>
            </a: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Сашко Дерманський «</a:t>
            </a:r>
            <a:r>
              <a:rPr lang="uk-UA" sz="4000" b="1" dirty="0" err="1">
                <a:solidFill>
                  <a:schemeClr val="accent6">
                    <a:lumMod val="75000"/>
                  </a:schemeClr>
                </a:solidFill>
              </a:rPr>
              <a:t>Білячок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76207" y="4016464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68</a:t>
            </a:r>
          </a:p>
        </p:txBody>
      </p:sp>
      <p:pic>
        <p:nvPicPr>
          <p:cNvPr id="5" name="Picture 4" descr="Лошади в мифологии: Единорог - Новости - МБУ СШ по конному спорту города  Екатеринбург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 b="9546"/>
          <a:stretch/>
        </p:blipFill>
        <p:spPr bwMode="auto">
          <a:xfrm>
            <a:off x="1411511" y="3240000"/>
            <a:ext cx="2232248" cy="2520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6707" y="405458"/>
            <a:ext cx="2984037" cy="2232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Олександр Дерманський «</a:t>
            </a:r>
            <a:r>
              <a:rPr lang="uk-UA" sz="3600" b="1" dirty="0" err="1" smtClean="0">
                <a:solidFill>
                  <a:schemeClr val="bg1"/>
                </a:solidFill>
              </a:rPr>
              <a:t>Білячок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І </a:t>
            </a:r>
            <a:r>
              <a:rPr lang="uk-UA" sz="3600" b="1" dirty="0" smtClean="0">
                <a:solidFill>
                  <a:schemeClr val="bg1"/>
                </a:solidFill>
              </a:rPr>
              <a:t>частина</a:t>
            </a:r>
          </a:p>
        </p:txBody>
      </p:sp>
      <p:pic>
        <p:nvPicPr>
          <p:cNvPr id="2054" name="Picture 6" descr="Фотографии черных лошадей - Мой Кон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r="21671"/>
          <a:stretch/>
        </p:blipFill>
        <p:spPr bwMode="auto">
          <a:xfrm>
            <a:off x="763439" y="2644255"/>
            <a:ext cx="2149487" cy="2800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98-99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6 Літер казки байки\№068-О.Дерманського. Білячок\2026-02-02_2043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51" y="405458"/>
            <a:ext cx="817267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11911" y="2175752"/>
            <a:ext cx="365428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Що могло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трапитись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2051" name="Picture 3" descr="D:\3 клас\02 ЧИТАННЯ\1 Савченко уроки\6 Літер казки байки\№068-О.Дерманського. Білячок\2026-02-02_2044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52" y="1989634"/>
            <a:ext cx="8172669" cy="45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ИЗВЕСТНЫЕ ЛОШАДИ»: ЕДИНОРО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7" r="5054"/>
          <a:stretch/>
        </p:blipFill>
        <p:spPr bwMode="auto">
          <a:xfrm>
            <a:off x="798411" y="2781722"/>
            <a:ext cx="2465235" cy="31894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2 ЧИТАННЯ\1 Савченко уроки\6 Літер казки байки\№068-О.Дерманського. Білячок\2026-02-02_2049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405457"/>
            <a:ext cx="7842498" cy="61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6707" y="405458"/>
            <a:ext cx="2984037" cy="2232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Олександр Дерманський «</a:t>
            </a:r>
            <a:r>
              <a:rPr lang="uk-UA" sz="3600" b="1" dirty="0" err="1" smtClean="0">
                <a:solidFill>
                  <a:schemeClr val="bg1"/>
                </a:solidFill>
              </a:rPr>
              <a:t>Білячок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І </a:t>
            </a:r>
            <a:r>
              <a:rPr lang="uk-UA" sz="3600" b="1" dirty="0" smtClean="0">
                <a:solidFill>
                  <a:schemeClr val="bg1"/>
                </a:solidFill>
              </a:rPr>
              <a:t>частина</a:t>
            </a:r>
          </a:p>
        </p:txBody>
      </p:sp>
    </p:spTree>
    <p:extLst>
      <p:ext uri="{BB962C8B-B14F-4D97-AF65-F5344CB8AC3E}">
        <p14:creationId xmlns:p14="http://schemas.microsoft.com/office/powerpoint/2010/main" val="12986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770" y="494644"/>
            <a:ext cx="10210829" cy="55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645" y="5721300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Фото Красивая черная лошадь на фоне приро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6539" r="21175" b="5049"/>
          <a:stretch/>
        </p:blipFill>
        <p:spPr bwMode="auto">
          <a:xfrm>
            <a:off x="494824" y="1143417"/>
            <a:ext cx="2630462" cy="33909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7107" y="1150818"/>
            <a:ext cx="5797252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народилося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дивне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лошатко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Чим воно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відрізнялося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від інших?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Хто був найбільш незадоволений?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А як поставилися до ситуації жеребці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Чому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табун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чорних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коней хотів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позбутися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малого?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Які аргументи навела мама Нічка про свого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синочка?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4" descr="Белый Единорог видео. Все о лошад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6327" y="2729530"/>
            <a:ext cx="2812063" cy="32944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770" y="566652"/>
            <a:ext cx="10210829" cy="55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Аналізуємо зміст казки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645" y="5721300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60918" y="1253872"/>
            <a:ext cx="649926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У </a:t>
            </a:r>
            <a:r>
              <a:rPr lang="uk-UA" sz="2800" b="1" dirty="0">
                <a:solidFill>
                  <a:schemeClr val="bg1"/>
                </a:solidFill>
              </a:rPr>
              <a:t>якій казці відомого зарубіжного письменника була схожа ситуація?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Чи </a:t>
            </a:r>
            <a:r>
              <a:rPr lang="uk-UA" sz="2800" b="1" dirty="0">
                <a:solidFill>
                  <a:schemeClr val="bg1"/>
                </a:solidFill>
              </a:rPr>
              <a:t>трапляються такі ситуації серед людей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7892" y="3501221"/>
            <a:ext cx="28348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«Гидке каченя»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Гидке каченя. Г.К.Андерсен. Казка українською з малюнкам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3" y="1197546"/>
            <a:ext cx="3850288" cy="2222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1998" y="3285778"/>
            <a:ext cx="64617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Кажуть</a:t>
            </a:r>
            <a:r>
              <a:rPr lang="ru-RU" sz="2800" b="1" dirty="0"/>
              <a:t>: «Людина красива», «Людина з красивою </a:t>
            </a:r>
            <a:r>
              <a:rPr lang="ru-RU" sz="2800" b="1" dirty="0" err="1"/>
              <a:t>душею</a:t>
            </a:r>
            <a:r>
              <a:rPr lang="ru-RU" sz="2800" b="1" dirty="0"/>
              <a:t>». Як ви це розумієте?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2736" y="4342244"/>
            <a:ext cx="647235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ЛЮДИНА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КРАСА                                         </a:t>
            </a:r>
            <a:r>
              <a:rPr lang="ru-RU" sz="2800" b="1" dirty="0" err="1" smtClean="0"/>
              <a:t>КРАСА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   ЗОВНІШНЯ                              </a:t>
            </a:r>
            <a:r>
              <a:rPr lang="ru-RU" sz="2800" b="1" dirty="0"/>
              <a:t>ВНУТРІШНЯ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770" y="494644"/>
            <a:ext cx="10210829" cy="662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Вибіркове читання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645" y="5721300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93769" y="1269554"/>
            <a:ext cx="7330509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rgbClr val="0070C0"/>
                </a:solidFill>
              </a:rPr>
              <a:t>Читаємо</a:t>
            </a:r>
            <a:r>
              <a:rPr lang="ru-RU" sz="2800" b="1" dirty="0">
                <a:solidFill>
                  <a:srgbClr val="0070C0"/>
                </a:solidFill>
              </a:rPr>
              <a:t> перший абзац, як «сорока і черепаха», в </a:t>
            </a:r>
            <a:r>
              <a:rPr lang="ru-RU" sz="2800" b="1" dirty="0" err="1">
                <a:solidFill>
                  <a:srgbClr val="0070C0"/>
                </a:solidFill>
              </a:rPr>
              <a:t>парі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0070C0"/>
                </a:solidFill>
              </a:rPr>
              <a:t>Читаємо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другий</a:t>
            </a:r>
            <a:r>
              <a:rPr lang="ru-RU" sz="2800" b="1" dirty="0">
                <a:solidFill>
                  <a:srgbClr val="0070C0"/>
                </a:solidFill>
              </a:rPr>
              <a:t> абзац </a:t>
            </a:r>
            <a:r>
              <a:rPr lang="ru-RU" sz="2800" b="1" dirty="0" err="1">
                <a:solidFill>
                  <a:srgbClr val="0070C0"/>
                </a:solidFill>
              </a:rPr>
              <a:t>очима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голосно</a:t>
            </a:r>
            <a:r>
              <a:rPr lang="ru-RU" sz="2800" b="1" dirty="0">
                <a:solidFill>
                  <a:srgbClr val="0070C0"/>
                </a:solidFill>
              </a:rPr>
              <a:t>, зі </a:t>
            </a:r>
            <a:r>
              <a:rPr lang="ru-RU" sz="2800" b="1" dirty="0" err="1">
                <a:solidFill>
                  <a:srgbClr val="0070C0"/>
                </a:solidFill>
              </a:rPr>
              <a:t>здивуванням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незадоволено</a:t>
            </a:r>
            <a:r>
              <a:rPr lang="ru-RU" sz="2800" b="1" dirty="0" smtClean="0">
                <a:solidFill>
                  <a:srgbClr val="0070C0"/>
                </a:solidFill>
              </a:rPr>
              <a:t>/</a:t>
            </a:r>
            <a:r>
              <a:rPr lang="ru-RU" sz="2800" b="1" dirty="0" err="1" smtClean="0">
                <a:solidFill>
                  <a:srgbClr val="0070C0"/>
                </a:solidFill>
              </a:rPr>
              <a:t>задоволено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0070C0"/>
                </a:solidFill>
              </a:rPr>
              <a:t>Інтонуємо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розмову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старих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кобил</a:t>
            </a:r>
            <a:r>
              <a:rPr lang="ru-RU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 err="1">
                <a:solidFill>
                  <a:srgbClr val="0070C0"/>
                </a:solidFill>
              </a:rPr>
              <a:t>третій</a:t>
            </a:r>
            <a:r>
              <a:rPr lang="ru-RU" sz="2800" b="1" dirty="0">
                <a:solidFill>
                  <a:srgbClr val="0070C0"/>
                </a:solidFill>
              </a:rPr>
              <a:t> абзац).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0070C0"/>
                </a:solidFill>
              </a:rPr>
              <a:t>Читаємо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за особами (5 учнів: мама </a:t>
            </a:r>
            <a:r>
              <a:rPr lang="ru-RU" sz="2800" b="1" dirty="0" err="1">
                <a:solidFill>
                  <a:srgbClr val="0070C0"/>
                </a:solidFill>
              </a:rPr>
              <a:t>Нічка</a:t>
            </a:r>
            <a:r>
              <a:rPr lang="ru-RU" sz="2800" b="1" dirty="0">
                <a:solidFill>
                  <a:srgbClr val="0070C0"/>
                </a:solidFill>
              </a:rPr>
              <a:t> та інші </a:t>
            </a:r>
            <a:r>
              <a:rPr lang="ru-RU" sz="2800" b="1" dirty="0" err="1">
                <a:solidFill>
                  <a:srgbClr val="0070C0"/>
                </a:solidFill>
              </a:rPr>
              <a:t>кобили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2" descr="Черная лошадь, рисунок | Horse wallpaper, Horses, Horse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990" y="1268594"/>
            <a:ext cx="2730267" cy="354039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7463" y="1159670"/>
            <a:ext cx="7953159" cy="31085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сподобався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вам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твір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Сашка Дерманського?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головна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думка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опрацьованої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частини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Який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заголовок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доберемо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яких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почуттів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спонукало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лошатко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звичку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від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єдинорога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візьмете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для себе?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хотіли б ви бути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схожі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душею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Білячка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alt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159670"/>
            <a:ext cx="2632016" cy="32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5248" y="4525596"/>
            <a:ext cx="739856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Підручник с.</a:t>
            </a:r>
            <a:r>
              <a:rPr lang="en-US" sz="3200" b="1" dirty="0">
                <a:solidFill>
                  <a:srgbClr val="002060"/>
                </a:solidFill>
              </a:rPr>
              <a:t>9</a:t>
            </a:r>
            <a:r>
              <a:rPr lang="uk-UA" sz="3200" b="1" dirty="0">
                <a:solidFill>
                  <a:srgbClr val="002060"/>
                </a:solidFill>
              </a:rPr>
              <a:t>8-99. 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</a:rPr>
              <a:t>Прочитайте </a:t>
            </a:r>
            <a:r>
              <a:rPr lang="uk-UA" sz="3200" b="1" dirty="0" smtClean="0">
                <a:solidFill>
                  <a:srgbClr val="002060"/>
                </a:solidFill>
              </a:rPr>
              <a:t>І </a:t>
            </a:r>
            <a:r>
              <a:rPr lang="uk-UA" sz="3200" b="1" dirty="0">
                <a:solidFill>
                  <a:srgbClr val="002060"/>
                </a:solidFill>
              </a:rPr>
              <a:t>частину твору «</a:t>
            </a:r>
            <a:r>
              <a:rPr lang="uk-UA" sz="3200" b="1" dirty="0" err="1">
                <a:solidFill>
                  <a:srgbClr val="002060"/>
                </a:solidFill>
              </a:rPr>
              <a:t>Білячок</a:t>
            </a:r>
            <a:r>
              <a:rPr lang="uk-UA" sz="3200" b="1" dirty="0">
                <a:solidFill>
                  <a:srgbClr val="002060"/>
                </a:solidFill>
              </a:rPr>
              <a:t>». Оберіть епізод для переказу.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7456" y="4522934"/>
            <a:ext cx="2776032" cy="14271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00648" y="2043382"/>
            <a:ext cx="475514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 err="1" smtClean="0">
                <a:solidFill>
                  <a:srgbClr val="002060"/>
                </a:solidFill>
              </a:rPr>
              <a:t>Народження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білого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лошати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9214" y="3357786"/>
            <a:ext cx="383842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Бути </a:t>
            </a:r>
            <a:r>
              <a:rPr lang="ru-RU" sz="2800" b="1" dirty="0" err="1">
                <a:solidFill>
                  <a:srgbClr val="002060"/>
                </a:solidFill>
              </a:rPr>
              <a:t>чемним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вітатися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4186" y="494645"/>
            <a:ext cx="9876742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3531" y="4493994"/>
            <a:ext cx="277630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076" y="4493994"/>
            <a:ext cx="3470282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новими знаннями рухаюсь вперед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0835" y="4493994"/>
            <a:ext cx="281756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Нові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були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нецікаві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2059583" y="1441065"/>
            <a:ext cx="8136904" cy="5297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Оцініть свою роботу на уроці ілюстраціями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8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6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84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Картинки по запросу &quot;клипарт дети сидять за партам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74824" y="2064085"/>
            <a:ext cx="3536203" cy="34108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2311" y="2066810"/>
            <a:ext cx="5526342" cy="20625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b="1" dirty="0"/>
              <a:t>Дзвоник пролунав веселий, </a:t>
            </a:r>
            <a:endParaRPr lang="ru-RU" sz="3200" b="1" dirty="0"/>
          </a:p>
          <a:p>
            <a:pPr fontAlgn="base"/>
            <a:r>
              <a:rPr lang="uk-UA" sz="3200" b="1" dirty="0"/>
              <a:t>Дружно всіх він кличе в клас. </a:t>
            </a:r>
            <a:endParaRPr lang="ru-RU" sz="3200" b="1" dirty="0"/>
          </a:p>
          <a:p>
            <a:pPr fontAlgn="base"/>
            <a:r>
              <a:rPr lang="uk-UA" sz="3200" b="1" dirty="0"/>
              <a:t>І цікаве на уроці</a:t>
            </a:r>
            <a:endParaRPr lang="ru-RU" sz="3200" b="1" dirty="0"/>
          </a:p>
          <a:p>
            <a:pPr fontAlgn="base"/>
            <a:r>
              <a:rPr lang="uk-UA" sz="3200" b="1" dirty="0"/>
              <a:t>Пропоную я для вас.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9425" y="525559"/>
            <a:ext cx="9786232" cy="678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Налаштування на урок «Кольоровий </a:t>
            </a:r>
            <a:r>
              <a:rPr lang="uk-UA" sz="3600" b="1" dirty="0">
                <a:solidFill>
                  <a:schemeClr val="bg1"/>
                </a:solidFill>
              </a:rPr>
              <a:t>настрій»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59BF60E-73C2-4333-BC42-13323E4E942C}"/>
              </a:ext>
            </a:extLst>
          </p:cNvPr>
          <p:cNvSpPr/>
          <p:nvPr/>
        </p:nvSpPr>
        <p:spPr>
          <a:xfrm>
            <a:off x="1411511" y="1369620"/>
            <a:ext cx="9361039" cy="56848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Оберіть цеглинку ЛЕГО,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котра відповідає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вашому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настрою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BC01BCF2-8DB5-405C-9EF7-F55DAD67EC5E}"/>
              </a:ext>
            </a:extLst>
          </p:cNvPr>
          <p:cNvGrpSpPr/>
          <p:nvPr/>
        </p:nvGrpSpPr>
        <p:grpSpPr>
          <a:xfrm>
            <a:off x="4683499" y="1993103"/>
            <a:ext cx="3179002" cy="1166777"/>
            <a:chOff x="4718700" y="3159148"/>
            <a:chExt cx="3181073" cy="11665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B403391-6B59-489D-86A2-6769747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4E3584A-50F0-4056-ADB5-805E9CF55DF2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піднесеність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924B78E0-4DA2-4700-A294-E2A804CC7228}"/>
              </a:ext>
            </a:extLst>
          </p:cNvPr>
          <p:cNvGrpSpPr/>
          <p:nvPr/>
        </p:nvGrpSpPr>
        <p:grpSpPr>
          <a:xfrm>
            <a:off x="8143988" y="2036874"/>
            <a:ext cx="3179003" cy="1166777"/>
            <a:chOff x="8682187" y="3202910"/>
            <a:chExt cx="3181074" cy="1166507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883AC342-43AF-40BD-B3AF-068AF36E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35257D0-D218-4C27-9CD6-AB0864EF5B74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114C45D-6AFD-45F1-BBA2-CCD7F9CAFB65}"/>
              </a:ext>
            </a:extLst>
          </p:cNvPr>
          <p:cNvGrpSpPr/>
          <p:nvPr/>
        </p:nvGrpSpPr>
        <p:grpSpPr>
          <a:xfrm>
            <a:off x="4683498" y="3203652"/>
            <a:ext cx="3179003" cy="1166777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F423ABDC-59DF-429B-8D69-4F7CD3D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9B2DA46-E159-4D37-B48D-2F3E9EA5AB38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приємність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032BFDE5-969E-4E57-BBE8-CB6909342B44}"/>
              </a:ext>
            </a:extLst>
          </p:cNvPr>
          <p:cNvGrpSpPr/>
          <p:nvPr/>
        </p:nvGrpSpPr>
        <p:grpSpPr>
          <a:xfrm>
            <a:off x="8143988" y="3203651"/>
            <a:ext cx="3179005" cy="1166778"/>
            <a:chOff x="8682187" y="4369417"/>
            <a:chExt cx="3181076" cy="1166508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8FD9393A-59AB-4F11-9630-686A2620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56DDF1D-EFF6-49ED-9026-9A0F4666E519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тривожність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6CBB012A-0409-4246-AF9E-EA3FF166363A}"/>
              </a:ext>
            </a:extLst>
          </p:cNvPr>
          <p:cNvGrpSpPr/>
          <p:nvPr/>
        </p:nvGrpSpPr>
        <p:grpSpPr>
          <a:xfrm>
            <a:off x="4651368" y="4414200"/>
            <a:ext cx="3179005" cy="1166778"/>
            <a:chOff x="4686549" y="5579685"/>
            <a:chExt cx="3181076" cy="1166508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B5E38C19-EB13-4022-B8C3-2F398D64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2534F7C-8DDD-43BD-AA88-464CFB6202D4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спокій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3F76E308-41E4-4260-8B45-B6B24AABFF76}"/>
              </a:ext>
            </a:extLst>
          </p:cNvPr>
          <p:cNvGrpSpPr/>
          <p:nvPr/>
        </p:nvGrpSpPr>
        <p:grpSpPr>
          <a:xfrm>
            <a:off x="8143988" y="4414199"/>
            <a:ext cx="3179005" cy="1166778"/>
            <a:chOff x="8682187" y="5579685"/>
            <a:chExt cx="3181076" cy="1166508"/>
          </a:xfrm>
        </p:grpSpPr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F7FFB02D-F82B-410D-8FD8-94F4D64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10F5880-7C75-49ED-A8F9-6EA2E378566E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5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3213125" y="2637449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ПОЛЕ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13125" y="2565994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ШКОЛА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500804" y="2781944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КАРТА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3117935" y="2924852"/>
            <a:ext cx="5950308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ВІКНО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213125" y="2853399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КВІТИ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925446" y="2781944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ДРУЖБА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310428" y="2853399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НОВИНИ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3310428" y="2781944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ГОСТИНИ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3213125" y="2637449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ТИХЕНЬКИЙ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3405615" y="2565994"/>
            <a:ext cx="5950308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ТЕМНЕНЬКИЙ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3693294" y="2781944"/>
            <a:ext cx="5950308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ПЕРЕЛЯКАНИЙ</a:t>
            </a: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2542577" y="2708902"/>
            <a:ext cx="7101025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СПОДОБАЛОСЯ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60541" y="601124"/>
            <a:ext cx="9865096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Вправа «Дожени»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1" y="3788651"/>
            <a:ext cx="1965665" cy="2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  <p:bldP spid="9220" grpId="0" animBg="1"/>
      <p:bldP spid="9220" grpId="1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26" grpId="0" animBg="1"/>
      <p:bldP spid="9226" grpId="1" animBg="1"/>
      <p:bldP spid="9227" grpId="0" animBg="1"/>
      <p:bldP spid="9227" grpId="1" animBg="1"/>
      <p:bldP spid="9228" grpId="0" animBg="1"/>
      <p:bldP spid="9228" grpId="1" animBg="1"/>
      <p:bldP spid="9229" grpId="0" animBg="1"/>
      <p:bldP spid="9229" grpId="1" animBg="1"/>
      <p:bldP spid="9230" grpId="0" animBg="1"/>
      <p:bldP spid="92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910" y="491028"/>
            <a:ext cx="10261682" cy="12825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Перевірка домашнього </a:t>
            </a:r>
            <a:r>
              <a:rPr lang="uk-UA" sz="4000" b="1" dirty="0" smtClean="0">
                <a:cs typeface="Times New Roman" panose="02020603050405020304" pitchFamily="18" charset="0"/>
              </a:rPr>
              <a:t>завдання</a:t>
            </a:r>
          </a:p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А. </a:t>
            </a:r>
            <a:r>
              <a:rPr lang="uk-UA" sz="4000" b="1" dirty="0" err="1" smtClean="0">
                <a:cs typeface="Times New Roman" panose="02020603050405020304" pitchFamily="18" charset="0"/>
              </a:rPr>
              <a:t>Дімаров</a:t>
            </a:r>
            <a:r>
              <a:rPr lang="uk-UA" sz="4000" b="1" dirty="0" smtClean="0">
                <a:cs typeface="Times New Roman" panose="02020603050405020304" pitchFamily="18" charset="0"/>
              </a:rPr>
              <a:t> </a:t>
            </a:r>
            <a:r>
              <a:rPr lang="uk-UA" sz="4000" b="1" smtClean="0">
                <a:cs typeface="Times New Roman" panose="02020603050405020304" pitchFamily="18" charset="0"/>
              </a:rPr>
              <a:t>«Для чого </a:t>
            </a:r>
            <a:r>
              <a:rPr lang="uk-UA" sz="4000" b="1" dirty="0" smtClean="0">
                <a:cs typeface="Times New Roman" panose="02020603050405020304" pitchFamily="18" charset="0"/>
              </a:rPr>
              <a:t>людині серце»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93-98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625" y="1946216"/>
            <a:ext cx="666128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Вправа «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Хвилина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запитань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відповідей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0910" y="2539320"/>
            <a:ext cx="729932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- Хто </a:t>
            </a:r>
            <a:r>
              <a:rPr lang="uk-UA" sz="2800" b="1" dirty="0">
                <a:solidFill>
                  <a:schemeClr val="bg1"/>
                </a:solidFill>
              </a:rPr>
              <a:t>з дійових осіб казки вам сподобався? За що?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Чиї вчинки ви не схвалюєте?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Хто вас здивував своєю  </a:t>
            </a:r>
            <a:r>
              <a:rPr lang="uk-UA" sz="2800" b="1" dirty="0" smtClean="0">
                <a:solidFill>
                  <a:schemeClr val="bg1"/>
                </a:solidFill>
              </a:rPr>
              <a:t>поведінкою? Чому</a:t>
            </a:r>
            <a:r>
              <a:rPr lang="uk-UA" sz="2800" b="1" dirty="0">
                <a:solidFill>
                  <a:schemeClr val="bg1"/>
                </a:solidFill>
              </a:rPr>
              <a:t>?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Кого з героїв вам жаль?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Кому хочете дати пораду? Яку саме?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Що у цій казці схвалюється, а що — засуджується?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oração em flor | Сердце обои, Карта,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1791381"/>
            <a:ext cx="2677077" cy="26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Turn My Heart Of Stone To A Heart Of Flesh | Turn to stone, Stone heart,  St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17586"/>
          <a:stretch/>
        </p:blipFill>
        <p:spPr bwMode="auto">
          <a:xfrm>
            <a:off x="8396287" y="4149875"/>
            <a:ext cx="2677077" cy="23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94644"/>
            <a:ext cx="10441160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Подивіться відео. Поміркуйте, що таке «краса»?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videoplayback (4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431" y="1228883"/>
            <a:ext cx="7885284" cy="510477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88175" y="1334445"/>
            <a:ext cx="4176464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Якою </a:t>
            </a:r>
            <a:r>
              <a:rPr lang="ru-RU" sz="2400" b="1" dirty="0">
                <a:solidFill>
                  <a:srgbClr val="002060"/>
                </a:solidFill>
              </a:rPr>
              <a:t>буває краса?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Чи </a:t>
            </a:r>
            <a:r>
              <a:rPr lang="ru-RU" sz="2400" b="1" dirty="0" err="1">
                <a:solidFill>
                  <a:srgbClr val="002060"/>
                </a:solidFill>
              </a:rPr>
              <a:t>зустріли</a:t>
            </a:r>
            <a:r>
              <a:rPr lang="ru-RU" sz="2400" b="1" dirty="0">
                <a:solidFill>
                  <a:srgbClr val="002060"/>
                </a:solidFill>
              </a:rPr>
              <a:t> ви </a:t>
            </a:r>
            <a:r>
              <a:rPr lang="ru-RU" sz="2400" b="1" dirty="0" err="1">
                <a:solidFill>
                  <a:srgbClr val="002060"/>
                </a:solidFill>
              </a:rPr>
              <a:t>сьогодні</a:t>
            </a:r>
            <a:r>
              <a:rPr lang="ru-RU" sz="2400" b="1" dirty="0">
                <a:solidFill>
                  <a:srgbClr val="002060"/>
                </a:solidFill>
              </a:rPr>
              <a:t> красу, коли </a:t>
            </a:r>
            <a:r>
              <a:rPr lang="ru-RU" sz="2400" b="1" dirty="0" err="1">
                <a:solidFill>
                  <a:srgbClr val="002060"/>
                </a:solidFill>
              </a:rPr>
              <a:t>йшли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на урок?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Де </a:t>
            </a:r>
            <a:r>
              <a:rPr lang="ru-RU" sz="2400" b="1" dirty="0">
                <a:solidFill>
                  <a:srgbClr val="002060"/>
                </a:solidFill>
              </a:rPr>
              <a:t>ми </a:t>
            </a:r>
            <a:r>
              <a:rPr lang="ru-RU" sz="2400" b="1" dirty="0" err="1">
                <a:solidFill>
                  <a:srgbClr val="002060"/>
                </a:solidFill>
              </a:rPr>
              <a:t>можемо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бачити</a:t>
            </a:r>
            <a:r>
              <a:rPr lang="ru-RU" sz="2400" b="1" dirty="0">
                <a:solidFill>
                  <a:srgbClr val="002060"/>
                </a:solidFill>
              </a:rPr>
              <a:t> красу?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А </a:t>
            </a:r>
            <a:r>
              <a:rPr lang="ru-RU" sz="2400" b="1" dirty="0">
                <a:solidFill>
                  <a:srgbClr val="002060"/>
                </a:solidFill>
              </a:rPr>
              <a:t>чи можна побачити красу душі?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У </a:t>
            </a:r>
            <a:r>
              <a:rPr lang="ru-RU" sz="2400" b="1" dirty="0">
                <a:solidFill>
                  <a:srgbClr val="002060"/>
                </a:solidFill>
              </a:rPr>
              <a:t>чому </a:t>
            </a:r>
            <a:r>
              <a:rPr lang="ru-RU" sz="2400" b="1" dirty="0" err="1">
                <a:solidFill>
                  <a:srgbClr val="002060"/>
                </a:solidFill>
              </a:rPr>
              <a:t>справжня</a:t>
            </a:r>
            <a:r>
              <a:rPr lang="ru-RU" sz="2400" b="1" dirty="0">
                <a:solidFill>
                  <a:srgbClr val="002060"/>
                </a:solidFill>
              </a:rPr>
              <a:t> краса людини?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Як </a:t>
            </a:r>
            <a:r>
              <a:rPr lang="ru-RU" sz="2400" b="1" dirty="0">
                <a:solidFill>
                  <a:srgbClr val="002060"/>
                </a:solidFill>
              </a:rPr>
              <a:t>ви розумієте </a:t>
            </a:r>
            <a:r>
              <a:rPr lang="ru-RU" sz="2400" b="1" dirty="0" err="1">
                <a:solidFill>
                  <a:srgbClr val="002060"/>
                </a:solidFill>
              </a:rPr>
              <a:t>східну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мудрість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Краса природи </a:t>
            </a:r>
            <a:r>
              <a:rPr lang="ru-RU" sz="2400" b="1" dirty="0" err="1">
                <a:solidFill>
                  <a:srgbClr val="FF0000"/>
                </a:solidFill>
              </a:rPr>
              <a:t>тішить</a:t>
            </a:r>
            <a:r>
              <a:rPr lang="ru-RU" sz="2400" b="1" dirty="0">
                <a:solidFill>
                  <a:srgbClr val="FF0000"/>
                </a:solidFill>
              </a:rPr>
              <a:t> око,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а </a:t>
            </a:r>
            <a:r>
              <a:rPr lang="ru-RU" sz="2400" b="1" dirty="0">
                <a:solidFill>
                  <a:srgbClr val="FF0000"/>
                </a:solidFill>
              </a:rPr>
              <a:t>краса душі </a:t>
            </a:r>
            <a:r>
              <a:rPr lang="ru-RU" sz="2400" b="1" dirty="0" err="1">
                <a:solidFill>
                  <a:srgbClr val="FF0000"/>
                </a:solidFill>
              </a:rPr>
              <a:t>тішить</a:t>
            </a:r>
            <a:r>
              <a:rPr lang="ru-RU" sz="2400" b="1" dirty="0">
                <a:solidFill>
                  <a:srgbClr val="FF0000"/>
                </a:solidFill>
              </a:rPr>
              <a:t> серце»</a:t>
            </a:r>
          </a:p>
        </p:txBody>
      </p:sp>
    </p:spTree>
    <p:extLst>
      <p:ext uri="{BB962C8B-B14F-4D97-AF65-F5344CB8AC3E}">
        <p14:creationId xmlns:p14="http://schemas.microsoft.com/office/powerpoint/2010/main" val="30545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286023"/>
            <a:ext cx="3635507" cy="36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83919" y="1307485"/>
            <a:ext cx="532859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продовжувати знайомство із творчістю сучасного письменника </a:t>
            </a:r>
            <a:r>
              <a:rPr lang="uk-U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Олександра </a:t>
            </a:r>
            <a:r>
              <a:rPr lang="uk-UA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Дерманського, познайомимось з його казкою «</a:t>
            </a:r>
            <a:r>
              <a:rPr lang="uk-UA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Білячок</a:t>
            </a:r>
            <a:r>
              <a:rPr lang="uk-UA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07455" y="405458"/>
            <a:ext cx="9937104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Знайомтесь</a:t>
            </a:r>
            <a:r>
              <a:rPr lang="ru-RU" sz="4000" b="1" dirty="0" smtClean="0"/>
              <a:t> </a:t>
            </a:r>
            <a:r>
              <a:rPr lang="ru-RU" sz="4000" b="1" dirty="0"/>
              <a:t>з </a:t>
            </a:r>
            <a:r>
              <a:rPr lang="uk-UA" sz="4000" b="1" dirty="0" smtClean="0">
                <a:solidFill>
                  <a:schemeClr val="bg1"/>
                </a:solidFill>
              </a:rPr>
              <a:t> автором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Дерманський Сашко. Біографія Сашка Дерманського — УкрЛіб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71" y="1269553"/>
            <a:ext cx="3273426" cy="37373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415" y="1053530"/>
            <a:ext cx="7632848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    Про </a:t>
            </a:r>
            <a:r>
              <a:rPr lang="ru-RU" sz="2400" b="1" dirty="0" err="1"/>
              <a:t>дивовижну</a:t>
            </a:r>
            <a:r>
              <a:rPr lang="ru-RU" sz="2400" b="1" dirty="0"/>
              <a:t> красу душі </a:t>
            </a:r>
            <a:r>
              <a:rPr lang="ru-RU" sz="2400" b="1" dirty="0" err="1"/>
              <a:t>незвичайного</a:t>
            </a:r>
            <a:r>
              <a:rPr lang="ru-RU" sz="2400" b="1" dirty="0"/>
              <a:t> героя нам розповість </a:t>
            </a:r>
            <a:r>
              <a:rPr lang="ru-RU" sz="2400" b="1" dirty="0">
                <a:solidFill>
                  <a:srgbClr val="FFFF00"/>
                </a:solidFill>
              </a:rPr>
              <a:t>Сашко Дерманський. </a:t>
            </a:r>
            <a:r>
              <a:rPr lang="ru-RU" sz="2400" b="1" dirty="0"/>
              <a:t>Герої його творів </a:t>
            </a:r>
            <a:r>
              <a:rPr lang="ru-RU" sz="2400" b="1" dirty="0" err="1"/>
              <a:t>заслуговують</a:t>
            </a:r>
            <a:r>
              <a:rPr lang="ru-RU" sz="2400" b="1" dirty="0"/>
              <a:t> на те, щоб про них дізналися більше дітей. Чому? </a:t>
            </a:r>
            <a:r>
              <a:rPr lang="ru-RU" sz="2400" b="1" dirty="0" err="1"/>
              <a:t>Мрія</a:t>
            </a:r>
            <a:r>
              <a:rPr lang="ru-RU" sz="2400" b="1" dirty="0"/>
              <a:t> </a:t>
            </a:r>
            <a:r>
              <a:rPr lang="ru-RU" sz="2400" b="1" dirty="0" err="1"/>
              <a:t>дитячого</a:t>
            </a:r>
            <a:r>
              <a:rPr lang="ru-RU" sz="2400" b="1" dirty="0"/>
              <a:t> </a:t>
            </a:r>
            <a:r>
              <a:rPr lang="ru-RU" sz="2400" b="1" dirty="0" err="1"/>
              <a:t>письменника</a:t>
            </a:r>
            <a:r>
              <a:rPr lang="ru-RU" sz="2400" b="1" dirty="0"/>
              <a:t> — </a:t>
            </a:r>
            <a:r>
              <a:rPr lang="ru-RU" sz="2400" b="1" dirty="0" err="1"/>
              <a:t>сіяти</a:t>
            </a:r>
            <a:r>
              <a:rPr lang="ru-RU" sz="2400" b="1" dirty="0"/>
              <a:t> добре зерно, щоб воно </a:t>
            </a:r>
            <a:r>
              <a:rPr lang="ru-RU" sz="2400" b="1" dirty="0" err="1"/>
              <a:t>проростало</a:t>
            </a:r>
            <a:r>
              <a:rPr lang="ru-RU" sz="2400" b="1" dirty="0"/>
              <a:t> у їх душах.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«</a:t>
            </a:r>
            <a:r>
              <a:rPr lang="ru-RU" sz="2400" b="1" dirty="0"/>
              <a:t>Я хочу, щоб діти </a:t>
            </a:r>
            <a:r>
              <a:rPr lang="ru-RU" sz="2400" b="1" dirty="0" err="1"/>
              <a:t>поринали</a:t>
            </a:r>
            <a:r>
              <a:rPr lang="ru-RU" sz="2400" b="1" dirty="0"/>
              <a:t> в книжку з головою, </a:t>
            </a:r>
            <a:r>
              <a:rPr lang="ru-RU" sz="2400" b="1" dirty="0" err="1"/>
              <a:t>щось</a:t>
            </a:r>
            <a:r>
              <a:rPr lang="ru-RU" sz="2400" b="1" dirty="0"/>
              <a:t> </a:t>
            </a:r>
            <a:r>
              <a:rPr lang="ru-RU" sz="2400" b="1" dirty="0" err="1"/>
              <a:t>відчували</a:t>
            </a:r>
            <a:r>
              <a:rPr lang="ru-RU" sz="2400" b="1" dirty="0"/>
              <a:t>, переживали, </a:t>
            </a:r>
            <a:r>
              <a:rPr lang="ru-RU" sz="2400" b="1" dirty="0" err="1"/>
              <a:t>сміялися</a:t>
            </a:r>
            <a:r>
              <a:rPr lang="ru-RU" sz="2400" b="1" dirty="0"/>
              <a:t>, </a:t>
            </a:r>
            <a:r>
              <a:rPr lang="ru-RU" sz="2400" b="1" dirty="0" err="1"/>
              <a:t>захо</a:t>
            </a:r>
            <a:r>
              <a:rPr lang="ru-RU" sz="2400" b="1" dirty="0"/>
              <a:t> </a:t>
            </a:r>
            <a:r>
              <a:rPr lang="ru-RU" sz="2400" b="1" dirty="0" err="1"/>
              <a:t>плювалися</a:t>
            </a:r>
            <a:r>
              <a:rPr lang="ru-RU" sz="2400" b="1" dirty="0"/>
              <a:t>, щоб </a:t>
            </a:r>
            <a:r>
              <a:rPr lang="ru-RU" sz="2400" b="1" dirty="0" err="1"/>
              <a:t>перегортали</a:t>
            </a:r>
            <a:r>
              <a:rPr lang="ru-RU" sz="2400" b="1" dirty="0"/>
              <a:t> </a:t>
            </a:r>
            <a:r>
              <a:rPr lang="ru-RU" sz="2400" b="1" dirty="0" err="1"/>
              <a:t>останню</a:t>
            </a:r>
            <a:r>
              <a:rPr lang="ru-RU" sz="2400" b="1" dirty="0"/>
              <a:t> </a:t>
            </a:r>
            <a:r>
              <a:rPr lang="ru-RU" sz="2400" b="1" dirty="0" err="1"/>
              <a:t>сторінку</a:t>
            </a:r>
            <a:r>
              <a:rPr lang="ru-RU" sz="2400" b="1" dirty="0"/>
              <a:t>, так як я в </a:t>
            </a:r>
            <a:r>
              <a:rPr lang="ru-RU" sz="2400" b="1" dirty="0" err="1"/>
              <a:t>дитинстві</a:t>
            </a:r>
            <a:r>
              <a:rPr lang="ru-RU" sz="2400" b="1" dirty="0"/>
              <a:t> — дочитав того </a:t>
            </a:r>
            <a:r>
              <a:rPr lang="ru-RU" sz="2400" b="1" dirty="0" err="1"/>
              <a:t>Карлсона</a:t>
            </a:r>
            <a:r>
              <a:rPr lang="ru-RU" sz="2400" b="1" dirty="0"/>
              <a:t> два </a:t>
            </a:r>
            <a:r>
              <a:rPr lang="ru-RU" sz="2400" b="1" dirty="0" err="1"/>
              <a:t>дцятий</a:t>
            </a:r>
            <a:r>
              <a:rPr lang="ru-RU" sz="2400" b="1" dirty="0"/>
              <a:t> раз, </a:t>
            </a:r>
            <a:r>
              <a:rPr lang="ru-RU" sz="2400" b="1" dirty="0" err="1"/>
              <a:t>перегорнув</a:t>
            </a:r>
            <a:r>
              <a:rPr lang="ru-RU" sz="2400" b="1" dirty="0"/>
              <a:t> </a:t>
            </a:r>
            <a:r>
              <a:rPr lang="ru-RU" sz="2400" b="1" dirty="0" err="1"/>
              <a:t>останню</a:t>
            </a:r>
            <a:r>
              <a:rPr lang="ru-RU" sz="2400" b="1" dirty="0"/>
              <a:t> </a:t>
            </a:r>
            <a:r>
              <a:rPr lang="ru-RU" sz="2400" b="1" dirty="0" err="1"/>
              <a:t>сторіночку</a:t>
            </a:r>
            <a:r>
              <a:rPr lang="ru-RU" sz="2400" b="1" dirty="0"/>
              <a:t> — а там пісенька, я ту </a:t>
            </a:r>
            <a:r>
              <a:rPr lang="ru-RU" sz="2400" b="1" dirty="0" err="1"/>
              <a:t>пісеньку</a:t>
            </a:r>
            <a:r>
              <a:rPr lang="ru-RU" sz="2400" b="1" dirty="0"/>
              <a:t> </a:t>
            </a:r>
            <a:r>
              <a:rPr lang="ru-RU" sz="2400" b="1" dirty="0" err="1"/>
              <a:t>намагаюся</a:t>
            </a:r>
            <a:r>
              <a:rPr lang="ru-RU" sz="2400" b="1" dirty="0"/>
              <a:t> </a:t>
            </a:r>
            <a:r>
              <a:rPr lang="ru-RU" sz="2400" b="1" dirty="0" err="1"/>
              <a:t>наспівувати</a:t>
            </a:r>
            <a:r>
              <a:rPr lang="ru-RU" sz="2400" b="1" dirty="0"/>
              <a:t>, а </a:t>
            </a:r>
            <a:r>
              <a:rPr lang="ru-RU" sz="2400" b="1" dirty="0" err="1"/>
              <a:t>сльози</a:t>
            </a:r>
            <a:r>
              <a:rPr lang="ru-RU" sz="2400" b="1" dirty="0"/>
              <a:t> — так і </a:t>
            </a:r>
            <a:r>
              <a:rPr lang="ru-RU" sz="2400" b="1" dirty="0" err="1"/>
              <a:t>котяться</a:t>
            </a:r>
            <a:r>
              <a:rPr lang="ru-RU" sz="2400" b="1" dirty="0"/>
              <a:t>. Мені завжди було дуже </a:t>
            </a:r>
            <a:r>
              <a:rPr lang="ru-RU" sz="2400" b="1" dirty="0" err="1"/>
              <a:t>сумно</a:t>
            </a:r>
            <a:r>
              <a:rPr lang="ru-RU" sz="2400" b="1" dirty="0"/>
              <a:t>, що </a:t>
            </a:r>
            <a:r>
              <a:rPr lang="ru-RU" sz="2400" b="1" dirty="0" err="1"/>
              <a:t>закінчилася</a:t>
            </a:r>
            <a:r>
              <a:rPr lang="ru-RU" sz="2400" b="1" dirty="0"/>
              <a:t> </a:t>
            </a:r>
            <a:r>
              <a:rPr lang="ru-RU" sz="2400" b="1" dirty="0" err="1"/>
              <a:t>ця</a:t>
            </a:r>
            <a:r>
              <a:rPr lang="ru-RU" sz="2400" b="1" dirty="0"/>
              <a:t> книжка, бо що ж я тепер буду далі робити? Починав читати </a:t>
            </a:r>
            <a:r>
              <a:rPr lang="ru-RU" sz="2400" b="1" dirty="0" err="1"/>
              <a:t>спочатку</a:t>
            </a:r>
            <a:r>
              <a:rPr lang="ru-RU" sz="2400" b="1" dirty="0" smtClean="0"/>
              <a:t>».</a:t>
            </a:r>
          </a:p>
          <a:p>
            <a:r>
              <a:rPr lang="uk-UA" sz="2400" b="1" dirty="0"/>
              <a:t> </a:t>
            </a:r>
            <a:r>
              <a:rPr lang="uk-UA" sz="2400" b="1" dirty="0" smtClean="0"/>
              <a:t>                                           Ваш Сашко Дерманський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084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Олександр Дерманський, &quot;Володар Макуци, або Пригоди Вужа Ониська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 bwMode="auto">
          <a:xfrm rot="1178723">
            <a:off x="7233802" y="4271994"/>
            <a:ext cx="1425471" cy="215534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ашко Дермансь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6765">
            <a:off x="5069997" y="4360071"/>
            <a:ext cx="1485509" cy="20857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7455" y="405458"/>
            <a:ext cx="9937104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/>
              <a:t>про автора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6 Літер казки байки\№068-О.Дерманського. Білячок\2026-02-02_20335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4436" r="99" b="492"/>
          <a:stretch/>
        </p:blipFill>
        <p:spPr bwMode="auto">
          <a:xfrm>
            <a:off x="2721236" y="1053530"/>
            <a:ext cx="8316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ашко Дерманський. Чудове Чудовисько і Погане Поганисько. // www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4938">
            <a:off x="734839" y="596516"/>
            <a:ext cx="1708050" cy="248601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Інтелектуальна» книжка для дитини – ЛітАкцент – світ сучасної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"/>
          <a:stretch/>
        </p:blipFill>
        <p:spPr bwMode="auto">
          <a:xfrm rot="20341827">
            <a:off x="638554" y="2834007"/>
            <a:ext cx="1735239" cy="25221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зки дракона Омелька: продажа, цена в Києві. дитяча художня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b="7794"/>
          <a:stretch/>
        </p:blipFill>
        <p:spPr bwMode="auto">
          <a:xfrm rot="1141564">
            <a:off x="9788370" y="4451846"/>
            <a:ext cx="1486821" cy="21630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упити книгу Маляка - принцеса Драконії (Сашко Дерманський) - 978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r="5717"/>
          <a:stretch/>
        </p:blipFill>
        <p:spPr bwMode="auto">
          <a:xfrm rot="20172243">
            <a:off x="2018352" y="4301152"/>
            <a:ext cx="1498578" cy="21595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211711" y="1395171"/>
            <a:ext cx="2844316" cy="369080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б</a:t>
            </a:r>
            <a:r>
              <a:rPr lang="uk-UA" sz="3200" b="1" dirty="0">
                <a:solidFill>
                  <a:srgbClr val="FFFF00"/>
                </a:solidFill>
              </a:rPr>
              <a:t>і</a:t>
            </a:r>
            <a:r>
              <a:rPr lang="uk-UA" sz="3200" b="1" dirty="0">
                <a:solidFill>
                  <a:schemeClr val="bg1"/>
                </a:solidFill>
              </a:rPr>
              <a:t>ле-біл</a:t>
            </a:r>
            <a:r>
              <a:rPr lang="uk-UA" sz="3200" b="1" dirty="0">
                <a:solidFill>
                  <a:srgbClr val="FFFF00"/>
                </a:solidFill>
              </a:rPr>
              <a:t>і</a:t>
            </a:r>
            <a:r>
              <a:rPr lang="uk-UA" sz="3200" b="1" dirty="0">
                <a:solidFill>
                  <a:schemeClr val="bg1"/>
                </a:solidFill>
              </a:rPr>
              <a:t>сіньке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л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uk-UA" sz="3200" b="1" dirty="0">
                <a:solidFill>
                  <a:schemeClr val="bg1"/>
                </a:solidFill>
              </a:rPr>
              <a:t>в'ячий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кольор</a:t>
            </a:r>
            <a:r>
              <a:rPr lang="uk-UA" sz="3200" b="1" dirty="0">
                <a:solidFill>
                  <a:srgbClr val="FFFF00"/>
                </a:solidFill>
              </a:rPr>
              <a:t>о</a:t>
            </a:r>
            <a:r>
              <a:rPr lang="uk-UA" sz="3200" b="1" dirty="0">
                <a:solidFill>
                  <a:schemeClr val="bg1"/>
                </a:solidFill>
              </a:rPr>
              <a:t>вих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закорт</a:t>
            </a:r>
            <a:r>
              <a:rPr lang="uk-UA" sz="3200" b="1" dirty="0">
                <a:solidFill>
                  <a:srgbClr val="FFFF00"/>
                </a:solidFill>
              </a:rPr>
              <a:t>і</a:t>
            </a:r>
            <a:r>
              <a:rPr lang="uk-UA" sz="3200" b="1" dirty="0">
                <a:solidFill>
                  <a:schemeClr val="bg1"/>
                </a:solidFill>
              </a:rPr>
              <a:t>ло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заман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uk-UA" sz="3200" b="1" dirty="0">
                <a:solidFill>
                  <a:schemeClr val="bg1"/>
                </a:solidFill>
              </a:rPr>
              <a:t>ться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запит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льно</a:t>
            </a:r>
          </a:p>
          <a:p>
            <a:pPr algn="ctr" eaLnBrk="0" hangingPunct="0">
              <a:defRPr/>
            </a:pPr>
            <a:r>
              <a:rPr lang="uk-UA" sz="3200" b="1" dirty="0" err="1">
                <a:solidFill>
                  <a:schemeClr val="bg1"/>
                </a:solidFill>
              </a:rPr>
              <a:t>гостр</a:t>
            </a:r>
            <a:r>
              <a:rPr lang="uk-UA" sz="3200" b="1" dirty="0" err="1">
                <a:solidFill>
                  <a:srgbClr val="FFFF00"/>
                </a:solidFill>
              </a:rPr>
              <a:t>ю</a:t>
            </a:r>
            <a:r>
              <a:rPr lang="uk-UA" sz="3200" b="1" dirty="0" err="1">
                <a:solidFill>
                  <a:schemeClr val="bg1"/>
                </a:solidFill>
              </a:rPr>
              <a:t>щий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2232248" cy="31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64039" y="1402714"/>
            <a:ext cx="511256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Припустіть, хто може бути героєм казки Сашка Дерманського «</a:t>
            </a:r>
            <a:r>
              <a:rPr lang="uk-UA" sz="2800" b="1" dirty="0" err="1" smtClean="0">
                <a:solidFill>
                  <a:srgbClr val="0070C0"/>
                </a:solidFill>
              </a:rPr>
              <a:t>Білячок</a:t>
            </a:r>
            <a:r>
              <a:rPr lang="uk-UA" sz="2800" b="1" dirty="0" smtClean="0">
                <a:solidFill>
                  <a:srgbClr val="0070C0"/>
                </a:solidFill>
              </a:rPr>
              <a:t>».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3" name="Picture 4" descr="Лошади в мифологии: Единорог - Новости - МБУ СШ по конному спорту города  Екатеринбург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11" y="2841879"/>
            <a:ext cx="2196244" cy="28479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0072" y="5337675"/>
            <a:ext cx="700277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Ось про такого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дивакуватого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але 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добрим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серцем, коня і буде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ця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чарівна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казка.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40303" y="2849189"/>
            <a:ext cx="288032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Єдиноріг</a:t>
            </a:r>
            <a:r>
              <a:rPr lang="ru-RU" sz="2800" b="1" dirty="0" smtClean="0"/>
              <a:t> – </a:t>
            </a:r>
            <a:r>
              <a:rPr lang="ru-RU" sz="2800" b="1" dirty="0" err="1"/>
              <a:t>Міфічна</a:t>
            </a:r>
            <a:r>
              <a:rPr lang="ru-RU" sz="2800" b="1" dirty="0"/>
              <a:t> </a:t>
            </a:r>
            <a:r>
              <a:rPr lang="ru-RU" sz="2800" b="1" dirty="0" err="1"/>
              <a:t>казкова</a:t>
            </a:r>
            <a:r>
              <a:rPr lang="ru-RU" sz="2800" b="1" dirty="0"/>
              <a:t> </a:t>
            </a:r>
            <a:r>
              <a:rPr lang="ru-RU" sz="2800" b="1" dirty="0" err="1"/>
              <a:t>істота</a:t>
            </a:r>
            <a:r>
              <a:rPr lang="ru-RU" sz="2800" b="1" dirty="0"/>
              <a:t> — символ </a:t>
            </a:r>
            <a:r>
              <a:rPr lang="ru-RU" sz="2800" b="1" dirty="0" err="1"/>
              <a:t>доброчесності</a:t>
            </a:r>
            <a:r>
              <a:rPr lang="ru-RU" sz="2800" b="1" dirty="0"/>
              <a:t>; має біле </a:t>
            </a:r>
            <a:r>
              <a:rPr lang="ru-RU" sz="2800" b="1" dirty="0" err="1"/>
              <a:t>тіло</a:t>
            </a:r>
            <a:r>
              <a:rPr lang="ru-RU" sz="2800" b="1" dirty="0"/>
              <a:t>, </a:t>
            </a:r>
            <a:r>
              <a:rPr lang="ru-RU" sz="2800" b="1" dirty="0" err="1"/>
              <a:t>червону</a:t>
            </a:r>
            <a:r>
              <a:rPr lang="ru-RU" sz="2800" b="1" dirty="0"/>
              <a:t> голову та </a:t>
            </a:r>
            <a:r>
              <a:rPr lang="ru-RU" sz="2800" b="1" dirty="0" err="1"/>
              <a:t>сині</a:t>
            </a:r>
            <a:r>
              <a:rPr lang="ru-RU" sz="2800" b="1" dirty="0"/>
              <a:t> очі.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</TotalTime>
  <Words>728</Words>
  <Application>Microsoft Office PowerPoint</Application>
  <PresentationFormat>Произвольный</PresentationFormat>
  <Paragraphs>128</Paragraphs>
  <Slides>16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246</cp:revision>
  <dcterms:created xsi:type="dcterms:W3CDTF">2025-08-27T14:01:18Z</dcterms:created>
  <dcterms:modified xsi:type="dcterms:W3CDTF">2026-02-03T08:40:53Z</dcterms:modified>
</cp:coreProperties>
</file>