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2" r:id="rId2"/>
    <p:sldId id="583" r:id="rId3"/>
    <p:sldId id="584" r:id="rId4"/>
    <p:sldId id="591" r:id="rId5"/>
    <p:sldId id="592" r:id="rId6"/>
    <p:sldId id="590" r:id="rId7"/>
    <p:sldId id="326" r:id="rId8"/>
    <p:sldId id="503" r:id="rId9"/>
    <p:sldId id="570" r:id="rId10"/>
    <p:sldId id="576" r:id="rId11"/>
    <p:sldId id="585" r:id="rId12"/>
    <p:sldId id="596" r:id="rId13"/>
    <p:sldId id="586" r:id="rId14"/>
    <p:sldId id="587" r:id="rId15"/>
    <p:sldId id="588" r:id="rId16"/>
    <p:sldId id="589" r:id="rId17"/>
    <p:sldId id="577" r:id="rId18"/>
    <p:sldId id="597" r:id="rId19"/>
    <p:sldId id="599" r:id="rId20"/>
    <p:sldId id="598" r:id="rId21"/>
    <p:sldId id="600" r:id="rId22"/>
    <p:sldId id="536" r:id="rId23"/>
    <p:sldId id="582" r:id="rId2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B41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289032" cy="255389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</a:rPr>
              <a:t>Сила духу головного героя. 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Сашко Дерманський «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Білячок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Робота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з дитячою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книжкою</a:t>
            </a:r>
          </a:p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С. Дерманський «Мрія </a:t>
            </a:r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</a:rPr>
              <a:t>Маляки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76207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69-70</a:t>
            </a:r>
          </a:p>
        </p:txBody>
      </p:sp>
      <p:pic>
        <p:nvPicPr>
          <p:cNvPr id="5" name="Picture 4" descr="Лошади в мифологии: Единорог - Новости - МБУ СШ по конному спорту города  Екатеринбург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 b="9546"/>
          <a:stretch/>
        </p:blipFill>
        <p:spPr bwMode="auto">
          <a:xfrm>
            <a:off x="1411511" y="3501802"/>
            <a:ext cx="2232248" cy="2520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707" y="405458"/>
            <a:ext cx="2984037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Олександр Дерманський «</a:t>
            </a:r>
            <a:r>
              <a:rPr lang="uk-UA" sz="36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ІІ частина</a:t>
            </a:r>
          </a:p>
        </p:txBody>
      </p:sp>
      <p:pic>
        <p:nvPicPr>
          <p:cNvPr id="2050" name="Picture 2" descr="D:\3 клас\02 ЧИТАННЯ\1 Савченко уроки\6 Літер казки байки\№069-070-С.Дерманський. Білячок (продовження). Робота з дитячою книжкою\2026-02-03_104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07" y="405457"/>
            <a:ext cx="74295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Лев Лорд зовет сахалинцев на день рождения. 19.02.2020. Новости Сахком.  Южно-Сахалинск. Сахалин.Инфо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773314"/>
            <a:ext cx="2277834" cy="30103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707" y="405458"/>
            <a:ext cx="2984037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Олександр Дерманський «</a:t>
            </a:r>
            <a:r>
              <a:rPr lang="uk-UA" sz="36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ІІ частина</a:t>
            </a:r>
          </a:p>
        </p:txBody>
      </p:sp>
      <p:pic>
        <p:nvPicPr>
          <p:cNvPr id="3074" name="Picture 2" descr="D:\3 клас\02 ЧИТАННЯ\1 Савченко уроки\6 Літер казки байки\№069-070-С.Дерманський. Білячок (продовження). Робота з дитячою книжкою\2026-02-03_104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330548"/>
            <a:ext cx="7850050" cy="50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Гранни Набор алмазной вышивки Черная и белая лошадь (Ag5833) 27х38 см —  купить по выгодной цене на Яндекс.Маркет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3423" r="1726" b="3851"/>
          <a:stretch/>
        </p:blipFill>
        <p:spPr bwMode="auto">
          <a:xfrm>
            <a:off x="548136" y="2781722"/>
            <a:ext cx="2962607" cy="20976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9343" y="5370579"/>
            <a:ext cx="740770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Чому лев не захотів з'їсти </a:t>
            </a:r>
            <a:r>
              <a:rPr lang="uk-UA" sz="2400" b="1" dirty="0" err="1" smtClean="0">
                <a:solidFill>
                  <a:srgbClr val="FFFF00"/>
                </a:solidFill>
              </a:rPr>
              <a:t>Білячка</a:t>
            </a:r>
            <a:r>
              <a:rPr lang="uk-UA" sz="24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Який характер виявило лоша у розмові з левом?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До якої країни вирішив мандрувати </a:t>
            </a:r>
            <a:r>
              <a:rPr lang="uk-UA" sz="2400" b="1" dirty="0" err="1" smtClean="0">
                <a:solidFill>
                  <a:srgbClr val="FFFF00"/>
                </a:solidFill>
              </a:rPr>
              <a:t>Білячок</a:t>
            </a:r>
            <a:r>
              <a:rPr lang="uk-UA" sz="2400" b="1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136" y="4908915"/>
            <a:ext cx="29626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Що головне в цій частині? Як можна її назвати?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8055" y="4730511"/>
            <a:ext cx="464240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Відмова</a:t>
            </a:r>
            <a:r>
              <a:rPr lang="ru-RU" sz="2800" b="1" dirty="0" smtClean="0">
                <a:solidFill>
                  <a:srgbClr val="FFFF00"/>
                </a:solidFill>
              </a:rPr>
              <a:t> лева </a:t>
            </a:r>
            <a:r>
              <a:rPr lang="ru-RU" sz="2800" b="1" dirty="0" err="1" smtClean="0">
                <a:solidFill>
                  <a:srgbClr val="FFFF00"/>
                </a:solidFill>
              </a:rPr>
              <a:t>з’їсти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Білячка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851671" y="1395171"/>
            <a:ext cx="3089659" cy="369080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салам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ндра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кент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ври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напроч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>
                <a:solidFill>
                  <a:schemeClr val="bg1"/>
                </a:solidFill>
              </a:rPr>
              <a:t>д</a:t>
            </a:r>
          </a:p>
          <a:p>
            <a:pPr algn="ctr" eaLnBrk="0" hangingPunct="0">
              <a:defRPr/>
            </a:pPr>
            <a:r>
              <a:rPr lang="uk-UA" sz="3200" b="1" dirty="0" err="1">
                <a:solidFill>
                  <a:schemeClr val="bg1"/>
                </a:solidFill>
              </a:rPr>
              <a:t>людинок</a:t>
            </a:r>
            <a:r>
              <a:rPr lang="uk-UA" sz="3200" b="1" dirty="0" err="1">
                <a:solidFill>
                  <a:srgbClr val="FFFF00"/>
                </a:solidFill>
              </a:rPr>
              <a:t>і</a:t>
            </a:r>
            <a:r>
              <a:rPr lang="uk-UA" sz="3200" b="1" dirty="0" err="1">
                <a:solidFill>
                  <a:schemeClr val="bg1"/>
                </a:solidFill>
              </a:rPr>
              <a:t>нь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чудерн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цьких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опол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>
                <a:solidFill>
                  <a:schemeClr val="bg1"/>
                </a:solidFill>
              </a:rPr>
              <a:t>дні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навздог</a:t>
            </a:r>
            <a:r>
              <a:rPr lang="uk-UA" sz="3200" b="1" dirty="0">
                <a:solidFill>
                  <a:srgbClr val="FFFF00"/>
                </a:solidFill>
              </a:rPr>
              <a:t>і</a:t>
            </a:r>
            <a:r>
              <a:rPr lang="uk-UA" sz="3200" b="1" dirty="0">
                <a:solidFill>
                  <a:schemeClr val="bg1"/>
                </a:solidFill>
              </a:rPr>
              <a:t>н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1950901" cy="27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56027" y="1402714"/>
            <a:ext cx="52205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Саламандра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вогняна або плямиста земноводна тварина.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1671" y="5107397"/>
            <a:ext cx="848471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FFFF00"/>
                </a:solidFill>
              </a:rPr>
              <a:t>Кентавр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</a:t>
            </a:r>
            <a:r>
              <a:rPr lang="uk-UA" altLang="ru-RU" sz="2800" b="1" dirty="0"/>
              <a:t>в давньогрецькій міфології дикі, смертні істоти з головою і торсом людини на тілі коня. </a:t>
            </a:r>
          </a:p>
        </p:txBody>
      </p:sp>
      <p:pic>
        <p:nvPicPr>
          <p:cNvPr id="9" name="Picture 2" descr="Все о жизни огненной саламандры — 4 Лап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6" y="2493689"/>
            <a:ext cx="2610291" cy="24378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ентавр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8335" y="2493688"/>
            <a:ext cx="2448272" cy="24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707" y="405458"/>
            <a:ext cx="2984037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Олександр Дерманський «</a:t>
            </a:r>
            <a:r>
              <a:rPr lang="uk-UA" sz="36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ІІІ частина</a:t>
            </a:r>
          </a:p>
        </p:txBody>
      </p:sp>
      <p:pic>
        <p:nvPicPr>
          <p:cNvPr id="4098" name="Picture 2" descr="D:\3 клас\02 ЧИТАННЯ\1 Савченко уроки\6 Літер казки байки\№069-070-С.Дерманський. Білячок (продовження). Робота з дитячою книжкою\2026-02-03_110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363932"/>
            <a:ext cx="7818115" cy="56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65" y="2781722"/>
            <a:ext cx="2019538" cy="326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6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83657"/>
            <a:ext cx="1555528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101-102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707" y="405458"/>
            <a:ext cx="2984037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Олександр Дерманський «</a:t>
            </a:r>
            <a:r>
              <a:rPr lang="uk-UA" sz="36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ІІІ частина</a:t>
            </a:r>
          </a:p>
        </p:txBody>
      </p:sp>
      <p:pic>
        <p:nvPicPr>
          <p:cNvPr id="5122" name="Picture 2" descr="D:\3 клас\02 ЧИТАННЯ\1 Савченко уроки\6 Літер казки байки\№069-070-С.Дерманський. Білячок (продовження). Робота з дитячою книжкою\2026-02-03_111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23" y="405458"/>
            <a:ext cx="8071483" cy="7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3 клас\02 ЧИТАННЯ\1 Савченко уроки\6 Літер казки байки\№069-070-С.Дерманський. Білячок (продовження). Робота з дитячою книжкою\2026-02-03_1111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23" y="1125538"/>
            <a:ext cx="8071488" cy="30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Кентавр | Фантастические существа вики | Fan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707" y="2696619"/>
            <a:ext cx="2408848" cy="30137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3719" y="4218062"/>
            <a:ext cx="856895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Який знак початку чарівної країни назвав </a:t>
            </a:r>
            <a:r>
              <a:rPr lang="uk-UA" sz="2800" b="1" dirty="0" err="1" smtClean="0">
                <a:solidFill>
                  <a:srgbClr val="FFFF00"/>
                </a:solidFill>
              </a:rPr>
              <a:t>Білячок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Чим саламандри здивували Нічку?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Якими виявилися кентаври?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Що головне в цій частині? Як можна її назвати?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3719" y="6017504"/>
            <a:ext cx="814733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Зустрічі </a:t>
            </a:r>
            <a:r>
              <a:rPr lang="ru-RU" sz="2800" b="1" dirty="0" err="1" smtClean="0">
                <a:solidFill>
                  <a:schemeClr val="bg1"/>
                </a:solidFill>
              </a:rPr>
              <a:t>мандрівників</a:t>
            </a:r>
            <a:r>
              <a:rPr lang="ru-RU" sz="2800" b="1" dirty="0" smtClean="0">
                <a:solidFill>
                  <a:schemeClr val="bg1"/>
                </a:solidFill>
              </a:rPr>
              <a:t> на шляху до </a:t>
            </a:r>
            <a:r>
              <a:rPr lang="ru-RU" sz="2800" b="1" dirty="0" err="1" smtClean="0">
                <a:solidFill>
                  <a:schemeClr val="bg1"/>
                </a:solidFill>
              </a:rPr>
              <a:t>чарівної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83657"/>
            <a:ext cx="1195488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707" y="405458"/>
            <a:ext cx="2984037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Олександр Дерманський «</a:t>
            </a:r>
            <a:r>
              <a:rPr lang="uk-UA" sz="36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</a:t>
            </a:r>
            <a:r>
              <a:rPr lang="en-US" sz="3600" b="1" dirty="0" smtClean="0">
                <a:solidFill>
                  <a:schemeClr val="bg1"/>
                </a:solidFill>
              </a:rPr>
              <a:t>V</a:t>
            </a:r>
            <a:r>
              <a:rPr lang="uk-UA" sz="3600" b="1" dirty="0" smtClean="0">
                <a:solidFill>
                  <a:schemeClr val="bg1"/>
                </a:solidFill>
              </a:rPr>
              <a:t> частина</a:t>
            </a:r>
          </a:p>
        </p:txBody>
      </p:sp>
      <p:pic>
        <p:nvPicPr>
          <p:cNvPr id="6146" name="Picture 2" descr="D:\3 клас\02 ЧИТАННЯ\1 Савченко уроки\6 Літер казки байки\№069-070-С.Дерманський. Білячок (продовження). Робота з дитячою книжкою\2026-02-03_111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83" y="405457"/>
            <a:ext cx="8006046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Единороги существуют! | Загадки Биологии | Яндекс Дзе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7" r="2262"/>
          <a:stretch/>
        </p:blipFill>
        <p:spPr bwMode="auto">
          <a:xfrm>
            <a:off x="522213" y="2709714"/>
            <a:ext cx="2956705" cy="29596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83657"/>
            <a:ext cx="1483520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102-103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707" y="405458"/>
            <a:ext cx="2984037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Олександр Дерманський «</a:t>
            </a:r>
            <a:r>
              <a:rPr lang="uk-UA" sz="36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</a:t>
            </a:r>
            <a:r>
              <a:rPr lang="en-US" sz="3600" b="1" dirty="0" smtClean="0">
                <a:solidFill>
                  <a:schemeClr val="bg1"/>
                </a:solidFill>
              </a:rPr>
              <a:t>V</a:t>
            </a:r>
            <a:r>
              <a:rPr lang="uk-UA" sz="3600" b="1" dirty="0" smtClean="0">
                <a:solidFill>
                  <a:schemeClr val="bg1"/>
                </a:solidFill>
              </a:rPr>
              <a:t> частина</a:t>
            </a:r>
          </a:p>
        </p:txBody>
      </p:sp>
      <p:pic>
        <p:nvPicPr>
          <p:cNvPr id="7170" name="Picture 2" descr="D:\3 клас\02 ЧИТАННЯ\1 Савченко уроки\6 Літер казки байки\№069-070-С.Дерманський. Білячок (продовження). Робота з дитячою книжкою\2026-02-03_111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15" y="405458"/>
            <a:ext cx="74295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3 клас\02 ЧИТАННЯ\1 Савченко уроки\6 Літер казки байки\№069-070-С.Дерманський. Білячок (продовження). Робота з дитячою книжкою\2026-02-03_1118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02" y="3215333"/>
            <a:ext cx="74771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1000 х 1002 | Раскраски, Животные, Единорог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3" y="2637706"/>
            <a:ext cx="3232800" cy="32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94975" y="4737570"/>
            <a:ext cx="72585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Хто, той, серце, усе, має, здолає, добре.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3770" y="494644"/>
            <a:ext cx="10210829" cy="55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645" y="572130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Фото Красивая черная лошадь на фоне приро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6539" r="21175" b="5049"/>
          <a:stretch/>
        </p:blipFill>
        <p:spPr bwMode="auto">
          <a:xfrm>
            <a:off x="494824" y="1143417"/>
            <a:ext cx="2630462" cy="33909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0955" y="1176880"/>
            <a:ext cx="6934689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враження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справила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вас казка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Білячок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мама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Нічка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назвала свого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синочка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почуття вона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виявляла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до нього?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ким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зустрілися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мандрівники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шукаючи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країну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єдинорогів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Які якості виявив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Білячок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цьому шляху?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Знайдіть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ознаки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чарівності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" name="Picture 4" descr="Белый Единорог видео. Все о лошад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99613" y="3127999"/>
            <a:ext cx="2812063" cy="32944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5447" y="5459690"/>
            <a:ext cx="76508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 ви можете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його пояснити щодо героя казки.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7037" y="4725938"/>
            <a:ext cx="72585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Хто добре серце має, той усе здолає.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5334" y="4001571"/>
            <a:ext cx="4910961" cy="55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Вправа «</a:t>
            </a:r>
            <a:r>
              <a:rPr lang="uk-UA" sz="2800" b="1" dirty="0" err="1" smtClean="0">
                <a:solidFill>
                  <a:schemeClr val="bg1"/>
                </a:solidFill>
              </a:rPr>
              <a:t>Зберіть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прислів'я</a:t>
            </a:r>
            <a:r>
              <a:rPr lang="uk-UA" sz="2800" b="1" dirty="0" smtClean="0">
                <a:solidFill>
                  <a:schemeClr val="bg1"/>
                </a:solidFill>
              </a:rPr>
              <a:t>»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4"/>
            <a:ext cx="9920896" cy="106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Знайомтесь – українська художниця Ольга Кузнецова.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www.cgevent.com.ua/wp-content/uploads/2019/08/an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728" y="1773610"/>
            <a:ext cx="3807520" cy="38108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67495" y="1693892"/>
            <a:ext cx="561662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Кузнецова –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художниця, художник-мультиплікатор, художник-ілюстратор дитячих журналів «Стежка», «Професор </a:t>
            </a:r>
            <a:r>
              <a:rPr lang="uk-U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Крейд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та ін.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5030" y="621482"/>
            <a:ext cx="4834993" cy="2592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Роздивіться  ілюстрацію до </a:t>
            </a:r>
            <a:r>
              <a:rPr lang="uk-UA" sz="4000" b="1" dirty="0" smtClean="0">
                <a:solidFill>
                  <a:schemeClr val="bg1"/>
                </a:solidFill>
              </a:rPr>
              <a:t>казки «</a:t>
            </a:r>
            <a:r>
              <a:rPr lang="uk-UA" sz="40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4000" b="1" dirty="0" smtClean="0">
                <a:solidFill>
                  <a:schemeClr val="bg1"/>
                </a:solidFill>
              </a:rPr>
              <a:t>» Ольги </a:t>
            </a:r>
            <a:r>
              <a:rPr lang="uk-UA" sz="4000" b="1" dirty="0" err="1" smtClean="0">
                <a:solidFill>
                  <a:schemeClr val="bg1"/>
                </a:solidFill>
              </a:rPr>
              <a:t>Кузнецової</a:t>
            </a:r>
            <a:r>
              <a:rPr lang="uk-UA" sz="4000" b="1" dirty="0" smtClean="0">
                <a:solidFill>
                  <a:schemeClr val="bg1"/>
                </a:solidFill>
              </a:rPr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2957" y="477467"/>
            <a:ext cx="4916329" cy="59732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14041" y="3645818"/>
            <a:ext cx="43769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епізод твору вона відображає?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83657"/>
            <a:ext cx="1128321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4824" y="2064085"/>
            <a:ext cx="3536203" cy="34108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2311" y="2066810"/>
            <a:ext cx="5526342" cy="20625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/>
              <a:t>Дзвоник пролунав веселий, </a:t>
            </a:r>
            <a:endParaRPr lang="ru-RU" sz="3200" b="1" dirty="0"/>
          </a:p>
          <a:p>
            <a:pPr fontAlgn="base"/>
            <a:r>
              <a:rPr lang="uk-UA" sz="3200" b="1" dirty="0"/>
              <a:t>Дружно всіх він кличе в клас. </a:t>
            </a:r>
            <a:endParaRPr lang="ru-RU" sz="3200" b="1" dirty="0"/>
          </a:p>
          <a:p>
            <a:pPr fontAlgn="base"/>
            <a:r>
              <a:rPr lang="uk-UA" sz="3200" b="1" dirty="0"/>
              <a:t>І цікаве на уроці</a:t>
            </a:r>
            <a:endParaRPr lang="ru-RU" sz="3200" b="1" dirty="0"/>
          </a:p>
          <a:p>
            <a:pPr fontAlgn="base"/>
            <a:r>
              <a:rPr lang="uk-UA" sz="3200" b="1" dirty="0"/>
              <a:t>Пропоную я для вас.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9425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6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59BF60E-73C2-4333-BC42-13323E4E942C}"/>
              </a:ext>
            </a:extLst>
          </p:cNvPr>
          <p:cNvSpPr/>
          <p:nvPr/>
        </p:nvSpPr>
        <p:spPr>
          <a:xfrm>
            <a:off x="1411511" y="1369620"/>
            <a:ext cx="9361039" cy="56848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Оберіть цеглинку ЛЕГО,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котра відповідає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вашому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C01BCF2-8DB5-405C-9EF7-F55DAD67EC5E}"/>
              </a:ext>
            </a:extLst>
          </p:cNvPr>
          <p:cNvGrpSpPr/>
          <p:nvPr/>
        </p:nvGrpSpPr>
        <p:grpSpPr>
          <a:xfrm>
            <a:off x="4683499" y="1993103"/>
            <a:ext cx="3179002" cy="116677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24B78E0-4DA2-4700-A294-E2A804CC7228}"/>
              </a:ext>
            </a:extLst>
          </p:cNvPr>
          <p:cNvGrpSpPr/>
          <p:nvPr/>
        </p:nvGrpSpPr>
        <p:grpSpPr>
          <a:xfrm>
            <a:off x="8143988" y="2036874"/>
            <a:ext cx="3179003" cy="116677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114C45D-6AFD-45F1-BBA2-CCD7F9CAFB65}"/>
              </a:ext>
            </a:extLst>
          </p:cNvPr>
          <p:cNvGrpSpPr/>
          <p:nvPr/>
        </p:nvGrpSpPr>
        <p:grpSpPr>
          <a:xfrm>
            <a:off x="4683498" y="3203652"/>
            <a:ext cx="3179003" cy="116677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032BFDE5-969E-4E57-BBE8-CB6909342B44}"/>
              </a:ext>
            </a:extLst>
          </p:cNvPr>
          <p:cNvGrpSpPr/>
          <p:nvPr/>
        </p:nvGrpSpPr>
        <p:grpSpPr>
          <a:xfrm>
            <a:off x="8143988" y="3203651"/>
            <a:ext cx="3179005" cy="116677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6CBB012A-0409-4246-AF9E-EA3FF166363A}"/>
              </a:ext>
            </a:extLst>
          </p:cNvPr>
          <p:cNvGrpSpPr/>
          <p:nvPr/>
        </p:nvGrpSpPr>
        <p:grpSpPr>
          <a:xfrm>
            <a:off x="4651368" y="4414200"/>
            <a:ext cx="3179005" cy="116677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F76E308-41E4-4260-8B45-B6B24AABFF76}"/>
              </a:ext>
            </a:extLst>
          </p:cNvPr>
          <p:cNvGrpSpPr/>
          <p:nvPr/>
        </p:nvGrpSpPr>
        <p:grpSpPr>
          <a:xfrm>
            <a:off x="8143988" y="4414199"/>
            <a:ext cx="3179005" cy="116677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5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5030" y="621482"/>
            <a:ext cx="10072437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плану казки для переказу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0144" y="1408393"/>
            <a:ext cx="4150124" cy="504233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9972" y="3213770"/>
            <a:ext cx="6260171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5356" y="1522590"/>
            <a:ext cx="572453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</a:rPr>
              <a:t>Перегляньте</a:t>
            </a:r>
            <a:r>
              <a:rPr lang="ru-RU" sz="2400" b="1" dirty="0">
                <a:solidFill>
                  <a:srgbClr val="0070C0"/>
                </a:solidFill>
              </a:rPr>
              <a:t> текст. </a:t>
            </a:r>
            <a:r>
              <a:rPr lang="ru-RU" sz="2400" b="1" dirty="0" err="1">
                <a:solidFill>
                  <a:srgbClr val="0070C0"/>
                </a:solidFill>
              </a:rPr>
              <a:t>Скільки</a:t>
            </a:r>
            <a:r>
              <a:rPr lang="ru-RU" sz="2400" b="1" dirty="0">
                <a:solidFill>
                  <a:srgbClr val="0070C0"/>
                </a:solidFill>
              </a:rPr>
              <a:t> в ньому </a:t>
            </a:r>
            <a:r>
              <a:rPr lang="ru-RU" sz="2400" b="1" dirty="0" err="1">
                <a:solidFill>
                  <a:srgbClr val="0070C0"/>
                </a:solidFill>
              </a:rPr>
              <a:t>виділено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частин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r>
              <a:rPr lang="ru-RU" sz="2400" b="1" dirty="0" err="1">
                <a:solidFill>
                  <a:srgbClr val="0070C0"/>
                </a:solidFill>
              </a:rPr>
              <a:t>Доберіть</a:t>
            </a:r>
            <a:r>
              <a:rPr lang="ru-RU" sz="2400" b="1" dirty="0">
                <a:solidFill>
                  <a:srgbClr val="0070C0"/>
                </a:solidFill>
              </a:rPr>
              <a:t> до них заголовки. Це буде план </a:t>
            </a:r>
            <a:r>
              <a:rPr lang="ru-RU" sz="2400" b="1" dirty="0" err="1">
                <a:solidFill>
                  <a:srgbClr val="0070C0"/>
                </a:solidFill>
              </a:rPr>
              <a:t>казки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>
                <a:solidFill>
                  <a:srgbClr val="0070C0"/>
                </a:solidFill>
              </a:rPr>
              <a:t>Підготуйте</a:t>
            </a:r>
            <a:r>
              <a:rPr lang="ru-RU" sz="2400" b="1" dirty="0">
                <a:solidFill>
                  <a:srgbClr val="0070C0"/>
                </a:solidFill>
              </a:rPr>
              <a:t> за ним </a:t>
            </a:r>
            <a:r>
              <a:rPr lang="ru-RU" sz="2400" b="1" dirty="0" err="1">
                <a:solidFill>
                  <a:srgbClr val="0070C0"/>
                </a:solidFill>
              </a:rPr>
              <a:t>стислий</a:t>
            </a:r>
            <a:r>
              <a:rPr lang="ru-RU" sz="2400" b="1" dirty="0">
                <a:solidFill>
                  <a:srgbClr val="0070C0"/>
                </a:solidFill>
              </a:rPr>
              <a:t> переказ твору.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05356" y="3667951"/>
            <a:ext cx="595094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Дивне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лоша</a:t>
            </a:r>
            <a:r>
              <a:rPr lang="ru-RU" sz="2800" b="1" dirty="0" smtClean="0">
                <a:solidFill>
                  <a:srgbClr val="FFFF00"/>
                </a:solidFill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</a:rPr>
              <a:t>племені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чорних</a:t>
            </a:r>
            <a:r>
              <a:rPr lang="ru-RU" sz="2800" b="1" dirty="0" smtClean="0">
                <a:solidFill>
                  <a:srgbClr val="FFFF00"/>
                </a:solidFill>
              </a:rPr>
              <a:t> коней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3606" y="4207291"/>
            <a:ext cx="464240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Відмова</a:t>
            </a:r>
            <a:r>
              <a:rPr lang="ru-RU" sz="2800" b="1" dirty="0" smtClean="0">
                <a:solidFill>
                  <a:srgbClr val="FFFF00"/>
                </a:solidFill>
              </a:rPr>
              <a:t> лева </a:t>
            </a:r>
            <a:r>
              <a:rPr lang="ru-RU" sz="2800" b="1" dirty="0" err="1" smtClean="0">
                <a:solidFill>
                  <a:srgbClr val="FFFF00"/>
                </a:solidFill>
              </a:rPr>
              <a:t>з’їсти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Білячка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4276" y="4722445"/>
            <a:ext cx="576385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Зустрічі </a:t>
            </a:r>
            <a:r>
              <a:rPr lang="ru-RU" sz="2800" b="1" dirty="0" err="1" smtClean="0">
                <a:solidFill>
                  <a:srgbClr val="FFFF00"/>
                </a:solidFill>
              </a:rPr>
              <a:t>мандрівників</a:t>
            </a:r>
            <a:r>
              <a:rPr lang="ru-RU" sz="2800" b="1" dirty="0" smtClean="0">
                <a:solidFill>
                  <a:srgbClr val="FFFF00"/>
                </a:solidFill>
              </a:rPr>
              <a:t> на шляху до </a:t>
            </a:r>
            <a:r>
              <a:rPr lang="ru-RU" sz="2800" b="1" dirty="0" err="1" smtClean="0">
                <a:solidFill>
                  <a:srgbClr val="FFFF00"/>
                </a:solidFill>
              </a:rPr>
              <a:t>чарівної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країни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0272" y="5662042"/>
            <a:ext cx="325758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Родина </a:t>
            </a:r>
            <a:r>
              <a:rPr lang="ru-RU" sz="2800" b="1" dirty="0" err="1" smtClean="0">
                <a:solidFill>
                  <a:srgbClr val="FFFF00"/>
                </a:solidFill>
              </a:rPr>
              <a:t>єдинорогів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4000" b="1" dirty="0" err="1"/>
              <a:t>Згадайте</a:t>
            </a:r>
            <a:r>
              <a:rPr lang="ru-RU" sz="4000" b="1" dirty="0"/>
              <a:t> сюжет </a:t>
            </a:r>
            <a:r>
              <a:rPr lang="ru-RU" sz="4000" b="1" dirty="0" err="1" smtClean="0"/>
              <a:t>казки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98668" y="4437905"/>
            <a:ext cx="8946206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Чи </a:t>
            </a:r>
            <a:r>
              <a:rPr lang="ru-RU" sz="2800" b="1" dirty="0" err="1">
                <a:solidFill>
                  <a:srgbClr val="002060"/>
                </a:solidFill>
              </a:rPr>
              <a:t>виконали</a:t>
            </a:r>
            <a:r>
              <a:rPr lang="ru-RU" sz="2800" b="1" dirty="0">
                <a:solidFill>
                  <a:srgbClr val="002060"/>
                </a:solidFill>
              </a:rPr>
              <a:t> ми </a:t>
            </a:r>
            <a:r>
              <a:rPr lang="ru-RU" sz="2800" b="1" dirty="0" err="1">
                <a:solidFill>
                  <a:srgbClr val="002060"/>
                </a:solidFill>
              </a:rPr>
              <a:t>прохання</a:t>
            </a:r>
            <a:r>
              <a:rPr lang="ru-RU" sz="2800" b="1" dirty="0">
                <a:solidFill>
                  <a:srgbClr val="002060"/>
                </a:solidFill>
              </a:rPr>
              <a:t> автора Сашка Дерманського: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Чи </a:t>
            </a:r>
            <a:r>
              <a:rPr lang="ru-RU" sz="2800" b="1" dirty="0" err="1">
                <a:solidFill>
                  <a:srgbClr val="002060"/>
                </a:solidFill>
              </a:rPr>
              <a:t>порин</a:t>
            </a:r>
            <a:r>
              <a:rPr lang="ru-RU" sz="2800" b="1" dirty="0" err="1">
                <a:solidFill>
                  <a:srgbClr val="FF0000"/>
                </a:solidFill>
              </a:rPr>
              <a:t>а</a:t>
            </a:r>
            <a:r>
              <a:rPr lang="ru-RU" sz="2800" b="1" dirty="0" err="1">
                <a:solidFill>
                  <a:srgbClr val="002060"/>
                </a:solidFill>
              </a:rPr>
              <a:t>ли</a:t>
            </a:r>
            <a:r>
              <a:rPr lang="ru-RU" sz="2800" b="1" dirty="0">
                <a:solidFill>
                  <a:srgbClr val="002060"/>
                </a:solidFill>
              </a:rPr>
              <a:t> в книжку з головою, </a:t>
            </a:r>
            <a:r>
              <a:rPr lang="ru-RU" sz="2800" b="1" dirty="0" err="1">
                <a:solidFill>
                  <a:srgbClr val="002060"/>
                </a:solidFill>
              </a:rPr>
              <a:t>щось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відчували</a:t>
            </a:r>
            <a:r>
              <a:rPr lang="ru-RU" sz="2800" b="1" dirty="0">
                <a:solidFill>
                  <a:srgbClr val="002060"/>
                </a:solidFill>
              </a:rPr>
              <a:t>, переживали, </a:t>
            </a:r>
            <a:r>
              <a:rPr lang="ru-RU" sz="2800" b="1" dirty="0" err="1">
                <a:solidFill>
                  <a:srgbClr val="002060"/>
                </a:solidFill>
              </a:rPr>
              <a:t>сміялися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захоплювалися</a:t>
            </a:r>
            <a:r>
              <a:rPr lang="ru-RU" sz="2800" b="1" dirty="0">
                <a:solidFill>
                  <a:srgbClr val="002060"/>
                </a:solidFill>
              </a:rPr>
              <a:t> ...»?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88" y="1156304"/>
            <a:ext cx="2534560" cy="312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43759" y="1176499"/>
            <a:ext cx="7546560" cy="31085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 вас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виникав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подив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захоплювались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Коли переживали?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Чиї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рішення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підтримували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посміхались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а коли на душі був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сум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була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радість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а коли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просилася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сльоза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серце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стискалося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від жалю і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болю?</a:t>
            </a:r>
          </a:p>
        </p:txBody>
      </p:sp>
    </p:spTree>
    <p:extLst>
      <p:ext uri="{BB962C8B-B14F-4D97-AF65-F5344CB8AC3E}">
        <p14:creationId xmlns:p14="http://schemas.microsoft.com/office/powerpoint/2010/main" val="11419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2702" y="1128165"/>
            <a:ext cx="752111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 чому була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неповторність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головного героя?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Яким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було його призначення на землі?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159670"/>
            <a:ext cx="2632016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15767" y="5013970"/>
            <a:ext cx="739856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Підручник с.</a:t>
            </a:r>
            <a:r>
              <a:rPr lang="en-US" sz="3200" b="1" dirty="0" smtClean="0">
                <a:solidFill>
                  <a:srgbClr val="002060"/>
                </a:solidFill>
              </a:rPr>
              <a:t>9</a:t>
            </a:r>
            <a:r>
              <a:rPr lang="uk-UA" sz="3200" b="1" dirty="0" smtClean="0">
                <a:solidFill>
                  <a:srgbClr val="002060"/>
                </a:solidFill>
              </a:rPr>
              <a:t>9-103. </a:t>
            </a:r>
            <a:r>
              <a:rPr lang="ru-RU" sz="3200" b="1" dirty="0" err="1">
                <a:solidFill>
                  <a:srgbClr val="002060"/>
                </a:solidFill>
              </a:rPr>
              <a:t>Переказуємо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казку С. Дерманського «</a:t>
            </a:r>
            <a:r>
              <a:rPr lang="ru-RU" sz="3200" b="1" dirty="0" err="1" smtClean="0">
                <a:solidFill>
                  <a:srgbClr val="002060"/>
                </a:solidFill>
              </a:rPr>
              <a:t>Білячок</a:t>
            </a:r>
            <a:r>
              <a:rPr lang="ru-RU" sz="3200" b="1" dirty="0" smtClean="0">
                <a:solidFill>
                  <a:srgbClr val="002060"/>
                </a:solidFill>
              </a:rPr>
              <a:t>» за </a:t>
            </a:r>
            <a:r>
              <a:rPr lang="ru-RU" sz="3200" b="1" dirty="0">
                <a:solidFill>
                  <a:srgbClr val="002060"/>
                </a:solidFill>
              </a:rPr>
              <a:t>планом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38" y="4522933"/>
            <a:ext cx="2537215" cy="14271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671" y="2205658"/>
            <a:ext cx="7831937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 людей — як у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героїв </a:t>
            </a:r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</a:rPr>
              <a:t>казки.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Кожна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людина має свою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місію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вчимося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розуміти життя і світ, у якому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живемо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А потім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пізнати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себе: хто я, що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можу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вмію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в чому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можу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бути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корисним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де проявлю себе?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Кожна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людина має зрозуміти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місце на землі.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Кожна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людина —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особлива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4186" y="494645"/>
            <a:ext cx="9876742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3531" y="4493994"/>
            <a:ext cx="277630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076" y="4493994"/>
            <a:ext cx="3470282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0835" y="4493994"/>
            <a:ext cx="281756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Нові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нецікаві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2059583" y="1441065"/>
            <a:ext cx="8136904" cy="529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 ілюстраціями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84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Хто такі «білі ворони»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6454" y="1324719"/>
            <a:ext cx="8924213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Герой казки – біле лоша. А мама його – чорна, як ніч. Він не такий, як всі у табуні. 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Ви чули коли-небудь словосполучення «біла ворона»? </a:t>
            </a:r>
          </a:p>
        </p:txBody>
      </p:sp>
      <p:pic>
        <p:nvPicPr>
          <p:cNvPr id="1026" name="Picture 2" descr="Прочитав цікаву притчу 👇🏼 ... Звичайна чорна ворона зайшла в ресторан і  одразу помітила білу ворону, яка сиділа в кутку. Вона підійшла до стійки,  взяла свій гаманець і демонстративно крикнула: &quot;Офіціант!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99" y="2795305"/>
            <a:ext cx="5123525" cy="302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ранни Набор алмазной вышивки Черная и белая лошадь (Ag5833) 27х38 см —  купить по выгодной цене на Яндекс.Маркет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3423" r="1726" b="3851"/>
          <a:stretch/>
        </p:blipFill>
        <p:spPr bwMode="auto">
          <a:xfrm>
            <a:off x="1195487" y="2778244"/>
            <a:ext cx="4315701" cy="30556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Хто такі «білі ворони»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73193" y="1292122"/>
            <a:ext cx="42474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</a:rPr>
              <a:t>Альбінізм</a:t>
            </a:r>
            <a:r>
              <a:rPr lang="ru-RU" sz="2400" b="1" dirty="0"/>
              <a:t> — це </a:t>
            </a:r>
            <a:r>
              <a:rPr lang="ru-RU" sz="2400" b="1" dirty="0" err="1"/>
              <a:t>відсутність</a:t>
            </a:r>
            <a:r>
              <a:rPr lang="ru-RU" sz="2400" b="1" dirty="0"/>
              <a:t> забарвлення у тварин і </a:t>
            </a:r>
            <a:r>
              <a:rPr lang="ru-RU" sz="2400" b="1" dirty="0" smtClean="0"/>
              <a:t>людей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2947" y="1413570"/>
            <a:ext cx="6247196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 природі є такий </a:t>
            </a:r>
            <a:r>
              <a:rPr lang="uk-UA" sz="2800" b="1" dirty="0" smtClean="0">
                <a:solidFill>
                  <a:srgbClr val="0070C0"/>
                </a:solidFill>
              </a:rPr>
              <a:t>феномен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: пара, наприклад, звичайних сірих ворон виводить пташеня-альбіноса. Вижити такому пташеняті дуже важко. Інші птахи його закльовують і виганяють зі зграї. Цей феномен </a:t>
            </a:r>
            <a:r>
              <a:rPr lang="uk-UA" sz="2800" b="1" dirty="0" smtClean="0">
                <a:solidFill>
                  <a:srgbClr val="0070C0"/>
                </a:solidFill>
              </a:rPr>
              <a:t>«білої ворони»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можна зустріти і серед людей. </a:t>
            </a:r>
          </a:p>
        </p:txBody>
      </p:sp>
      <p:pic>
        <p:nvPicPr>
          <p:cNvPr id="2056" name="Picture 8" descr="иллюстрация к фразеологизму белая ворона 4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2" y="3156553"/>
            <a:ext cx="2304256" cy="298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22045" y="4631321"/>
            <a:ext cx="79208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— Що скажете про те, як </a:t>
            </a:r>
            <a:r>
              <a:rPr lang="ru-RU" sz="2800" b="1" dirty="0" err="1"/>
              <a:t>живуть</a:t>
            </a:r>
            <a:r>
              <a:rPr lang="ru-RU" sz="2800" b="1" dirty="0"/>
              <a:t> ось такі люди — «</a:t>
            </a:r>
            <a:r>
              <a:rPr lang="ru-RU" sz="2800" b="1" dirty="0" err="1"/>
              <a:t>білі</a:t>
            </a:r>
            <a:r>
              <a:rPr lang="ru-RU" sz="2800" b="1" dirty="0"/>
              <a:t> ворони» — </a:t>
            </a:r>
            <a:r>
              <a:rPr lang="ru-RU" sz="2800" b="1" dirty="0" err="1"/>
              <a:t>поряд</a:t>
            </a:r>
            <a:r>
              <a:rPr lang="ru-RU" sz="2800" b="1" dirty="0"/>
              <a:t> зі звичайними людьми?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73193" y="2205658"/>
            <a:ext cx="410341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Феномен</a:t>
            </a:r>
            <a:r>
              <a:rPr lang="ru-RU" sz="2400" b="1" dirty="0"/>
              <a:t> — </a:t>
            </a:r>
            <a:r>
              <a:rPr lang="ru-RU" sz="2400" b="1" dirty="0" err="1"/>
              <a:t>незвичайне</a:t>
            </a:r>
            <a:r>
              <a:rPr lang="ru-RU" sz="2400" b="1" dirty="0"/>
              <a:t> </a:t>
            </a:r>
            <a:r>
              <a:rPr lang="ru-RU" sz="2400" b="1" dirty="0" err="1"/>
              <a:t>явище</a:t>
            </a:r>
            <a:r>
              <a:rPr lang="ru-RU" sz="2400" b="1" dirty="0"/>
              <a:t>, </a:t>
            </a:r>
            <a:r>
              <a:rPr lang="ru-RU" sz="2400" b="1" dirty="0" err="1"/>
              <a:t>рідкісний</a:t>
            </a:r>
            <a:r>
              <a:rPr lang="ru-RU" sz="2400" b="1" dirty="0"/>
              <a:t> факт.</a:t>
            </a:r>
          </a:p>
        </p:txBody>
      </p:sp>
    </p:spTree>
    <p:extLst>
      <p:ext uri="{BB962C8B-B14F-4D97-AF65-F5344CB8AC3E}">
        <p14:creationId xmlns:p14="http://schemas.microsoft.com/office/powerpoint/2010/main" val="24866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«Біла ворона» - людина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6227" y="4797945"/>
            <a:ext cx="685579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Але </a:t>
            </a:r>
            <a:r>
              <a:rPr lang="ru-RU" sz="2800" b="1" dirty="0" err="1"/>
              <a:t>життєвий</a:t>
            </a:r>
            <a:r>
              <a:rPr lang="ru-RU" sz="2800" b="1" dirty="0"/>
              <a:t> </a:t>
            </a:r>
            <a:r>
              <a:rPr lang="ru-RU" sz="2800" b="1" dirty="0" err="1"/>
              <a:t>досвід</a:t>
            </a:r>
            <a:r>
              <a:rPr lang="ru-RU" sz="2800" b="1" dirty="0"/>
              <a:t> </a:t>
            </a:r>
            <a:r>
              <a:rPr lang="ru-RU" sz="2800" b="1" dirty="0" err="1"/>
              <a:t>свідчить</a:t>
            </a:r>
            <a:r>
              <a:rPr lang="ru-RU" sz="2800" b="1" dirty="0"/>
              <a:t>, що «І науку, і </a:t>
            </a:r>
            <a:r>
              <a:rPr lang="ru-RU" sz="2800" b="1" dirty="0" err="1"/>
              <a:t>мистецтво</a:t>
            </a:r>
            <a:r>
              <a:rPr lang="ru-RU" sz="2800" b="1" dirty="0"/>
              <a:t>, і, </a:t>
            </a:r>
            <a:r>
              <a:rPr lang="ru-RU" sz="2800" b="1" dirty="0" err="1"/>
              <a:t>зрештою</a:t>
            </a:r>
            <a:r>
              <a:rPr lang="ru-RU" sz="2800" b="1" dirty="0"/>
              <a:t>, всю </a:t>
            </a:r>
            <a:r>
              <a:rPr lang="ru-RU" sz="2800" b="1" dirty="0" err="1"/>
              <a:t>цивілізацію</a:t>
            </a:r>
            <a:r>
              <a:rPr lang="ru-RU" sz="2800" b="1" dirty="0"/>
              <a:t> </a:t>
            </a:r>
            <a:r>
              <a:rPr lang="ru-RU" sz="2800" b="1" dirty="0" err="1"/>
              <a:t>рухають</a:t>
            </a:r>
            <a:r>
              <a:rPr lang="ru-RU" sz="2800" b="1" dirty="0"/>
              <a:t> </a:t>
            </a:r>
            <a:r>
              <a:rPr lang="ru-RU" sz="2800" b="1" dirty="0" err="1"/>
              <a:t>уперед</a:t>
            </a:r>
            <a:r>
              <a:rPr lang="ru-RU" sz="2800" b="1" dirty="0"/>
              <a:t> саме “</a:t>
            </a:r>
            <a:r>
              <a:rPr lang="ru-RU" sz="2800" b="1" dirty="0" err="1"/>
              <a:t>білі</a:t>
            </a:r>
            <a:r>
              <a:rPr lang="ru-RU" sz="2800" b="1" dirty="0"/>
              <a:t> ворони”»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947" y="1292122"/>
            <a:ext cx="6535228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Біла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ворона» — це людина, не така, як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усі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Вона може не так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виглядати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не так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поводитись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а головне — мислити не так, як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усі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Такі люди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своєю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несхожістю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непередбачуваністю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насторожують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дратують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багатьох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Тому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оточення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намагається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або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повернути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цих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людей до «нормального стану», або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виштовхати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ізолювати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їх. Тож усе як у світі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пернатих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Картинки до тестів\Учні\Урок творчості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20273" r="6142" b="21367"/>
          <a:stretch/>
        </p:blipFill>
        <p:spPr bwMode="auto">
          <a:xfrm>
            <a:off x="7492019" y="1317918"/>
            <a:ext cx="3784587" cy="20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Речення з фразеологізмом “біла ворона”: як скласти і зрозуміти ᐉ Погляд 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39" y="3495211"/>
            <a:ext cx="3784587" cy="231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770" y="494644"/>
            <a:ext cx="10210829" cy="55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Пригадаємо</a:t>
            </a:r>
            <a:r>
              <a:rPr lang="ru-RU" sz="3200" b="1" dirty="0" smtClean="0"/>
              <a:t> </a:t>
            </a:r>
            <a:r>
              <a:rPr lang="ru-RU" sz="3200" b="1" dirty="0" err="1"/>
              <a:t>події</a:t>
            </a:r>
            <a:r>
              <a:rPr lang="ru-RU" sz="3200" b="1" dirty="0"/>
              <a:t> </a:t>
            </a:r>
            <a:r>
              <a:rPr lang="ru-RU" sz="3200" b="1" dirty="0" smtClean="0"/>
              <a:t>І </a:t>
            </a:r>
            <a:r>
              <a:rPr lang="ru-RU" sz="3200" b="1" dirty="0" err="1"/>
              <a:t>частини</a:t>
            </a:r>
            <a:r>
              <a:rPr lang="ru-RU" sz="3200" b="1" dirty="0"/>
              <a:t> у </a:t>
            </a:r>
            <a:r>
              <a:rPr lang="ru-RU" sz="3200" b="1" dirty="0" err="1"/>
              <a:t>стислих</a:t>
            </a:r>
            <a:r>
              <a:rPr lang="ru-RU" sz="3200" b="1" dirty="0"/>
              <a:t> </a:t>
            </a:r>
            <a:r>
              <a:rPr lang="ru-RU" sz="3200" b="1" dirty="0" err="1"/>
              <a:t>переказах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645" y="572130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Фото Красивая черная лошадь на фоне приро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6539" r="21175" b="5049"/>
          <a:stretch/>
        </p:blipFill>
        <p:spPr bwMode="auto">
          <a:xfrm>
            <a:off x="494824" y="1143417"/>
            <a:ext cx="2630462" cy="33909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7107" y="1150818"/>
            <a:ext cx="5797252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народилося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дивне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лошатко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Чим воно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відрізнялося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від інших?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Хто був найбільш незадоволений?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 як поставилися до ситуації жеребці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Чому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табун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чорних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коней хотів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позбутися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малого?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Які аргументи навела мама Нічка про свого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синочка?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4" descr="Белый Единорог видео. Все о лошад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6327" y="2729530"/>
            <a:ext cx="2812063" cy="32944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86023"/>
            <a:ext cx="3635507" cy="36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83919" y="1307485"/>
            <a:ext cx="532859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Сьогодні на уроці ми </a:t>
            </a:r>
            <a:r>
              <a:rPr lang="uk-UA" sz="3200" b="1" dirty="0" smtClean="0">
                <a:solidFill>
                  <a:schemeClr val="bg1"/>
                </a:solidFill>
              </a:rPr>
              <a:t>продовжимо </a:t>
            </a:r>
            <a:r>
              <a:rPr lang="uk-UA" sz="3200" b="1" dirty="0">
                <a:solidFill>
                  <a:schemeClr val="bg1"/>
                </a:solidFill>
              </a:rPr>
              <a:t>знайомство із </a:t>
            </a:r>
            <a:r>
              <a:rPr lang="uk-UA" sz="3200" b="1" dirty="0" smtClean="0">
                <a:solidFill>
                  <a:schemeClr val="bg1"/>
                </a:solidFill>
              </a:rPr>
              <a:t>казкою </a:t>
            </a:r>
            <a:r>
              <a:rPr lang="uk-UA" sz="3200" b="1" dirty="0">
                <a:solidFill>
                  <a:schemeClr val="bg1"/>
                </a:solidFill>
              </a:rPr>
              <a:t>сучасного письменника Олександра </a:t>
            </a:r>
            <a:r>
              <a:rPr lang="uk-UA" sz="3200" b="1" dirty="0" smtClean="0">
                <a:solidFill>
                  <a:schemeClr val="bg1"/>
                </a:solidFill>
              </a:rPr>
              <a:t>Дерманського «</a:t>
            </a:r>
            <a:r>
              <a:rPr lang="uk-UA" sz="32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786348" y="1395171"/>
            <a:ext cx="3449699" cy="369080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 err="1">
                <a:solidFill>
                  <a:schemeClr val="bg1"/>
                </a:solidFill>
              </a:rPr>
              <a:t>зж</a:t>
            </a:r>
            <a:r>
              <a:rPr lang="uk-UA" sz="3200" b="1" dirty="0" err="1">
                <a:solidFill>
                  <a:srgbClr val="FFFF00"/>
                </a:solidFill>
              </a:rPr>
              <a:t>е</a:t>
            </a:r>
            <a:r>
              <a:rPr lang="uk-UA" sz="3200" b="1" dirty="0" err="1">
                <a:solidFill>
                  <a:schemeClr val="bg1"/>
                </a:solidFill>
              </a:rPr>
              <a:t>ре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нікуд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шній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непарнокоп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тних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єдинор</a:t>
            </a:r>
            <a:r>
              <a:rPr lang="uk-UA" sz="3200" b="1" dirty="0">
                <a:solidFill>
                  <a:srgbClr val="FFFF00"/>
                </a:solidFill>
              </a:rPr>
              <a:t>о</a:t>
            </a:r>
            <a:r>
              <a:rPr lang="uk-UA" sz="3200" b="1" dirty="0">
                <a:solidFill>
                  <a:schemeClr val="bg1"/>
                </a:solidFill>
              </a:rPr>
              <a:t>ги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отр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>
                <a:solidFill>
                  <a:schemeClr val="bg1"/>
                </a:solidFill>
              </a:rPr>
              <a:t>йний</a:t>
            </a:r>
          </a:p>
          <a:p>
            <a:pPr algn="ctr" eaLnBrk="0" hangingPunct="0">
              <a:defRPr/>
            </a:pPr>
            <a:r>
              <a:rPr lang="uk-UA" sz="3200" b="1" dirty="0" err="1">
                <a:solidFill>
                  <a:schemeClr val="bg1"/>
                </a:solidFill>
              </a:rPr>
              <a:t>єдинор</a:t>
            </a:r>
            <a:r>
              <a:rPr lang="uk-UA" sz="3200" b="1" dirty="0" err="1">
                <a:solidFill>
                  <a:srgbClr val="FFFF00"/>
                </a:solidFill>
              </a:rPr>
              <a:t>о</a:t>
            </a:r>
            <a:r>
              <a:rPr lang="uk-UA" sz="3200" b="1" dirty="0" err="1">
                <a:solidFill>
                  <a:schemeClr val="bg1"/>
                </a:solidFill>
              </a:rPr>
              <a:t>жихи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т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цьнув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1950901" cy="27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84119" y="1402714"/>
            <a:ext cx="4392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Непарнокопитні</a:t>
            </a:r>
            <a:r>
              <a:rPr lang="ru-RU" sz="2800" b="1" dirty="0"/>
              <a:t> — </a:t>
            </a:r>
            <a:r>
              <a:rPr lang="ru-RU" sz="2800" b="1" dirty="0" err="1"/>
              <a:t>конеподібні</a:t>
            </a:r>
            <a:r>
              <a:rPr lang="ru-RU" sz="2800" b="1" dirty="0"/>
              <a:t>, вид тварин.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3" name="Picture 4" descr="Лошади в мифологии: Единорог - Новости - МБУ СШ по конному спорту города  Екатеринбург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44" y="2512528"/>
            <a:ext cx="1976235" cy="25626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40303" y="2849189"/>
            <a:ext cx="28803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Єдинорожиха</a:t>
            </a:r>
            <a:r>
              <a:rPr lang="ru-RU" sz="2800" b="1" dirty="0"/>
              <a:t> — мама </a:t>
            </a:r>
            <a:r>
              <a:rPr lang="ru-RU" sz="2800" b="1" dirty="0" err="1"/>
              <a:t>єдинорога</a:t>
            </a:r>
            <a:r>
              <a:rPr lang="ru-RU" sz="2800" b="1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1030" y="5227252"/>
            <a:ext cx="777686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Нікудишній</a:t>
            </a:r>
            <a:r>
              <a:rPr lang="ru-RU" sz="2800" b="1" dirty="0"/>
              <a:t> — не відповідає </a:t>
            </a:r>
            <a:r>
              <a:rPr lang="ru-RU" sz="2800" b="1" dirty="0" err="1"/>
              <a:t>певним</a:t>
            </a:r>
            <a:r>
              <a:rPr lang="ru-RU" sz="2800" b="1" dirty="0"/>
              <a:t> </a:t>
            </a:r>
            <a:r>
              <a:rPr lang="ru-RU" sz="2800" b="1" dirty="0" err="1"/>
              <a:t>вимогам</a:t>
            </a:r>
            <a:r>
              <a:rPr lang="ru-RU" sz="2800" b="1" dirty="0"/>
              <a:t>; </a:t>
            </a:r>
            <a:r>
              <a:rPr lang="ru-RU" sz="2800" b="1" dirty="0" err="1"/>
              <a:t>синоніми</a:t>
            </a:r>
            <a:r>
              <a:rPr lang="ru-RU" sz="2800" b="1" dirty="0"/>
              <a:t> — </a:t>
            </a:r>
            <a:r>
              <a:rPr lang="ru-RU" sz="2800" b="1" dirty="0" err="1"/>
              <a:t>нікчемний</a:t>
            </a:r>
            <a:r>
              <a:rPr lang="ru-RU" sz="2800" b="1" dirty="0"/>
              <a:t>, </a:t>
            </a:r>
            <a:r>
              <a:rPr lang="ru-RU" sz="2800" b="1" dirty="0" err="1"/>
              <a:t>нещасний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6707" y="405458"/>
            <a:ext cx="2984037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Олександр Дерманський «</a:t>
            </a:r>
            <a:r>
              <a:rPr lang="uk-UA" sz="3600" b="1" dirty="0" err="1" smtClean="0">
                <a:solidFill>
                  <a:schemeClr val="bg1"/>
                </a:solidFill>
              </a:rPr>
              <a:t>Білячок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ІІ частина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83657"/>
            <a:ext cx="1267495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99-100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6 Літер казки байки\№069-070-С.Дерманський. Білячок (продовження). Робота з дитячою книжкою\2026-02-03_104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9" y="466282"/>
            <a:ext cx="7840336" cy="7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2 ЧИТАННЯ\1 Савченко уроки\6 Літер казки байки\№069-070-С.Дерманський. Білячок (продовження). Робота з дитячою книжкою\2026-02-03_1044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1168469"/>
            <a:ext cx="7840340" cy="512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ИЗВЕСТНЫЕ ЛОШАДИ»: ЕДИНОРОГ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7" r="5054"/>
          <a:stretch/>
        </p:blipFill>
        <p:spPr bwMode="auto">
          <a:xfrm>
            <a:off x="798411" y="2760653"/>
            <a:ext cx="2465235" cy="31894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</TotalTime>
  <Words>1034</Words>
  <Application>Microsoft Office PowerPoint</Application>
  <PresentationFormat>Произвольный</PresentationFormat>
  <Paragraphs>172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268</cp:revision>
  <dcterms:created xsi:type="dcterms:W3CDTF">2025-08-27T14:01:18Z</dcterms:created>
  <dcterms:modified xsi:type="dcterms:W3CDTF">2026-02-05T10:10:50Z</dcterms:modified>
</cp:coreProperties>
</file>