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06" r:id="rId3"/>
    <p:sldId id="699" r:id="rId4"/>
    <p:sldId id="708" r:id="rId5"/>
    <p:sldId id="492" r:id="rId6"/>
    <p:sldId id="704" r:id="rId7"/>
    <p:sldId id="687" r:id="rId8"/>
    <p:sldId id="688" r:id="rId9"/>
    <p:sldId id="709" r:id="rId10"/>
    <p:sldId id="690" r:id="rId11"/>
    <p:sldId id="696" r:id="rId12"/>
    <p:sldId id="697" r:id="rId13"/>
    <p:sldId id="698" r:id="rId14"/>
    <p:sldId id="705" r:id="rId15"/>
    <p:sldId id="710" r:id="rId16"/>
    <p:sldId id="707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640960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Встановлюємо зв’язок прикметників з іменниками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76207" y="37898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 descr="Росіяни готуються викрасти тварин із заповідника «Асканія-Нова» — Дани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789834"/>
            <a:ext cx="2610198" cy="18305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Гордість України – заповідник «Асканія – Нов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9" y="1071856"/>
            <a:ext cx="4521296" cy="3296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9255" y="333450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3665" y="1068607"/>
            <a:ext cx="6266530" cy="4832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2800" b="1" dirty="0"/>
              <a:t>На Херсонщині друзі відвідали заповідник Асканія-Нова. На його території живуть різні види місцевих степових тварин. А також тварини, привезені з Європи, Азії, Африки, Австралії, Америки. 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</a:rPr>
              <a:t>      У заповіднику гарно прижилися африканський страус, американський бізон, індійська антилопа, двогорбий верблюд, шотландський поні, зебра, рожевий фламінго, степовий орел.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9530" y="4420420"/>
            <a:ext cx="3686974" cy="15528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Спишіть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останнє речення з тексту.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прикметники</a:t>
            </a:r>
            <a:r>
              <a:rPr lang="ru-RU" sz="2400" b="1" dirty="0">
                <a:solidFill>
                  <a:srgbClr val="0070C0"/>
                </a:solidFill>
              </a:rPr>
              <a:t> й іменники, з </a:t>
            </a:r>
            <a:r>
              <a:rPr lang="ru-RU" sz="2400" b="1" dirty="0" err="1">
                <a:solidFill>
                  <a:srgbClr val="0070C0"/>
                </a:solidFill>
              </a:rPr>
              <a:t>якими</a:t>
            </a:r>
            <a:r>
              <a:rPr lang="ru-RU" sz="2400" b="1" dirty="0">
                <a:solidFill>
                  <a:srgbClr val="0070C0"/>
                </a:solidFill>
              </a:rPr>
              <a:t> вони </a:t>
            </a:r>
            <a:r>
              <a:rPr lang="ru-RU" sz="2400" b="1" dirty="0" err="1">
                <a:solidFill>
                  <a:srgbClr val="0070C0"/>
                </a:solidFill>
              </a:rPr>
              <a:t>зв’язані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43930" y="4338489"/>
            <a:ext cx="2211746" cy="326965"/>
            <a:chOff x="1926340" y="-1834819"/>
            <a:chExt cx="1090366" cy="568728"/>
          </a:xfrm>
        </p:grpSpPr>
        <p:pic>
          <p:nvPicPr>
            <p:cNvPr id="1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8972351" y="4330266"/>
            <a:ext cx="2378064" cy="358478"/>
            <a:chOff x="1926340" y="-1834819"/>
            <a:chExt cx="1090366" cy="568728"/>
          </a:xfrm>
        </p:grpSpPr>
        <p:pic>
          <p:nvPicPr>
            <p:cNvPr id="2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291555" y="4759013"/>
            <a:ext cx="1459359" cy="326965"/>
            <a:chOff x="1926340" y="-1834819"/>
            <a:chExt cx="1090366" cy="568728"/>
          </a:xfrm>
        </p:grpSpPr>
        <p:pic>
          <p:nvPicPr>
            <p:cNvPr id="27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9579278" y="4759013"/>
            <a:ext cx="1800917" cy="326965"/>
            <a:chOff x="1926340" y="-1834819"/>
            <a:chExt cx="1090366" cy="568728"/>
          </a:xfrm>
        </p:grpSpPr>
        <p:pic>
          <p:nvPicPr>
            <p:cNvPr id="3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7000401" y="5166346"/>
            <a:ext cx="2115965" cy="436494"/>
            <a:chOff x="1926340" y="-1834819"/>
            <a:chExt cx="1090366" cy="568728"/>
          </a:xfrm>
        </p:grpSpPr>
        <p:pic>
          <p:nvPicPr>
            <p:cNvPr id="3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5243930" y="5631444"/>
            <a:ext cx="1445501" cy="326965"/>
            <a:chOff x="1926340" y="-1834819"/>
            <a:chExt cx="1090366" cy="568728"/>
          </a:xfrm>
        </p:grpSpPr>
        <p:pic>
          <p:nvPicPr>
            <p:cNvPr id="3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8252250" y="5573734"/>
            <a:ext cx="1450032" cy="326965"/>
            <a:chOff x="1926340" y="-1834819"/>
            <a:chExt cx="1090366" cy="568728"/>
          </a:xfrm>
        </p:grpSpPr>
        <p:pic>
          <p:nvPicPr>
            <p:cNvPr id="4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5" name="Прямая соединительная линия 44"/>
          <p:cNvCxnSpPr/>
          <p:nvPr/>
        </p:nvCxnSpPr>
        <p:spPr>
          <a:xfrm>
            <a:off x="7628425" y="4512167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692321" y="5784112"/>
            <a:ext cx="1377791" cy="10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324118" y="5366138"/>
            <a:ext cx="7248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61790" y="4922495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873069" y="4922495"/>
            <a:ext cx="15146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239673" y="5384593"/>
            <a:ext cx="1377791" cy="10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792444" y="5748124"/>
            <a:ext cx="7248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697" y="494645"/>
            <a:ext cx="10520902" cy="737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текст. Придумайте йому заголовок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242" y="1935384"/>
            <a:ext cx="105093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березі Чорного моря </a:t>
            </a:r>
            <a:r>
              <a:rPr lang="uk-UA" sz="3200" b="1" dirty="0" smtClean="0">
                <a:solidFill>
                  <a:schemeClr val="bg1"/>
                </a:solidFill>
              </a:rPr>
              <a:t>розташоване </a:t>
            </a:r>
            <a:r>
              <a:rPr lang="uk-UA" sz="3200" b="1" dirty="0">
                <a:solidFill>
                  <a:schemeClr val="bg1"/>
                </a:solidFill>
              </a:rPr>
              <a:t>привабливе місто Скадовськ. Тут чисті піщані пляжі. Морська вода прозора і тепла. У Скадовську розміщені дитячі курорти.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2557" y="1336417"/>
            <a:ext cx="21177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Скадовськ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2737" y="4010645"/>
            <a:ext cx="4344646" cy="850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Назвіть в тексті сполучення </a:t>
            </a:r>
            <a:r>
              <a:rPr lang="uk-UA" sz="2400" b="1" dirty="0">
                <a:solidFill>
                  <a:srgbClr val="0070C0"/>
                </a:solidFill>
              </a:rPr>
              <a:t>іменників із прикметниками.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491729" y="2277666"/>
            <a:ext cx="1546536" cy="326965"/>
            <a:chOff x="1926340" y="-1834819"/>
            <a:chExt cx="1090366" cy="568728"/>
          </a:xfrm>
        </p:grpSpPr>
        <p:pic>
          <p:nvPicPr>
            <p:cNvPr id="2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7505584" y="2277666"/>
            <a:ext cx="2199818" cy="357053"/>
            <a:chOff x="1926340" y="-1834819"/>
            <a:chExt cx="1090366" cy="568728"/>
          </a:xfrm>
        </p:grpSpPr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428606" y="2762730"/>
            <a:ext cx="926583" cy="326965"/>
            <a:chOff x="1926340" y="-1834819"/>
            <a:chExt cx="1090366" cy="568728"/>
          </a:xfrm>
        </p:grpSpPr>
        <p:pic>
          <p:nvPicPr>
            <p:cNvPr id="2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4355189" y="2767041"/>
            <a:ext cx="1246239" cy="326965"/>
            <a:chOff x="1926340" y="-1834819"/>
            <a:chExt cx="1090366" cy="568728"/>
          </a:xfrm>
        </p:grpSpPr>
        <p:pic>
          <p:nvPicPr>
            <p:cNvPr id="3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6866082" y="2712276"/>
            <a:ext cx="1691909" cy="436494"/>
            <a:chOff x="1926340" y="-1834819"/>
            <a:chExt cx="1090366" cy="568728"/>
          </a:xfrm>
        </p:grpSpPr>
        <p:pic>
          <p:nvPicPr>
            <p:cNvPr id="3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9431703" y="2774609"/>
            <a:ext cx="1601576" cy="326965"/>
            <a:chOff x="1926340" y="-1834819"/>
            <a:chExt cx="1090366" cy="568728"/>
          </a:xfrm>
        </p:grpSpPr>
        <p:pic>
          <p:nvPicPr>
            <p:cNvPr id="37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886616" y="3246845"/>
            <a:ext cx="1100960" cy="326965"/>
            <a:chOff x="1926340" y="-1834819"/>
            <a:chExt cx="1090366" cy="568728"/>
          </a:xfrm>
        </p:grpSpPr>
        <p:pic>
          <p:nvPicPr>
            <p:cNvPr id="4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85278" y="3246844"/>
            <a:ext cx="1263293" cy="326965"/>
            <a:chOff x="1926340" y="-1834819"/>
            <a:chExt cx="1090366" cy="568728"/>
          </a:xfrm>
        </p:grpSpPr>
        <p:pic>
          <p:nvPicPr>
            <p:cNvPr id="4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4038265" y="242168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764439" y="244114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21197" y="292621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557991" y="2930523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748571" y="3410326"/>
            <a:ext cx="15146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Скадовськ - Любосві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97" y="3602576"/>
            <a:ext cx="52863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207" y="494644"/>
            <a:ext cx="9902368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 err="1" smtClean="0"/>
              <a:t>сполучення</a:t>
            </a:r>
            <a:r>
              <a:rPr lang="ru-RU" sz="4000" b="1" dirty="0" smtClean="0"/>
              <a:t>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6" y="2853730"/>
            <a:ext cx="2573399" cy="25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11238" y="2800816"/>
            <a:ext cx="267840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Море (яке?)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місто (яке?)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пляжі </a:t>
            </a:r>
            <a:r>
              <a:rPr lang="uk-UA" sz="3200" b="1" dirty="0" smtClean="0">
                <a:solidFill>
                  <a:schemeClr val="bg1"/>
                </a:solidFill>
              </a:rPr>
              <a:t>(які?)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вода </a:t>
            </a:r>
            <a:r>
              <a:rPr lang="uk-UA" sz="3200" b="1" dirty="0" smtClean="0">
                <a:solidFill>
                  <a:schemeClr val="bg1"/>
                </a:solidFill>
              </a:rPr>
              <a:t>(яка?)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курорти </a:t>
            </a:r>
            <a:r>
              <a:rPr lang="uk-UA" sz="3200" b="1" dirty="0" smtClean="0">
                <a:solidFill>
                  <a:schemeClr val="bg1"/>
                </a:solidFill>
              </a:rPr>
              <a:t>(які?)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9278" y="2012983"/>
            <a:ext cx="63780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Зразок: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бурі (які?) чорні, піщані, сильні.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0603" y="2797368"/>
            <a:ext cx="251129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Чорне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привабливе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піщані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прозора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дитячі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92556" y="2819465"/>
            <a:ext cx="229601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глибоке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курортне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чисті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тепла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морські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6661" y="1403610"/>
            <a:ext cx="735364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Доповніть </a:t>
            </a:r>
            <a:r>
              <a:rPr lang="uk-UA" sz="2800" b="1" dirty="0">
                <a:solidFill>
                  <a:srgbClr val="0070C0"/>
                </a:solidFill>
              </a:rPr>
              <a:t>кожне з них своїм прикметником</a:t>
            </a:r>
          </a:p>
        </p:txBody>
      </p:sp>
    </p:spTree>
    <p:extLst>
      <p:ext uri="{BB962C8B-B14F-4D97-AF65-F5344CB8AC3E}">
        <p14:creationId xmlns:p14="http://schemas.microsoft.com/office/powerpoint/2010/main" val="32460854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166541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Складіть</a:t>
            </a:r>
            <a:r>
              <a:rPr lang="ru-RU" sz="4000" b="1" dirty="0" smtClean="0"/>
              <a:t> текст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(3–4 речення</a:t>
            </a:r>
            <a:r>
              <a:rPr lang="uk-UA" sz="4000" b="1" dirty="0" smtClean="0">
                <a:solidFill>
                  <a:schemeClr val="bg1"/>
                </a:solidFill>
              </a:rPr>
              <a:t>)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3639" y="1520726"/>
            <a:ext cx="6624736" cy="10801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Чи доводилось </a:t>
            </a:r>
            <a:r>
              <a:rPr lang="uk-UA" sz="2800" b="1" dirty="0" smtClean="0">
                <a:solidFill>
                  <a:srgbClr val="0070C0"/>
                </a:solidFill>
              </a:rPr>
              <a:t>вам </a:t>
            </a:r>
            <a:r>
              <a:rPr lang="uk-UA" sz="2800" b="1" dirty="0">
                <a:solidFill>
                  <a:srgbClr val="0070C0"/>
                </a:solidFill>
              </a:rPr>
              <a:t>відпочивати на морі? Чи </a:t>
            </a:r>
            <a:r>
              <a:rPr lang="uk-UA" sz="2800" b="1" dirty="0" smtClean="0">
                <a:solidFill>
                  <a:srgbClr val="0070C0"/>
                </a:solidFill>
              </a:rPr>
              <a:t>ви </a:t>
            </a:r>
            <a:r>
              <a:rPr lang="uk-UA" sz="2800" b="1" dirty="0">
                <a:solidFill>
                  <a:srgbClr val="0070C0"/>
                </a:solidFill>
              </a:rPr>
              <a:t>тільки </a:t>
            </a:r>
            <a:r>
              <a:rPr lang="uk-UA" sz="2800" b="1" dirty="0" smtClean="0">
                <a:solidFill>
                  <a:srgbClr val="0070C0"/>
                </a:solidFill>
              </a:rPr>
              <a:t>мрієте </a:t>
            </a:r>
            <a:r>
              <a:rPr lang="uk-UA" sz="2800" b="1" dirty="0">
                <a:solidFill>
                  <a:srgbClr val="0070C0"/>
                </a:solidFill>
              </a:rPr>
              <a:t>там побувати?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8" y="2853730"/>
            <a:ext cx="79745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628148"/>
            <a:ext cx="9865095" cy="7134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Вправа </a:t>
            </a:r>
            <a:r>
              <a:rPr lang="uk-UA" sz="4000" b="1" dirty="0"/>
              <a:t>«Мікрофон» </a:t>
            </a:r>
            <a:endParaRPr lang="ru-RU" sz="4000" dirty="0"/>
          </a:p>
        </p:txBody>
      </p:sp>
      <p:sp>
        <p:nvSpPr>
          <p:cNvPr id="4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5487" y="1557586"/>
            <a:ext cx="9721080" cy="282630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прикметники?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прикметники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 мовленні?</a:t>
            </a:r>
          </a:p>
          <a:p>
            <a:pPr marL="457200" indent="-457200" defTabSz="108813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З </a:t>
            </a:r>
            <a:r>
              <a:rPr lang="uk-UA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якою частиною мови </a:t>
            </a:r>
            <a:r>
              <a:rPr lang="uk-UA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вони зв’язані у </a:t>
            </a:r>
            <a:r>
              <a:rPr lang="uk-UA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реченні?</a:t>
            </a:r>
          </a:p>
        </p:txBody>
      </p:sp>
      <p:pic>
        <p:nvPicPr>
          <p:cNvPr id="5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4383892"/>
            <a:ext cx="1843551" cy="18435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01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1 УКР МОВА\1 Пономарьова\05 Прикметник\№069-Звязок прикметників з іменниками\2026-01-30_163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401349"/>
            <a:ext cx="9361040" cy="4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86" y="3861842"/>
            <a:ext cx="2378622" cy="23786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38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1 УКР МОВА\1 Пономарьова\05 Прикметник\№068-Розпізнаю прикметники\2026-01-30_114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87" y="1341562"/>
            <a:ext cx="98658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6082" y="2853730"/>
            <a:ext cx="6264696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Прочитайте виписані речення. Назвіть підкреслені прикметники.</a:t>
            </a:r>
          </a:p>
        </p:txBody>
      </p:sp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8187" y="4033187"/>
            <a:ext cx="630259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прикметники?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 якою частиною мови вони зв’язані в реченнях?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23" y="2769719"/>
            <a:ext cx="3240360" cy="32403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Беседа На Тему Дружба 2 Младшая Группа - latinb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94" y="4355945"/>
            <a:ext cx="2125252" cy="20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8728" y="406020"/>
            <a:ext cx="9758516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«Асоціативний </a:t>
            </a:r>
            <a:r>
              <a:rPr lang="uk-UA" sz="4000" b="1" dirty="0" smtClean="0">
                <a:solidFill>
                  <a:schemeClr val="bg1"/>
                </a:solidFill>
              </a:rPr>
              <a:t>кущ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9403" y="1839399"/>
            <a:ext cx="3409735" cy="7098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Ввічливе море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endCxn id="36" idx="0"/>
          </p:cNvCxnSpPr>
          <p:nvPr/>
        </p:nvCxnSpPr>
        <p:spPr>
          <a:xfrm flipH="1">
            <a:off x="1164256" y="2561850"/>
            <a:ext cx="929798" cy="5653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5" idx="0"/>
          </p:cNvCxnSpPr>
          <p:nvPr/>
        </p:nvCxnSpPr>
        <p:spPr>
          <a:xfrm>
            <a:off x="3834832" y="2561850"/>
            <a:ext cx="864306" cy="5653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33" idx="0"/>
          </p:cNvCxnSpPr>
          <p:nvPr/>
        </p:nvCxnSpPr>
        <p:spPr>
          <a:xfrm flipH="1">
            <a:off x="2983613" y="2549218"/>
            <a:ext cx="10657" cy="5622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152108" y="1810955"/>
            <a:ext cx="3409735" cy="7098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Ввічлива людина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16342" y="3111448"/>
            <a:ext cx="934542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90678" y="3127194"/>
            <a:ext cx="1616920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963" y="3127194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гладеньке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34446" y="3870946"/>
            <a:ext cx="1616920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92030" y="3870946"/>
            <a:ext cx="1616920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лагідне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51994" y="3090062"/>
            <a:ext cx="1596803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привітна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963520" y="3096830"/>
            <a:ext cx="1780410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26891" y="3771580"/>
            <a:ext cx="2023618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20350" y="3092372"/>
            <a:ext cx="1616920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155060" y="3849562"/>
            <a:ext cx="1987453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лагідна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>
            <a:endCxn id="37" idx="0"/>
          </p:cNvCxnSpPr>
          <p:nvPr/>
        </p:nvCxnSpPr>
        <p:spPr>
          <a:xfrm flipH="1">
            <a:off x="2042906" y="2542159"/>
            <a:ext cx="593767" cy="13287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8" idx="0"/>
          </p:cNvCxnSpPr>
          <p:nvPr/>
        </p:nvCxnSpPr>
        <p:spPr>
          <a:xfrm>
            <a:off x="3349074" y="2542159"/>
            <a:ext cx="651417" cy="13287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42" idx="0"/>
          </p:cNvCxnSpPr>
          <p:nvPr/>
        </p:nvCxnSpPr>
        <p:spPr>
          <a:xfrm flipH="1">
            <a:off x="6928810" y="2540464"/>
            <a:ext cx="846362" cy="551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994306" y="2520771"/>
            <a:ext cx="960688" cy="601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2" idx="2"/>
            <a:endCxn id="39" idx="0"/>
          </p:cNvCxnSpPr>
          <p:nvPr/>
        </p:nvCxnSpPr>
        <p:spPr>
          <a:xfrm flipH="1">
            <a:off x="8850395" y="2520774"/>
            <a:ext cx="6580" cy="569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7737273" y="2540464"/>
            <a:ext cx="436764" cy="1309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598268" y="2520773"/>
            <a:ext cx="365252" cy="1328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64" name="Picture 16" descr="Little girl and grandmother — Stock Vector © interactimages #1036416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58" y="4355945"/>
            <a:ext cx="1379829" cy="20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144088" y="1047806"/>
            <a:ext cx="9608295" cy="5329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ви розумієте </a:t>
            </a:r>
            <a:r>
              <a:rPr lang="uk-UA" sz="2400" b="1" dirty="0" err="1" smtClean="0">
                <a:solidFill>
                  <a:srgbClr val="0070C0"/>
                </a:solidFill>
              </a:rPr>
              <a:t>словосполучення?Добираємо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прикметники.</a:t>
            </a:r>
          </a:p>
        </p:txBody>
      </p:sp>
      <p:pic>
        <p:nvPicPr>
          <p:cNvPr id="11266" name="Picture 2" descr="✓ Найкращі курорти Хорватії 🛫🏝 Сайт про найцікавіші куточки нашого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28" y="4490543"/>
            <a:ext cx="3158257" cy="20552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566877" y="4747130"/>
            <a:ext cx="2813008" cy="16848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Від чого, на вашу думку, залежить </a:t>
            </a:r>
            <a:r>
              <a:rPr lang="uk-UA" sz="2400" b="1" dirty="0" smtClean="0">
                <a:solidFill>
                  <a:srgbClr val="0070C0"/>
                </a:solidFill>
              </a:rPr>
              <a:t>закінчення прикметник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9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5807" y="1478624"/>
            <a:ext cx="7161576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 зв’язок прикметників з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іменниками. Побуваємо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Херсонському морському порту та  заповіднику Асканія-Нова на Херсонщині.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763439" y="1413250"/>
            <a:ext cx="3202521" cy="30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ордість України – заповідник «Асканія – Нов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6" y="3725393"/>
            <a:ext cx="4104455" cy="299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57258" y="-705329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42773" y="152950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33925" y="-700744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0" y="5157987"/>
            <a:ext cx="95542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30286" r="45822" b="55368"/>
          <a:stretch/>
        </p:blipFill>
        <p:spPr>
          <a:xfrm>
            <a:off x="1339502" y="2669979"/>
            <a:ext cx="1997293" cy="9038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46320" r="56740" b="39334"/>
          <a:stretch/>
        </p:blipFill>
        <p:spPr>
          <a:xfrm>
            <a:off x="3692173" y="2677949"/>
            <a:ext cx="1582216" cy="895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64642" r="32740" b="19250"/>
          <a:stretch/>
        </p:blipFill>
        <p:spPr>
          <a:xfrm>
            <a:off x="5436519" y="2738460"/>
            <a:ext cx="2881532" cy="10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5447" y="1629594"/>
            <a:ext cx="1065718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Херсонський морський порт — великий і потужний. Він об’єднує </a:t>
            </a:r>
            <a:r>
              <a:rPr lang="uk-UA" sz="3200" b="1" dirty="0" smtClean="0"/>
              <a:t>річковий</a:t>
            </a:r>
            <a:r>
              <a:rPr lang="uk-UA" sz="3200" b="1" dirty="0"/>
              <a:t>, морський, залізничний, </a:t>
            </a:r>
            <a:r>
              <a:rPr lang="uk-UA" sz="3200" b="1" dirty="0" smtClean="0"/>
              <a:t>автомобільний </a:t>
            </a:r>
            <a:r>
              <a:rPr lang="uk-UA" sz="3200" b="1" dirty="0"/>
              <a:t>транспорт. З порту </a:t>
            </a:r>
            <a:r>
              <a:rPr lang="uk-UA" sz="3200" b="1" dirty="0" smtClean="0"/>
              <a:t>вирушають </a:t>
            </a:r>
            <a:r>
              <a:rPr lang="uk-UA" sz="3200" b="1" dirty="0"/>
              <a:t>у далекі країни величезні кораблі. Вони </a:t>
            </a:r>
            <a:r>
              <a:rPr lang="uk-UA" sz="3200" b="1" dirty="0" err="1"/>
              <a:t>перевозять</a:t>
            </a:r>
            <a:r>
              <a:rPr lang="uk-UA" sz="3200" b="1" dirty="0"/>
              <a:t> різноманітні вантажі.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7497" y="509805"/>
            <a:ext cx="9591816" cy="61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Ознайомтеся з інформацією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3560" y="1197546"/>
            <a:ext cx="8352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 </a:t>
            </a:r>
            <a:r>
              <a:rPr lang="uk-UA" sz="2400" b="1" dirty="0" smtClean="0">
                <a:solidFill>
                  <a:srgbClr val="0070C0"/>
                </a:solidFill>
              </a:rPr>
              <a:t>в тексті </a:t>
            </a:r>
            <a:r>
              <a:rPr lang="uk-UA" sz="2400" b="1" dirty="0">
                <a:solidFill>
                  <a:srgbClr val="0070C0"/>
                </a:solidFill>
              </a:rPr>
              <a:t>прикметники.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7435" y="3789834"/>
            <a:ext cx="667624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текст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підкреслених прикметників. 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роль виконують прикметники в мовленні.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за правилом.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6278" y="2098967"/>
            <a:ext cx="403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52071" y="2133650"/>
            <a:ext cx="353398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63639" y="2603023"/>
            <a:ext cx="8784976" cy="576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5838" y="3135461"/>
            <a:ext cx="12601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9130771" y="3138538"/>
            <a:ext cx="1760679" cy="251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1755" y="3573810"/>
            <a:ext cx="22682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Херсонский морской порт передали в концессию - Korrespondent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8" y="3789834"/>
            <a:ext cx="3761157" cy="2686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527613" y="1295124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49474"/>
            <a:ext cx="10369151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615" y="1295124"/>
            <a:ext cx="9001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Прикметники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реченні зв’язані з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іменниками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допомагають детальніше і точніше уявити предмет.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0023" y="3223766"/>
            <a:ext cx="885698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err="1">
                <a:solidFill>
                  <a:srgbClr val="FFFF00"/>
                </a:solidFill>
              </a:rPr>
              <a:t>Прикметники</a:t>
            </a:r>
            <a:r>
              <a:rPr lang="ru-RU" sz="2800" b="1" dirty="0"/>
              <a:t> </a:t>
            </a:r>
            <a:r>
              <a:rPr lang="ru-RU" sz="2800" b="1" dirty="0" err="1"/>
              <a:t>роблять</a:t>
            </a:r>
            <a:r>
              <a:rPr lang="ru-RU" sz="2800" b="1" dirty="0"/>
              <a:t> нашу </a:t>
            </a:r>
            <a:r>
              <a:rPr lang="ru-RU" sz="2800" b="1" dirty="0" err="1"/>
              <a:t>мову</a:t>
            </a:r>
            <a:r>
              <a:rPr lang="ru-RU" sz="2800" b="1" dirty="0"/>
              <a:t> </a:t>
            </a:r>
            <a:r>
              <a:rPr lang="ru-RU" sz="2800" b="1" dirty="0" err="1"/>
              <a:t>багатшою</a:t>
            </a:r>
            <a:r>
              <a:rPr lang="ru-RU" sz="2800" b="1" dirty="0"/>
              <a:t>, </a:t>
            </a:r>
            <a:r>
              <a:rPr lang="ru-RU" sz="2800" b="1" dirty="0" err="1"/>
              <a:t>досконалішою</a:t>
            </a:r>
            <a:r>
              <a:rPr lang="ru-RU" sz="2800" b="1" dirty="0"/>
              <a:t>, </a:t>
            </a:r>
            <a:r>
              <a:rPr lang="ru-RU" sz="2800" b="1" dirty="0" err="1"/>
              <a:t>допомагають</a:t>
            </a:r>
            <a:r>
              <a:rPr lang="ru-RU" sz="2800" b="1" dirty="0"/>
              <a:t> </a:t>
            </a:r>
            <a:r>
              <a:rPr lang="ru-RU" sz="2800" b="1" dirty="0" err="1"/>
              <a:t>точніше</a:t>
            </a:r>
            <a:r>
              <a:rPr lang="ru-RU" sz="2800" b="1" dirty="0"/>
              <a:t> </a:t>
            </a:r>
            <a:r>
              <a:rPr lang="ru-RU" sz="2800" b="1" dirty="0" smtClean="0"/>
              <a:t>висловлювати </a:t>
            </a:r>
            <a:r>
              <a:rPr lang="ru-RU" sz="2800" b="1" dirty="0"/>
              <a:t>свою думку. Вони — </a:t>
            </a:r>
            <a:r>
              <a:rPr lang="ru-RU" sz="2800" b="1" dirty="0" err="1"/>
              <a:t>життєдайна</a:t>
            </a:r>
            <a:r>
              <a:rPr lang="ru-RU" sz="2800" b="1" dirty="0"/>
              <a:t> сила </a:t>
            </a:r>
            <a:r>
              <a:rPr lang="ru-RU" sz="2800" b="1" dirty="0" err="1"/>
              <a:t>нашої</a:t>
            </a:r>
            <a:r>
              <a:rPr lang="ru-RU" sz="2800" b="1" dirty="0"/>
              <a:t> мови. </a:t>
            </a:r>
            <a:r>
              <a:rPr lang="ru-RU" sz="2800" b="1" dirty="0" err="1"/>
              <a:t>Навчаючись</a:t>
            </a:r>
            <a:r>
              <a:rPr lang="ru-RU" sz="2800" b="1" dirty="0"/>
              <a:t>, ми разом будемо </a:t>
            </a:r>
            <a:r>
              <a:rPr lang="ru-RU" sz="2800" b="1" dirty="0" err="1" smtClean="0"/>
              <a:t>прикрашати</a:t>
            </a:r>
            <a:r>
              <a:rPr lang="ru-RU" sz="2800" b="1" dirty="0" smtClean="0"/>
              <a:t> </a:t>
            </a:r>
            <a:r>
              <a:rPr lang="ru-RU" sz="2800" b="1" dirty="0" err="1"/>
              <a:t>власне</a:t>
            </a:r>
            <a:r>
              <a:rPr lang="ru-RU" sz="2800" b="1" dirty="0"/>
              <a:t> мовлення, </a:t>
            </a:r>
            <a:r>
              <a:rPr lang="ru-RU" sz="2800" b="1" dirty="0" err="1"/>
              <a:t>додавати</a:t>
            </a:r>
            <a:r>
              <a:rPr lang="ru-RU" sz="2800" b="1" dirty="0"/>
              <a:t> </a:t>
            </a:r>
            <a:r>
              <a:rPr lang="ru-RU" sz="2800" b="1" dirty="0" err="1"/>
              <a:t>яскравості</a:t>
            </a:r>
            <a:r>
              <a:rPr lang="ru-RU" sz="2800" b="1" dirty="0"/>
              <a:t> та </a:t>
            </a:r>
            <a:r>
              <a:rPr lang="ru-RU" sz="2800" b="1" dirty="0" err="1"/>
              <a:t>кольорів</a:t>
            </a:r>
            <a:r>
              <a:rPr lang="ru-RU" sz="2800" b="1" dirty="0"/>
              <a:t>, </a:t>
            </a:r>
            <a:r>
              <a:rPr lang="ru-RU" sz="2800" b="1" dirty="0" err="1"/>
              <a:t>розвиватимемо</a:t>
            </a:r>
            <a:r>
              <a:rPr lang="ru-RU" sz="2800" b="1" dirty="0"/>
              <a:t> творчість.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483" y="527785"/>
            <a:ext cx="10118119" cy="5977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малюнки. </a:t>
            </a:r>
            <a:r>
              <a:rPr lang="uk-UA" sz="4000" b="1" dirty="0" smtClean="0">
                <a:solidFill>
                  <a:schemeClr val="bg1"/>
                </a:solidFill>
              </a:rPr>
              <a:t>Запишіть </a:t>
            </a:r>
            <a:r>
              <a:rPr lang="uk-UA" sz="4000" b="1" dirty="0">
                <a:solidFill>
                  <a:schemeClr val="bg1"/>
                </a:solidFill>
              </a:rPr>
              <a:t>їхні назви.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325" b="2120"/>
          <a:stretch/>
        </p:blipFill>
        <p:spPr>
          <a:xfrm>
            <a:off x="1055227" y="1210108"/>
            <a:ext cx="8336862" cy="256783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22429" y="3645818"/>
            <a:ext cx="2180827" cy="989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Корабель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(який?)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45076" y="3647658"/>
            <a:ext cx="1824586" cy="1032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</a:t>
            </a:r>
          </a:p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(яке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1311" y="3722930"/>
            <a:ext cx="2376264" cy="9799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Капітан</a:t>
            </a:r>
          </a:p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(який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77176" y="4623458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морський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715" y="5086130"/>
            <a:ext cx="2557507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пасажирський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91653" y="5581080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великий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27665" y="4694264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синє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49958" y="5201676"/>
            <a:ext cx="1802294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бурхливе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49958" y="5743156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безкрає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60183" y="5738747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вольовий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58439" y="4694264"/>
            <a:ext cx="2385645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досвідчений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0183" y="5203251"/>
            <a:ext cx="1824586" cy="494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ввічливий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28293" y="1223862"/>
            <a:ext cx="2392330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000" b="1" dirty="0">
                <a:solidFill>
                  <a:srgbClr val="0070C0"/>
                </a:solidFill>
              </a:rPr>
              <a:t>по 2–3  прикметники  до  кожного  слова  і  запиши  під  ним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92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8080</TotalTime>
  <Words>591</Words>
  <Application>Microsoft Office PowerPoint</Application>
  <PresentationFormat>Произвольный</PresentationFormat>
  <Paragraphs>133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Встановлюємо зв’язок прикметників з іменниками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619</cp:revision>
  <dcterms:created xsi:type="dcterms:W3CDTF">2025-08-27T14:01:18Z</dcterms:created>
  <dcterms:modified xsi:type="dcterms:W3CDTF">2026-02-03T11:06:41Z</dcterms:modified>
</cp:coreProperties>
</file>