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31"/>
  </p:notesMasterIdLst>
  <p:sldIdLst>
    <p:sldId id="257" r:id="rId2"/>
    <p:sldId id="759" r:id="rId3"/>
    <p:sldId id="680" r:id="rId4"/>
    <p:sldId id="689" r:id="rId5"/>
    <p:sldId id="776" r:id="rId6"/>
    <p:sldId id="777" r:id="rId7"/>
    <p:sldId id="834" r:id="rId8"/>
    <p:sldId id="501" r:id="rId9"/>
    <p:sldId id="773" r:id="rId10"/>
    <p:sldId id="836" r:id="rId11"/>
    <p:sldId id="837" r:id="rId12"/>
    <p:sldId id="839" r:id="rId13"/>
    <p:sldId id="845" r:id="rId14"/>
    <p:sldId id="840" r:id="rId15"/>
    <p:sldId id="841" r:id="rId16"/>
    <p:sldId id="843" r:id="rId17"/>
    <p:sldId id="842" r:id="rId18"/>
    <p:sldId id="844" r:id="rId19"/>
    <p:sldId id="821" r:id="rId20"/>
    <p:sldId id="850" r:id="rId21"/>
    <p:sldId id="851" r:id="rId22"/>
    <p:sldId id="846" r:id="rId23"/>
    <p:sldId id="847" r:id="rId24"/>
    <p:sldId id="848" r:id="rId25"/>
    <p:sldId id="849" r:id="rId26"/>
    <p:sldId id="674" r:id="rId27"/>
    <p:sldId id="772" r:id="rId28"/>
    <p:sldId id="852" r:id="rId29"/>
    <p:sldId id="599" r:id="rId30"/>
  </p:sldIdLst>
  <p:sldSz cx="12184063" cy="6859588"/>
  <p:notesSz cx="6858000" cy="9144000"/>
  <p:defaultTextStyle>
    <a:defPPr>
      <a:defRPr lang="ru-RU"/>
    </a:defPPr>
    <a:lvl1pPr marL="0" algn="l" defTabSz="104287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1pPr>
    <a:lvl2pPr marL="521437" algn="l" defTabSz="104287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2pPr>
    <a:lvl3pPr marL="1042873" algn="l" defTabSz="104287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3pPr>
    <a:lvl4pPr marL="1564310" algn="l" defTabSz="104287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4pPr>
    <a:lvl5pPr marL="2085746" algn="l" defTabSz="104287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5pPr>
    <a:lvl6pPr marL="2607183" algn="l" defTabSz="104287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6pPr>
    <a:lvl7pPr marL="3128620" algn="l" defTabSz="104287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7pPr>
    <a:lvl8pPr marL="3650056" algn="l" defTabSz="104287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8pPr>
    <a:lvl9pPr marL="4171493" algn="l" defTabSz="104287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32D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66282" autoAdjust="0"/>
  </p:normalViewPr>
  <p:slideViewPr>
    <p:cSldViewPr>
      <p:cViewPr>
        <p:scale>
          <a:sx n="90" d="100"/>
          <a:sy n="90" d="100"/>
        </p:scale>
        <p:origin x="-462" y="-54"/>
      </p:cViewPr>
      <p:guideLst>
        <p:guide orient="horz" pos="2161"/>
        <p:guide pos="3838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138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A83D0F-16AD-4207-BA1B-9AA45B8CA75D}" type="datetimeFigureOut">
              <a:rPr lang="ru-RU" smtClean="0"/>
              <a:t>27.02.2026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F4673B-B7F4-4A21-9006-118821B4FA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49487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04287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521437" algn="l" defTabSz="104287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1042873" algn="l" defTabSz="104287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564310" algn="l" defTabSz="104287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2085746" algn="l" defTabSz="104287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2607183" algn="l" defTabSz="104287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3128620" algn="l" defTabSz="104287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3650056" algn="l" defTabSz="104287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4171493" algn="l" defTabSz="104287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3805" y="2130920"/>
            <a:ext cx="10356454" cy="147036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7610" y="3887100"/>
            <a:ext cx="8528844" cy="175300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439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87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319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75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19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638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078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518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6B65A-C128-4DF6-9DC2-5A7C37140CA0}" type="datetimeFigureOut">
              <a:rPr lang="ru-RU" smtClean="0"/>
              <a:t>27.02.2026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EE957-90D1-4583-BA41-4D81D7DCA1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81132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6B65A-C128-4DF6-9DC2-5A7C37140CA0}" type="datetimeFigureOut">
              <a:rPr lang="ru-RU" smtClean="0"/>
              <a:t>27.02.2026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EE957-90D1-4583-BA41-4D81D7DCA1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15547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11771583" y="274703"/>
            <a:ext cx="3650988" cy="585446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12271" y="274703"/>
            <a:ext cx="10756244" cy="585446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6B65A-C128-4DF6-9DC2-5A7C37140CA0}" type="datetimeFigureOut">
              <a:rPr lang="ru-RU" smtClean="0"/>
              <a:t>27.02.2026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EE957-90D1-4583-BA41-4D81D7DCA1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22937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6B65A-C128-4DF6-9DC2-5A7C37140CA0}" type="datetimeFigureOut">
              <a:rPr lang="ru-RU" smtClean="0"/>
              <a:t>27.02.2026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EE957-90D1-4583-BA41-4D81D7DCA1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96838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2457" y="4407921"/>
            <a:ext cx="10356454" cy="1362390"/>
          </a:xfrm>
        </p:spPr>
        <p:txBody>
          <a:bodyPr anchor="t"/>
          <a:lstStyle>
            <a:lvl1pPr algn="l">
              <a:defRPr sz="48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2457" y="2907388"/>
            <a:ext cx="10356454" cy="1500534"/>
          </a:xfrm>
        </p:spPr>
        <p:txBody>
          <a:bodyPr anchor="b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54398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108796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63194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4pPr>
            <a:lvl5pPr marL="217592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5pPr>
            <a:lvl6pPr marL="271990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6pPr>
            <a:lvl7pPr marL="326388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7pPr>
            <a:lvl8pPr marL="380786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8pPr>
            <a:lvl9pPr marL="4351838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6B65A-C128-4DF6-9DC2-5A7C37140CA0}" type="datetimeFigureOut">
              <a:rPr lang="ru-RU" smtClean="0"/>
              <a:t>27.02.2026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EE957-90D1-4583-BA41-4D81D7DCA1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29704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12272" y="1600571"/>
            <a:ext cx="7202559" cy="4528598"/>
          </a:xfrm>
        </p:spPr>
        <p:txBody>
          <a:bodyPr/>
          <a:lstStyle>
            <a:lvl1pPr>
              <a:defRPr sz="3300"/>
            </a:lvl1pPr>
            <a:lvl2pPr>
              <a:defRPr sz="29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217900" y="1600571"/>
            <a:ext cx="7204673" cy="4528598"/>
          </a:xfrm>
        </p:spPr>
        <p:txBody>
          <a:bodyPr/>
          <a:lstStyle>
            <a:lvl1pPr>
              <a:defRPr sz="3300"/>
            </a:lvl1pPr>
            <a:lvl2pPr>
              <a:defRPr sz="29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6B65A-C128-4DF6-9DC2-5A7C37140CA0}" type="datetimeFigureOut">
              <a:rPr lang="ru-RU" smtClean="0"/>
              <a:t>27.02.2026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EE957-90D1-4583-BA41-4D81D7DCA1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51648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203" y="274701"/>
            <a:ext cx="10965657" cy="1143265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203" y="1535469"/>
            <a:ext cx="5383410" cy="639910"/>
          </a:xfrm>
        </p:spPr>
        <p:txBody>
          <a:bodyPr anchor="b"/>
          <a:lstStyle>
            <a:lvl1pPr marL="0" indent="0">
              <a:buNone/>
              <a:defRPr sz="2900" b="1"/>
            </a:lvl1pPr>
            <a:lvl2pPr marL="543980" indent="0">
              <a:buNone/>
              <a:defRPr sz="2400" b="1"/>
            </a:lvl2pPr>
            <a:lvl3pPr marL="1087960" indent="0">
              <a:buNone/>
              <a:defRPr sz="2100" b="1"/>
            </a:lvl3pPr>
            <a:lvl4pPr marL="1631940" indent="0">
              <a:buNone/>
              <a:defRPr sz="1900" b="1"/>
            </a:lvl4pPr>
            <a:lvl5pPr marL="2175920" indent="0">
              <a:buNone/>
              <a:defRPr sz="1900" b="1"/>
            </a:lvl5pPr>
            <a:lvl6pPr marL="2719900" indent="0">
              <a:buNone/>
              <a:defRPr sz="1900" b="1"/>
            </a:lvl6pPr>
            <a:lvl7pPr marL="3263880" indent="0">
              <a:buNone/>
              <a:defRPr sz="1900" b="1"/>
            </a:lvl7pPr>
            <a:lvl8pPr marL="3807860" indent="0">
              <a:buNone/>
              <a:defRPr sz="1900" b="1"/>
            </a:lvl8pPr>
            <a:lvl9pPr marL="4351838" indent="0">
              <a:buNone/>
              <a:defRPr sz="19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203" y="2175380"/>
            <a:ext cx="5383410" cy="3952203"/>
          </a:xfrm>
        </p:spPr>
        <p:txBody>
          <a:bodyPr/>
          <a:lstStyle>
            <a:lvl1pPr>
              <a:defRPr sz="29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89337" y="1535469"/>
            <a:ext cx="5385525" cy="639910"/>
          </a:xfrm>
        </p:spPr>
        <p:txBody>
          <a:bodyPr anchor="b"/>
          <a:lstStyle>
            <a:lvl1pPr marL="0" indent="0">
              <a:buNone/>
              <a:defRPr sz="2900" b="1"/>
            </a:lvl1pPr>
            <a:lvl2pPr marL="543980" indent="0">
              <a:buNone/>
              <a:defRPr sz="2400" b="1"/>
            </a:lvl2pPr>
            <a:lvl3pPr marL="1087960" indent="0">
              <a:buNone/>
              <a:defRPr sz="2100" b="1"/>
            </a:lvl3pPr>
            <a:lvl4pPr marL="1631940" indent="0">
              <a:buNone/>
              <a:defRPr sz="1900" b="1"/>
            </a:lvl4pPr>
            <a:lvl5pPr marL="2175920" indent="0">
              <a:buNone/>
              <a:defRPr sz="1900" b="1"/>
            </a:lvl5pPr>
            <a:lvl6pPr marL="2719900" indent="0">
              <a:buNone/>
              <a:defRPr sz="1900" b="1"/>
            </a:lvl6pPr>
            <a:lvl7pPr marL="3263880" indent="0">
              <a:buNone/>
              <a:defRPr sz="1900" b="1"/>
            </a:lvl7pPr>
            <a:lvl8pPr marL="3807860" indent="0">
              <a:buNone/>
              <a:defRPr sz="1900" b="1"/>
            </a:lvl8pPr>
            <a:lvl9pPr marL="4351838" indent="0">
              <a:buNone/>
              <a:defRPr sz="19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89337" y="2175380"/>
            <a:ext cx="5385525" cy="3952203"/>
          </a:xfrm>
        </p:spPr>
        <p:txBody>
          <a:bodyPr/>
          <a:lstStyle>
            <a:lvl1pPr>
              <a:defRPr sz="29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6B65A-C128-4DF6-9DC2-5A7C37140CA0}" type="datetimeFigureOut">
              <a:rPr lang="ru-RU" smtClean="0"/>
              <a:t>27.02.2026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EE957-90D1-4583-BA41-4D81D7DCA1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29793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6B65A-C128-4DF6-9DC2-5A7C37140CA0}" type="datetimeFigureOut">
              <a:rPr lang="ru-RU" smtClean="0"/>
              <a:t>27.02.2026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EE957-90D1-4583-BA41-4D81D7DCA1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99455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6B65A-C128-4DF6-9DC2-5A7C37140CA0}" type="datetimeFigureOut">
              <a:rPr lang="ru-RU" smtClean="0"/>
              <a:t>27.02.2026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EE957-90D1-4583-BA41-4D81D7DCA1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75583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205" y="273113"/>
            <a:ext cx="4008473" cy="1162319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3630" y="273115"/>
            <a:ext cx="6811230" cy="5854468"/>
          </a:xfrm>
        </p:spPr>
        <p:txBody>
          <a:bodyPr/>
          <a:lstStyle>
            <a:lvl1pPr>
              <a:defRPr sz="3800"/>
            </a:lvl1pPr>
            <a:lvl2pPr>
              <a:defRPr sz="3300"/>
            </a:lvl2pPr>
            <a:lvl3pPr>
              <a:defRPr sz="29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205" y="1435434"/>
            <a:ext cx="4008473" cy="4692149"/>
          </a:xfrm>
        </p:spPr>
        <p:txBody>
          <a:bodyPr/>
          <a:lstStyle>
            <a:lvl1pPr marL="0" indent="0">
              <a:buNone/>
              <a:defRPr sz="1700"/>
            </a:lvl1pPr>
            <a:lvl2pPr marL="543980" indent="0">
              <a:buNone/>
              <a:defRPr sz="1400"/>
            </a:lvl2pPr>
            <a:lvl3pPr marL="1087960" indent="0">
              <a:buNone/>
              <a:defRPr sz="1200"/>
            </a:lvl3pPr>
            <a:lvl4pPr marL="1631940" indent="0">
              <a:buNone/>
              <a:defRPr sz="1100"/>
            </a:lvl4pPr>
            <a:lvl5pPr marL="2175920" indent="0">
              <a:buNone/>
              <a:defRPr sz="1100"/>
            </a:lvl5pPr>
            <a:lvl6pPr marL="2719900" indent="0">
              <a:buNone/>
              <a:defRPr sz="1100"/>
            </a:lvl6pPr>
            <a:lvl7pPr marL="3263880" indent="0">
              <a:buNone/>
              <a:defRPr sz="1100"/>
            </a:lvl7pPr>
            <a:lvl8pPr marL="3807860" indent="0">
              <a:buNone/>
              <a:defRPr sz="1100"/>
            </a:lvl8pPr>
            <a:lvl9pPr marL="4351838" indent="0">
              <a:buNone/>
              <a:defRPr sz="11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6B65A-C128-4DF6-9DC2-5A7C37140CA0}" type="datetimeFigureOut">
              <a:rPr lang="ru-RU" smtClean="0"/>
              <a:t>27.02.2026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EE957-90D1-4583-BA41-4D81D7DCA1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96428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8162" y="4801713"/>
            <a:ext cx="7310438" cy="566869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8162" y="612918"/>
            <a:ext cx="7310438" cy="4115753"/>
          </a:xfrm>
        </p:spPr>
        <p:txBody>
          <a:bodyPr/>
          <a:lstStyle>
            <a:lvl1pPr marL="0" indent="0">
              <a:buNone/>
              <a:defRPr sz="3800"/>
            </a:lvl1pPr>
            <a:lvl2pPr marL="543980" indent="0">
              <a:buNone/>
              <a:defRPr sz="3300"/>
            </a:lvl2pPr>
            <a:lvl3pPr marL="1087960" indent="0">
              <a:buNone/>
              <a:defRPr sz="2900"/>
            </a:lvl3pPr>
            <a:lvl4pPr marL="1631940" indent="0">
              <a:buNone/>
              <a:defRPr sz="2400"/>
            </a:lvl4pPr>
            <a:lvl5pPr marL="2175920" indent="0">
              <a:buNone/>
              <a:defRPr sz="2400"/>
            </a:lvl5pPr>
            <a:lvl6pPr marL="2719900" indent="0">
              <a:buNone/>
              <a:defRPr sz="2400"/>
            </a:lvl6pPr>
            <a:lvl7pPr marL="3263880" indent="0">
              <a:buNone/>
              <a:defRPr sz="2400"/>
            </a:lvl7pPr>
            <a:lvl8pPr marL="3807860" indent="0">
              <a:buNone/>
              <a:defRPr sz="2400"/>
            </a:lvl8pPr>
            <a:lvl9pPr marL="4351838" indent="0">
              <a:buNone/>
              <a:defRPr sz="24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8162" y="5368581"/>
            <a:ext cx="7310438" cy="805048"/>
          </a:xfrm>
        </p:spPr>
        <p:txBody>
          <a:bodyPr/>
          <a:lstStyle>
            <a:lvl1pPr marL="0" indent="0">
              <a:buNone/>
              <a:defRPr sz="1700"/>
            </a:lvl1pPr>
            <a:lvl2pPr marL="543980" indent="0">
              <a:buNone/>
              <a:defRPr sz="1400"/>
            </a:lvl2pPr>
            <a:lvl3pPr marL="1087960" indent="0">
              <a:buNone/>
              <a:defRPr sz="1200"/>
            </a:lvl3pPr>
            <a:lvl4pPr marL="1631940" indent="0">
              <a:buNone/>
              <a:defRPr sz="1100"/>
            </a:lvl4pPr>
            <a:lvl5pPr marL="2175920" indent="0">
              <a:buNone/>
              <a:defRPr sz="1100"/>
            </a:lvl5pPr>
            <a:lvl6pPr marL="2719900" indent="0">
              <a:buNone/>
              <a:defRPr sz="1100"/>
            </a:lvl6pPr>
            <a:lvl7pPr marL="3263880" indent="0">
              <a:buNone/>
              <a:defRPr sz="1100"/>
            </a:lvl7pPr>
            <a:lvl8pPr marL="3807860" indent="0">
              <a:buNone/>
              <a:defRPr sz="1100"/>
            </a:lvl8pPr>
            <a:lvl9pPr marL="4351838" indent="0">
              <a:buNone/>
              <a:defRPr sz="11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6B65A-C128-4DF6-9DC2-5A7C37140CA0}" type="datetimeFigureOut">
              <a:rPr lang="ru-RU" smtClean="0"/>
              <a:t>27.02.2026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EE957-90D1-4583-BA41-4D81D7DCA1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50185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203" y="274701"/>
            <a:ext cx="10965657" cy="1143265"/>
          </a:xfrm>
          <a:prstGeom prst="rect">
            <a:avLst/>
          </a:prstGeom>
        </p:spPr>
        <p:txBody>
          <a:bodyPr vert="horz" lIns="108797" tIns="54398" rIns="108797" bIns="54398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203" y="1600572"/>
            <a:ext cx="10965657" cy="4527011"/>
          </a:xfrm>
          <a:prstGeom prst="rect">
            <a:avLst/>
          </a:prstGeom>
        </p:spPr>
        <p:txBody>
          <a:bodyPr vert="horz" lIns="108797" tIns="54398" rIns="108797" bIns="54398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203" y="6357822"/>
            <a:ext cx="2842948" cy="365210"/>
          </a:xfrm>
          <a:prstGeom prst="rect">
            <a:avLst/>
          </a:prstGeom>
        </p:spPr>
        <p:txBody>
          <a:bodyPr vert="horz" lIns="108797" tIns="54398" rIns="108797" bIns="54398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66B65A-C128-4DF6-9DC2-5A7C37140CA0}" type="datetimeFigureOut">
              <a:rPr lang="ru-RU" smtClean="0"/>
              <a:t>27.02.2026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2888" y="6357822"/>
            <a:ext cx="3858287" cy="365210"/>
          </a:xfrm>
          <a:prstGeom prst="rect">
            <a:avLst/>
          </a:prstGeom>
        </p:spPr>
        <p:txBody>
          <a:bodyPr vert="horz" lIns="108797" tIns="54398" rIns="108797" bIns="54398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1912" y="6357822"/>
            <a:ext cx="2842948" cy="365210"/>
          </a:xfrm>
          <a:prstGeom prst="rect">
            <a:avLst/>
          </a:prstGeom>
        </p:spPr>
        <p:txBody>
          <a:bodyPr vert="horz" lIns="108797" tIns="54398" rIns="108797" bIns="54398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6EE957-90D1-4583-BA41-4D81D7DCA1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9424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xStyles>
    <p:titleStyle>
      <a:lvl1pPr algn="ctr" defTabSz="1087960" rtl="0" eaLnBrk="1" latinLnBrk="0" hangingPunct="1">
        <a:spcBef>
          <a:spcPct val="0"/>
        </a:spcBef>
        <a:buNone/>
        <a:defRPr sz="5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7984" indent="-407984" algn="l" defTabSz="1087960" rtl="0" eaLnBrk="1" latinLnBrk="0" hangingPunct="1">
        <a:spcBef>
          <a:spcPct val="20000"/>
        </a:spcBef>
        <a:buFont typeface="Arial" panose="020B0604020202020204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1pPr>
      <a:lvl2pPr marL="883968" indent="-339988" algn="l" defTabSz="1087960" rtl="0" eaLnBrk="1" latinLnBrk="0" hangingPunct="1">
        <a:spcBef>
          <a:spcPct val="20000"/>
        </a:spcBef>
        <a:buFont typeface="Arial" panose="020B0604020202020204" pitchFamily="34" charset="0"/>
        <a:buChar char="–"/>
        <a:defRPr sz="3300" kern="1200">
          <a:solidFill>
            <a:schemeClr val="tx1"/>
          </a:solidFill>
          <a:latin typeface="+mn-lt"/>
          <a:ea typeface="+mn-ea"/>
          <a:cs typeface="+mn-cs"/>
        </a:defRPr>
      </a:lvl2pPr>
      <a:lvl3pPr marL="1359950" indent="-271990" algn="l" defTabSz="1087960" rtl="0" eaLnBrk="1" latinLnBrk="0" hangingPunct="1">
        <a:spcBef>
          <a:spcPct val="20000"/>
        </a:spcBef>
        <a:buFont typeface="Arial" panose="020B0604020202020204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1903930" indent="-271990" algn="l" defTabSz="108796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47910" indent="-271990" algn="l" defTabSz="1087960" rtl="0" eaLnBrk="1" latinLnBrk="0" hangingPunct="1">
        <a:spcBef>
          <a:spcPct val="20000"/>
        </a:spcBef>
        <a:buFont typeface="Arial" panose="020B0604020202020204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991890" indent="-271990" algn="l" defTabSz="108796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35870" indent="-271990" algn="l" defTabSz="108796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079850" indent="-271990" algn="l" defTabSz="108796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23828" indent="-271990" algn="l" defTabSz="108796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08796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43980" algn="l" defTabSz="108796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87960" algn="l" defTabSz="108796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31940" algn="l" defTabSz="108796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75920" algn="l" defTabSz="108796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719900" algn="l" defTabSz="108796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263880" algn="l" defTabSz="108796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807860" algn="l" defTabSz="108796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351838" algn="l" defTabSz="108796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11" Type="http://schemas.microsoft.com/office/2007/relationships/hdphoto" Target="../media/hdphoto5.wdp"/><Relationship Id="rId5" Type="http://schemas.microsoft.com/office/2007/relationships/hdphoto" Target="../media/hdphoto2.wdp"/><Relationship Id="rId10" Type="http://schemas.openxmlformats.org/officeDocument/2006/relationships/image" Target="../media/image70.png"/><Relationship Id="rId4" Type="http://schemas.openxmlformats.org/officeDocument/2006/relationships/image" Target="../media/image67.png"/><Relationship Id="rId9" Type="http://schemas.microsoft.com/office/2007/relationships/hdphoto" Target="../media/hdphoto4.wdp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13" Type="http://schemas.openxmlformats.org/officeDocument/2006/relationships/image" Target="../media/image84.png"/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12" Type="http://schemas.openxmlformats.org/officeDocument/2006/relationships/image" Target="../media/image83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png"/><Relationship Id="rId11" Type="http://schemas.openxmlformats.org/officeDocument/2006/relationships/image" Target="../media/image82.png"/><Relationship Id="rId5" Type="http://schemas.openxmlformats.org/officeDocument/2006/relationships/image" Target="../media/image76.png"/><Relationship Id="rId10" Type="http://schemas.openxmlformats.org/officeDocument/2006/relationships/image" Target="../media/image81.png"/><Relationship Id="rId4" Type="http://schemas.openxmlformats.org/officeDocument/2006/relationships/image" Target="../media/image75.png"/><Relationship Id="rId9" Type="http://schemas.openxmlformats.org/officeDocument/2006/relationships/image" Target="../media/image80.png"/><Relationship Id="rId14" Type="http://schemas.openxmlformats.org/officeDocument/2006/relationships/image" Target="../media/image8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jpeg"/><Relationship Id="rId11" Type="http://schemas.openxmlformats.org/officeDocument/2006/relationships/image" Target="../media/image19.jpeg"/><Relationship Id="rId5" Type="http://schemas.openxmlformats.org/officeDocument/2006/relationships/image" Target="../media/image13.jpeg"/><Relationship Id="rId10" Type="http://schemas.openxmlformats.org/officeDocument/2006/relationships/image" Target="../media/image18.jpeg"/><Relationship Id="rId4" Type="http://schemas.openxmlformats.org/officeDocument/2006/relationships/image" Target="../media/image12.jpeg"/><Relationship Id="rId9" Type="http://schemas.openxmlformats.org/officeDocument/2006/relationships/image" Target="../media/image1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529267" y="1045097"/>
            <a:ext cx="8902906" cy="1940957"/>
          </a:xfrm>
          <a:prstGeom prst="roundRect">
            <a:avLst/>
          </a:prstGeom>
          <a:ln w="3810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5400" b="1" dirty="0" smtClean="0">
                <a:solidFill>
                  <a:schemeClr val="accent3">
                    <a:lumMod val="75000"/>
                  </a:schemeClr>
                </a:solidFill>
              </a:rPr>
              <a:t>Як звірі піклуються про своє потомство</a:t>
            </a:r>
            <a:r>
              <a:rPr lang="uk-UA" sz="5400" b="1" dirty="0" smtClean="0">
                <a:solidFill>
                  <a:schemeClr val="accent3">
                    <a:lumMod val="75000"/>
                  </a:schemeClr>
                </a:solidFill>
                <a:ea typeface="Cambria" pitchFamily="18" charset="0"/>
              </a:rPr>
              <a:t>?</a:t>
            </a:r>
            <a:endParaRPr lang="ru-RU" sz="5400" b="1" dirty="0">
              <a:solidFill>
                <a:schemeClr val="accent3">
                  <a:lumMod val="75000"/>
                </a:schemeClr>
              </a:solidFill>
              <a:ea typeface="Cambria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748215" y="3976140"/>
            <a:ext cx="2736304" cy="1736646"/>
          </a:xfrm>
          <a:prstGeom prst="roundRect">
            <a:avLst/>
          </a:prstGeom>
          <a:ln w="3810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accent3">
                    <a:lumMod val="75000"/>
                  </a:schemeClr>
                </a:solidFill>
              </a:rPr>
              <a:t>Я досліджую </a:t>
            </a:r>
            <a:r>
              <a:rPr lang="ru-RU" sz="2400" b="1" dirty="0" smtClean="0">
                <a:solidFill>
                  <a:schemeClr val="accent3">
                    <a:lumMod val="75000"/>
                  </a:schemeClr>
                </a:solidFill>
              </a:rPr>
              <a:t>світ</a:t>
            </a:r>
          </a:p>
          <a:p>
            <a:pPr algn="ctr"/>
            <a:r>
              <a:rPr lang="en-US" sz="2400" b="1" dirty="0" smtClean="0">
                <a:solidFill>
                  <a:schemeClr val="accent3">
                    <a:lumMod val="75000"/>
                  </a:schemeClr>
                </a:solidFill>
              </a:rPr>
              <a:t>3</a:t>
            </a:r>
            <a:r>
              <a:rPr lang="uk-UA" sz="2400" b="1" dirty="0" smtClean="0">
                <a:solidFill>
                  <a:schemeClr val="accent3">
                    <a:lumMod val="75000"/>
                  </a:schemeClr>
                </a:solidFill>
              </a:rPr>
              <a:t> клас</a:t>
            </a:r>
            <a:endParaRPr lang="en-US" sz="2400" b="1" dirty="0" smtClean="0">
              <a:solidFill>
                <a:schemeClr val="accent3">
                  <a:lumMod val="75000"/>
                </a:schemeClr>
              </a:solidFill>
            </a:endParaRPr>
          </a:p>
          <a:p>
            <a:pPr algn="ctr"/>
            <a:r>
              <a:rPr lang="uk-UA" sz="2400" b="1" i="1" dirty="0" smtClean="0">
                <a:solidFill>
                  <a:schemeClr val="accent3">
                    <a:lumMod val="75000"/>
                  </a:schemeClr>
                </a:solidFill>
              </a:rPr>
              <a:t>Тварини</a:t>
            </a:r>
            <a:endParaRPr lang="ru-RU" sz="2400" b="1" i="1" dirty="0" smtClean="0">
              <a:solidFill>
                <a:schemeClr val="accent3">
                  <a:lumMod val="75000"/>
                </a:schemeClr>
              </a:solidFill>
            </a:endParaRPr>
          </a:p>
          <a:p>
            <a:pPr algn="ctr"/>
            <a:r>
              <a:rPr lang="uk-UA" sz="2400" b="1" dirty="0" smtClean="0">
                <a:solidFill>
                  <a:schemeClr val="accent3">
                    <a:lumMod val="75000"/>
                  </a:schemeClr>
                </a:solidFill>
              </a:rPr>
              <a:t>Урок 69</a:t>
            </a:r>
            <a:endParaRPr lang="ru-RU" sz="24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7862E6A1-C52A-4DF2-A2AB-C27CF01C592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263" r="-1" b="14350"/>
          <a:stretch/>
        </p:blipFill>
        <p:spPr>
          <a:xfrm>
            <a:off x="1529268" y="3788944"/>
            <a:ext cx="3554651" cy="2111038"/>
          </a:xfrm>
          <a:prstGeom prst="round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chemeClr val="bg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5774800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3885225" y="332734"/>
            <a:ext cx="5660942" cy="1125539"/>
          </a:xfrm>
          <a:prstGeom prst="rect">
            <a:avLst/>
          </a:prstGeom>
        </p:spPr>
        <p:txBody>
          <a:bodyPr wrap="square" lIns="108814" tIns="54407" rIns="108814" bIns="54407">
            <a:spAutoFit/>
          </a:bodyPr>
          <a:lstStyle/>
          <a:p>
            <a:pPr lvl="0" algn="ctr"/>
            <a:r>
              <a:rPr lang="uk-UA" sz="33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lang="uk-UA" sz="4300" b="1" dirty="0">
              <a:solidFill>
                <a:srgbClr val="00462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ru-RU" sz="3300" b="1" dirty="0">
              <a:solidFill>
                <a:srgbClr val="006600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8010995" y="1629178"/>
            <a:ext cx="2494652" cy="556153"/>
          </a:xfrm>
          <a:prstGeom prst="rect">
            <a:avLst/>
          </a:prstGeom>
        </p:spPr>
        <p:txBody>
          <a:bodyPr wrap="square" lIns="108814" tIns="54407" rIns="108814" bIns="54407">
            <a:spAutoFit/>
          </a:bodyPr>
          <a:lstStyle/>
          <a:p>
            <a:endParaRPr lang="ru-RU" sz="2900" b="1" dirty="0">
              <a:solidFill>
                <a:srgbClr val="00462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8394788" y="2925622"/>
            <a:ext cx="2494652" cy="556153"/>
          </a:xfrm>
          <a:prstGeom prst="rect">
            <a:avLst/>
          </a:prstGeom>
        </p:spPr>
        <p:txBody>
          <a:bodyPr wrap="square" lIns="108814" tIns="54407" rIns="108814" bIns="54407">
            <a:spAutoFit/>
          </a:bodyPr>
          <a:lstStyle/>
          <a:p>
            <a:r>
              <a:rPr lang="uk-UA" sz="2900" b="1" dirty="0">
                <a:solidFill>
                  <a:srgbClr val="00462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</a:t>
            </a:r>
            <a:endParaRPr lang="ru-RU" sz="2900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9738062" y="2853597"/>
            <a:ext cx="2446001" cy="556153"/>
          </a:xfrm>
          <a:prstGeom prst="rect">
            <a:avLst/>
          </a:prstGeom>
        </p:spPr>
        <p:txBody>
          <a:bodyPr wrap="square" lIns="108814" tIns="54407" rIns="108814" bIns="54407">
            <a:spAutoFit/>
          </a:bodyPr>
          <a:lstStyle/>
          <a:p>
            <a:endParaRPr lang="ru-RU" sz="2900" dirty="0"/>
          </a:p>
        </p:txBody>
      </p:sp>
      <p:sp>
        <p:nvSpPr>
          <p:cNvPr id="23" name="Прямоугольник 22"/>
          <p:cNvSpPr/>
          <p:nvPr/>
        </p:nvSpPr>
        <p:spPr>
          <a:xfrm>
            <a:off x="9642113" y="3789919"/>
            <a:ext cx="2206808" cy="556153"/>
          </a:xfrm>
          <a:prstGeom prst="rect">
            <a:avLst/>
          </a:prstGeom>
        </p:spPr>
        <p:txBody>
          <a:bodyPr wrap="square" lIns="108814" tIns="54407" rIns="108814" bIns="54407">
            <a:spAutoFit/>
          </a:bodyPr>
          <a:lstStyle/>
          <a:p>
            <a:endParaRPr lang="ru-RU" sz="2900" dirty="0"/>
          </a:p>
        </p:txBody>
      </p:sp>
      <p:sp>
        <p:nvSpPr>
          <p:cNvPr id="25" name="Прямоугольник 24"/>
          <p:cNvSpPr/>
          <p:nvPr/>
        </p:nvSpPr>
        <p:spPr>
          <a:xfrm flipH="1">
            <a:off x="9929958" y="5878634"/>
            <a:ext cx="2254105" cy="556153"/>
          </a:xfrm>
          <a:prstGeom prst="rect">
            <a:avLst/>
          </a:prstGeom>
        </p:spPr>
        <p:txBody>
          <a:bodyPr wrap="square" lIns="108814" tIns="54407" rIns="108814" bIns="54407">
            <a:spAutoFit/>
          </a:bodyPr>
          <a:lstStyle/>
          <a:p>
            <a:endParaRPr lang="ru-RU" sz="2900" dirty="0"/>
          </a:p>
        </p:txBody>
      </p:sp>
      <p:pic>
        <p:nvPicPr>
          <p:cNvPr id="14338" name="Picture 2" descr="Похожее изображение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61209" y="3197166"/>
            <a:ext cx="4796697" cy="3185565"/>
          </a:xfrm>
          <a:prstGeom prst="rect">
            <a:avLst/>
          </a:prstGeom>
          <a:noFill/>
        </p:spPr>
      </p:pic>
      <p:pic>
        <p:nvPicPr>
          <p:cNvPr id="14340" name="Picture 4" descr="Похожее изображение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07455" y="3203698"/>
            <a:ext cx="5075145" cy="3213720"/>
          </a:xfrm>
          <a:prstGeom prst="rect">
            <a:avLst/>
          </a:prstGeom>
          <a:noFill/>
        </p:spPr>
      </p:pic>
      <p:sp>
        <p:nvSpPr>
          <p:cNvPr id="14" name="Прямоугольник 13"/>
          <p:cNvSpPr/>
          <p:nvPr/>
        </p:nvSpPr>
        <p:spPr>
          <a:xfrm>
            <a:off x="913851" y="617298"/>
            <a:ext cx="10143159" cy="230832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ru-RU" sz="3600" b="1" dirty="0" smtClean="0"/>
              <a:t>Період </a:t>
            </a:r>
            <a:r>
              <a:rPr lang="ru-RU" sz="3600" b="1" dirty="0" err="1" smtClean="0"/>
              <a:t>розмноження</a:t>
            </a:r>
            <a:r>
              <a:rPr lang="ru-RU" sz="3600" b="1" dirty="0" smtClean="0"/>
              <a:t> </a:t>
            </a:r>
            <a:r>
              <a:rPr lang="ru-RU" sz="3600" b="1" dirty="0"/>
              <a:t>починається з </a:t>
            </a:r>
            <a:r>
              <a:rPr lang="ru-RU" sz="3600" b="1" dirty="0" err="1"/>
              <a:t>підготовки</a:t>
            </a:r>
            <a:r>
              <a:rPr lang="ru-RU" sz="3600" b="1" dirty="0"/>
              <a:t> </a:t>
            </a:r>
            <a:r>
              <a:rPr lang="ru-RU" sz="3600" b="1" dirty="0" err="1"/>
              <a:t>укриття</a:t>
            </a:r>
            <a:r>
              <a:rPr lang="ru-RU" sz="3600" b="1" dirty="0"/>
              <a:t> для </a:t>
            </a:r>
            <a:r>
              <a:rPr lang="ru-RU" sz="3600" b="1" dirty="0" err="1"/>
              <a:t>майбутніх</a:t>
            </a:r>
            <a:r>
              <a:rPr lang="ru-RU" sz="3600" b="1" dirty="0"/>
              <a:t> </a:t>
            </a:r>
            <a:r>
              <a:rPr lang="ru-RU" sz="3600" b="1" dirty="0" err="1"/>
              <a:t>малят</a:t>
            </a:r>
            <a:r>
              <a:rPr lang="ru-RU" sz="3600" b="1" dirty="0"/>
              <a:t>. </a:t>
            </a:r>
            <a:r>
              <a:rPr lang="ru-RU" sz="3600" b="1" dirty="0" err="1"/>
              <a:t>Вивірки</a:t>
            </a:r>
            <a:r>
              <a:rPr lang="ru-RU" sz="3600" b="1" dirty="0"/>
              <a:t> (</a:t>
            </a:r>
            <a:r>
              <a:rPr lang="ru-RU" sz="3600" b="1" dirty="0" err="1"/>
              <a:t>білки</a:t>
            </a:r>
            <a:r>
              <a:rPr lang="ru-RU" sz="3600" b="1" dirty="0"/>
              <a:t>) </a:t>
            </a:r>
            <a:r>
              <a:rPr lang="ru-RU" sz="3600" b="1" dirty="0" err="1"/>
              <a:t>будують</a:t>
            </a:r>
            <a:r>
              <a:rPr lang="ru-RU" sz="3600" b="1" dirty="0"/>
              <a:t> </a:t>
            </a:r>
            <a:r>
              <a:rPr lang="ru-RU" sz="3600" b="1" dirty="0" err="1" smtClean="0"/>
              <a:t>спеціальні</a:t>
            </a:r>
            <a:r>
              <a:rPr lang="ru-RU" sz="3600" b="1" dirty="0" smtClean="0"/>
              <a:t> </a:t>
            </a:r>
            <a:r>
              <a:rPr lang="ru-RU" sz="3600" b="1" dirty="0"/>
              <a:t>круглі </a:t>
            </a:r>
            <a:r>
              <a:rPr lang="ru-RU" sz="3600" b="1" dirty="0" err="1"/>
              <a:t>гнізда</a:t>
            </a:r>
            <a:r>
              <a:rPr lang="ru-RU" sz="3600" b="1" dirty="0"/>
              <a:t> або </a:t>
            </a:r>
            <a:r>
              <a:rPr lang="ru-RU" sz="3600" b="1" dirty="0" err="1"/>
              <a:t>поселяються</a:t>
            </a:r>
            <a:r>
              <a:rPr lang="ru-RU" sz="3600" b="1" dirty="0"/>
              <a:t> в дуплах. </a:t>
            </a:r>
          </a:p>
        </p:txBody>
      </p:sp>
      <p:sp>
        <p:nvSpPr>
          <p:cNvPr id="19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728654"/>
            <a:ext cx="1053414" cy="113093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101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73248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3" grpId="0"/>
      <p:bldP spid="2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3885225" y="332734"/>
            <a:ext cx="5660942" cy="1125539"/>
          </a:xfrm>
          <a:prstGeom prst="rect">
            <a:avLst/>
          </a:prstGeom>
        </p:spPr>
        <p:txBody>
          <a:bodyPr wrap="square" lIns="108814" tIns="54407" rIns="108814" bIns="54407">
            <a:spAutoFit/>
          </a:bodyPr>
          <a:lstStyle/>
          <a:p>
            <a:pPr lvl="0" algn="ctr"/>
            <a:r>
              <a:rPr lang="uk-UA" sz="33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lang="uk-UA" sz="4300" b="1" dirty="0">
              <a:solidFill>
                <a:srgbClr val="00462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ru-RU" sz="3300" b="1" dirty="0">
              <a:solidFill>
                <a:srgbClr val="006600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8010995" y="1629178"/>
            <a:ext cx="2494652" cy="556153"/>
          </a:xfrm>
          <a:prstGeom prst="rect">
            <a:avLst/>
          </a:prstGeom>
        </p:spPr>
        <p:txBody>
          <a:bodyPr wrap="square" lIns="108814" tIns="54407" rIns="108814" bIns="54407">
            <a:spAutoFit/>
          </a:bodyPr>
          <a:lstStyle/>
          <a:p>
            <a:endParaRPr lang="ru-RU" sz="2900" b="1" dirty="0">
              <a:solidFill>
                <a:srgbClr val="00462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8394788" y="2925622"/>
            <a:ext cx="2494652" cy="556153"/>
          </a:xfrm>
          <a:prstGeom prst="rect">
            <a:avLst/>
          </a:prstGeom>
        </p:spPr>
        <p:txBody>
          <a:bodyPr wrap="square" lIns="108814" tIns="54407" rIns="108814" bIns="54407">
            <a:spAutoFit/>
          </a:bodyPr>
          <a:lstStyle/>
          <a:p>
            <a:r>
              <a:rPr lang="uk-UA" sz="2900" b="1" dirty="0">
                <a:solidFill>
                  <a:srgbClr val="00462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</a:t>
            </a:r>
            <a:endParaRPr lang="ru-RU" sz="2900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9738062" y="2853597"/>
            <a:ext cx="2446001" cy="556153"/>
          </a:xfrm>
          <a:prstGeom prst="rect">
            <a:avLst/>
          </a:prstGeom>
        </p:spPr>
        <p:txBody>
          <a:bodyPr wrap="square" lIns="108814" tIns="54407" rIns="108814" bIns="54407">
            <a:spAutoFit/>
          </a:bodyPr>
          <a:lstStyle/>
          <a:p>
            <a:endParaRPr lang="ru-RU" sz="2900" dirty="0"/>
          </a:p>
        </p:txBody>
      </p:sp>
      <p:sp>
        <p:nvSpPr>
          <p:cNvPr id="23" name="Прямоугольник 22"/>
          <p:cNvSpPr/>
          <p:nvPr/>
        </p:nvSpPr>
        <p:spPr>
          <a:xfrm>
            <a:off x="9642113" y="3789919"/>
            <a:ext cx="2206808" cy="556153"/>
          </a:xfrm>
          <a:prstGeom prst="rect">
            <a:avLst/>
          </a:prstGeom>
        </p:spPr>
        <p:txBody>
          <a:bodyPr wrap="square" lIns="108814" tIns="54407" rIns="108814" bIns="54407">
            <a:spAutoFit/>
          </a:bodyPr>
          <a:lstStyle/>
          <a:p>
            <a:endParaRPr lang="ru-RU" sz="2900" dirty="0"/>
          </a:p>
        </p:txBody>
      </p:sp>
      <p:sp>
        <p:nvSpPr>
          <p:cNvPr id="25" name="Прямоугольник 24"/>
          <p:cNvSpPr/>
          <p:nvPr/>
        </p:nvSpPr>
        <p:spPr>
          <a:xfrm flipH="1">
            <a:off x="9929958" y="5878634"/>
            <a:ext cx="2254105" cy="556153"/>
          </a:xfrm>
          <a:prstGeom prst="rect">
            <a:avLst/>
          </a:prstGeom>
        </p:spPr>
        <p:txBody>
          <a:bodyPr wrap="square" lIns="108814" tIns="54407" rIns="108814" bIns="54407">
            <a:spAutoFit/>
          </a:bodyPr>
          <a:lstStyle/>
          <a:p>
            <a:endParaRPr lang="ru-RU" sz="2900" dirty="0"/>
          </a:p>
        </p:txBody>
      </p:sp>
      <p:pic>
        <p:nvPicPr>
          <p:cNvPr id="16386" name="Picture 2" descr="http://druzy.com.ua/wp-content/uploads/2018/01/76b308ce2ced09b621f69cab1715b6ff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34153" y="1963960"/>
            <a:ext cx="3296761" cy="21040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388" name="Picture 4" descr="https://zelenyjmir.ru/wp-content/uploads/2017/06/Borsuk-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67495" y="4063398"/>
            <a:ext cx="3499010" cy="24214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390" name="Picture 6" descr="https://zelenyjmir.ru/wp-content/uploads/2017/06/Borsuk-4-1.jpg"/>
          <p:cNvPicPr>
            <a:picLocks noChangeAspect="1" noChangeArrowheads="1"/>
          </p:cNvPicPr>
          <p:nvPr/>
        </p:nvPicPr>
        <p:blipFill>
          <a:blip r:embed="rId4" cstate="print"/>
          <a:srcRect l="17096" t="16527" r="16229"/>
          <a:stretch>
            <a:fillRect/>
          </a:stretch>
        </p:blipFill>
        <p:spPr bwMode="auto">
          <a:xfrm>
            <a:off x="3541410" y="2281248"/>
            <a:ext cx="3528392" cy="240105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9" name="Прямоугольник 18"/>
          <p:cNvSpPr/>
          <p:nvPr/>
        </p:nvSpPr>
        <p:spPr>
          <a:xfrm>
            <a:off x="934153" y="609365"/>
            <a:ext cx="9975764" cy="120032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3600" b="1" dirty="0" err="1" smtClean="0"/>
              <a:t>Охайні</a:t>
            </a:r>
            <a:r>
              <a:rPr lang="ru-RU" sz="3600" b="1" dirty="0" smtClean="0"/>
              <a:t> </a:t>
            </a:r>
            <a:r>
              <a:rPr lang="ru-RU" sz="3600" b="1" dirty="0" err="1"/>
              <a:t>борсуки</a:t>
            </a:r>
            <a:r>
              <a:rPr lang="ru-RU" sz="3600" b="1" dirty="0"/>
              <a:t> </a:t>
            </a:r>
            <a:r>
              <a:rPr lang="ru-RU" sz="3600" b="1" dirty="0" err="1"/>
              <a:t>прибирають</a:t>
            </a:r>
            <a:r>
              <a:rPr lang="ru-RU" sz="3600" b="1" dirty="0"/>
              <a:t> </a:t>
            </a:r>
            <a:r>
              <a:rPr lang="ru-RU" sz="3600" b="1" dirty="0" err="1"/>
              <a:t>старі</a:t>
            </a:r>
            <a:r>
              <a:rPr lang="ru-RU" sz="3600" b="1" dirty="0"/>
              <a:t> </a:t>
            </a:r>
            <a:r>
              <a:rPr lang="ru-RU" sz="3600" b="1" dirty="0" err="1"/>
              <a:t>нори</a:t>
            </a:r>
            <a:r>
              <a:rPr lang="ru-RU" sz="3600" b="1" dirty="0"/>
              <a:t>, </a:t>
            </a:r>
            <a:r>
              <a:rPr lang="ru-RU" sz="3600" b="1" dirty="0" err="1"/>
              <a:t>оновлюють</a:t>
            </a:r>
            <a:r>
              <a:rPr lang="ru-RU" sz="3600" b="1" dirty="0"/>
              <a:t> і «</a:t>
            </a:r>
            <a:r>
              <a:rPr lang="ru-RU" sz="3600" b="1" dirty="0" err="1"/>
              <a:t>добудовують</a:t>
            </a:r>
            <a:r>
              <a:rPr lang="ru-RU" sz="3600" b="1" dirty="0"/>
              <a:t>» їх. </a:t>
            </a:r>
          </a:p>
        </p:txBody>
      </p:sp>
      <p:sp>
        <p:nvSpPr>
          <p:cNvPr id="20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728654"/>
            <a:ext cx="1053414" cy="113093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101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21" name="Picture 4" descr="Похожее изображение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00143" y="3793101"/>
            <a:ext cx="4222672" cy="27286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2" name="Прямоугольник 21"/>
          <p:cNvSpPr/>
          <p:nvPr/>
        </p:nvSpPr>
        <p:spPr>
          <a:xfrm>
            <a:off x="7100143" y="1907254"/>
            <a:ext cx="4356883" cy="175432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3600" b="1" dirty="0" smtClean="0"/>
              <a:t>Вовки </a:t>
            </a:r>
            <a:r>
              <a:rPr lang="ru-RU" sz="3600" b="1" dirty="0" err="1"/>
              <a:t>своє</a:t>
            </a:r>
            <a:r>
              <a:rPr lang="ru-RU" sz="3600" b="1" dirty="0"/>
              <a:t> </a:t>
            </a:r>
            <a:r>
              <a:rPr lang="ru-RU" sz="3600" b="1" dirty="0" err="1"/>
              <a:t>лігво</a:t>
            </a:r>
            <a:r>
              <a:rPr lang="ru-RU" sz="3600" b="1" dirty="0"/>
              <a:t> </a:t>
            </a:r>
            <a:r>
              <a:rPr lang="ru-RU" sz="3600" b="1" dirty="0" err="1"/>
              <a:t>ховають</a:t>
            </a:r>
            <a:r>
              <a:rPr lang="ru-RU" sz="3600" b="1" dirty="0"/>
              <a:t> у </a:t>
            </a:r>
            <a:r>
              <a:rPr lang="ru-RU" sz="3600" b="1" dirty="0" err="1"/>
              <a:t>непролазних</a:t>
            </a:r>
            <a:r>
              <a:rPr lang="ru-RU" sz="3600" b="1" dirty="0"/>
              <a:t> </a:t>
            </a:r>
            <a:r>
              <a:rPr lang="ru-RU" sz="3600" b="1" dirty="0" err="1"/>
              <a:t>хащах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27439511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3885225" y="332734"/>
            <a:ext cx="5660942" cy="1125539"/>
          </a:xfrm>
          <a:prstGeom prst="rect">
            <a:avLst/>
          </a:prstGeom>
        </p:spPr>
        <p:txBody>
          <a:bodyPr wrap="square" lIns="108814" tIns="54407" rIns="108814" bIns="54407">
            <a:spAutoFit/>
          </a:bodyPr>
          <a:lstStyle/>
          <a:p>
            <a:pPr lvl="0" algn="ctr"/>
            <a:r>
              <a:rPr lang="uk-UA" sz="33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lang="uk-UA" sz="4300" b="1" dirty="0">
              <a:solidFill>
                <a:srgbClr val="00462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ru-RU" sz="3300" b="1" dirty="0">
              <a:solidFill>
                <a:srgbClr val="006600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8010995" y="1629178"/>
            <a:ext cx="2494652" cy="556153"/>
          </a:xfrm>
          <a:prstGeom prst="rect">
            <a:avLst/>
          </a:prstGeom>
        </p:spPr>
        <p:txBody>
          <a:bodyPr wrap="square" lIns="108814" tIns="54407" rIns="108814" bIns="54407">
            <a:spAutoFit/>
          </a:bodyPr>
          <a:lstStyle/>
          <a:p>
            <a:endParaRPr lang="ru-RU" sz="2900" b="1" dirty="0">
              <a:solidFill>
                <a:srgbClr val="00462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8394788" y="2925622"/>
            <a:ext cx="2494652" cy="556153"/>
          </a:xfrm>
          <a:prstGeom prst="rect">
            <a:avLst/>
          </a:prstGeom>
        </p:spPr>
        <p:txBody>
          <a:bodyPr wrap="square" lIns="108814" tIns="54407" rIns="108814" bIns="54407">
            <a:spAutoFit/>
          </a:bodyPr>
          <a:lstStyle/>
          <a:p>
            <a:r>
              <a:rPr lang="uk-UA" sz="2900" b="1" dirty="0">
                <a:solidFill>
                  <a:srgbClr val="00462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</a:t>
            </a:r>
            <a:endParaRPr lang="ru-RU" sz="2900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9738062" y="2853597"/>
            <a:ext cx="2446001" cy="556153"/>
          </a:xfrm>
          <a:prstGeom prst="rect">
            <a:avLst/>
          </a:prstGeom>
        </p:spPr>
        <p:txBody>
          <a:bodyPr wrap="square" lIns="108814" tIns="54407" rIns="108814" bIns="54407">
            <a:spAutoFit/>
          </a:bodyPr>
          <a:lstStyle/>
          <a:p>
            <a:endParaRPr lang="ru-RU" sz="2900" dirty="0"/>
          </a:p>
        </p:txBody>
      </p:sp>
      <p:sp>
        <p:nvSpPr>
          <p:cNvPr id="23" name="Прямоугольник 22"/>
          <p:cNvSpPr/>
          <p:nvPr/>
        </p:nvSpPr>
        <p:spPr>
          <a:xfrm>
            <a:off x="9642113" y="3789919"/>
            <a:ext cx="2206808" cy="556153"/>
          </a:xfrm>
          <a:prstGeom prst="rect">
            <a:avLst/>
          </a:prstGeom>
        </p:spPr>
        <p:txBody>
          <a:bodyPr wrap="square" lIns="108814" tIns="54407" rIns="108814" bIns="54407">
            <a:spAutoFit/>
          </a:bodyPr>
          <a:lstStyle/>
          <a:p>
            <a:endParaRPr lang="ru-RU" sz="2900" dirty="0"/>
          </a:p>
        </p:txBody>
      </p:sp>
      <p:sp>
        <p:nvSpPr>
          <p:cNvPr id="25" name="Прямоугольник 24"/>
          <p:cNvSpPr/>
          <p:nvPr/>
        </p:nvSpPr>
        <p:spPr>
          <a:xfrm flipH="1">
            <a:off x="9929958" y="5878634"/>
            <a:ext cx="2254105" cy="556153"/>
          </a:xfrm>
          <a:prstGeom prst="rect">
            <a:avLst/>
          </a:prstGeom>
        </p:spPr>
        <p:txBody>
          <a:bodyPr wrap="square" lIns="108814" tIns="54407" rIns="108814" bIns="54407">
            <a:spAutoFit/>
          </a:bodyPr>
          <a:lstStyle/>
          <a:p>
            <a:endParaRPr lang="ru-RU" sz="2900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955908" y="595611"/>
            <a:ext cx="9933532" cy="177187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lIns="108814" tIns="54407" rIns="108814" bIns="54407">
            <a:spAutoFit/>
          </a:bodyPr>
          <a:lstStyle/>
          <a:p>
            <a:pPr algn="just"/>
            <a:r>
              <a:rPr lang="ru-RU" sz="3600" b="1" dirty="0" err="1" smtClean="0">
                <a:solidFill>
                  <a:schemeClr val="bg1"/>
                </a:solidFill>
              </a:rPr>
              <a:t>Звірі</a:t>
            </a:r>
            <a:r>
              <a:rPr lang="ru-RU" sz="3600" b="1" dirty="0" smtClean="0">
                <a:solidFill>
                  <a:schemeClr val="bg1"/>
                </a:solidFill>
              </a:rPr>
              <a:t> </a:t>
            </a:r>
            <a:r>
              <a:rPr lang="ru-RU" sz="3600" b="1" dirty="0" err="1">
                <a:solidFill>
                  <a:schemeClr val="bg1"/>
                </a:solidFill>
              </a:rPr>
              <a:t>вигодовують</a:t>
            </a:r>
            <a:r>
              <a:rPr lang="ru-RU" sz="3600" b="1" dirty="0">
                <a:solidFill>
                  <a:schemeClr val="bg1"/>
                </a:solidFill>
              </a:rPr>
              <a:t> своїх </a:t>
            </a:r>
            <a:r>
              <a:rPr lang="ru-RU" sz="3600" b="1" dirty="0" err="1">
                <a:solidFill>
                  <a:schemeClr val="bg1"/>
                </a:solidFill>
              </a:rPr>
              <a:t>малят</a:t>
            </a:r>
            <a:r>
              <a:rPr lang="ru-RU" sz="3600" b="1" dirty="0">
                <a:solidFill>
                  <a:schemeClr val="bg1"/>
                </a:solidFill>
              </a:rPr>
              <a:t> молоком і </a:t>
            </a:r>
            <a:r>
              <a:rPr lang="ru-RU" sz="3600" b="1" dirty="0" err="1">
                <a:solidFill>
                  <a:schemeClr val="bg1"/>
                </a:solidFill>
              </a:rPr>
              <a:t>піклуються</a:t>
            </a:r>
            <a:r>
              <a:rPr lang="ru-RU" sz="3600" b="1" dirty="0">
                <a:solidFill>
                  <a:schemeClr val="bg1"/>
                </a:solidFill>
              </a:rPr>
              <a:t> про </a:t>
            </a:r>
            <a:r>
              <a:rPr lang="ru-RU" sz="3600" b="1" dirty="0" err="1">
                <a:solidFill>
                  <a:schemeClr val="bg1"/>
                </a:solidFill>
              </a:rPr>
              <a:t>своє</a:t>
            </a:r>
            <a:r>
              <a:rPr lang="ru-RU" sz="3600" b="1" dirty="0">
                <a:solidFill>
                  <a:schemeClr val="bg1"/>
                </a:solidFill>
              </a:rPr>
              <a:t> потомство. </a:t>
            </a:r>
            <a:r>
              <a:rPr lang="ru-RU" sz="3600" b="1" dirty="0" err="1">
                <a:solidFill>
                  <a:schemeClr val="bg1"/>
                </a:solidFill>
              </a:rPr>
              <a:t>Цим</a:t>
            </a:r>
            <a:r>
              <a:rPr lang="ru-RU" sz="3600" b="1" dirty="0">
                <a:solidFill>
                  <a:schemeClr val="bg1"/>
                </a:solidFill>
              </a:rPr>
              <a:t> вони </a:t>
            </a:r>
            <a:r>
              <a:rPr lang="ru-RU" sz="3600" b="1" dirty="0" err="1">
                <a:solidFill>
                  <a:schemeClr val="bg1"/>
                </a:solidFill>
              </a:rPr>
              <a:t>істотно</a:t>
            </a:r>
            <a:r>
              <a:rPr lang="ru-RU" sz="3600" b="1" dirty="0">
                <a:solidFill>
                  <a:schemeClr val="bg1"/>
                </a:solidFill>
              </a:rPr>
              <a:t> </a:t>
            </a:r>
            <a:r>
              <a:rPr lang="ru-RU" sz="3600" b="1" dirty="0" err="1">
                <a:solidFill>
                  <a:schemeClr val="bg1"/>
                </a:solidFill>
              </a:rPr>
              <a:t>відрізняються</a:t>
            </a:r>
            <a:r>
              <a:rPr lang="ru-RU" sz="3600" b="1" dirty="0">
                <a:solidFill>
                  <a:schemeClr val="bg1"/>
                </a:solidFill>
              </a:rPr>
              <a:t> </a:t>
            </a:r>
            <a:r>
              <a:rPr lang="ru-RU" sz="3600" b="1" dirty="0" err="1">
                <a:solidFill>
                  <a:schemeClr val="bg1"/>
                </a:solidFill>
              </a:rPr>
              <a:t>від</a:t>
            </a:r>
            <a:r>
              <a:rPr lang="ru-RU" sz="3600" b="1" dirty="0">
                <a:solidFill>
                  <a:schemeClr val="bg1"/>
                </a:solidFill>
              </a:rPr>
              <a:t> </a:t>
            </a:r>
            <a:r>
              <a:rPr lang="ru-RU" sz="3600" b="1" dirty="0" err="1">
                <a:solidFill>
                  <a:schemeClr val="bg1"/>
                </a:solidFill>
              </a:rPr>
              <a:t>інших</a:t>
            </a:r>
            <a:r>
              <a:rPr lang="ru-RU" sz="3600" b="1" dirty="0">
                <a:solidFill>
                  <a:schemeClr val="bg1"/>
                </a:solidFill>
              </a:rPr>
              <a:t> </a:t>
            </a:r>
            <a:r>
              <a:rPr lang="ru-RU" sz="3600" b="1" dirty="0" err="1">
                <a:solidFill>
                  <a:schemeClr val="bg1"/>
                </a:solidFill>
              </a:rPr>
              <a:t>тварин</a:t>
            </a:r>
            <a:r>
              <a:rPr lang="ru-RU" sz="3600" b="1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28674" name="AutoShape 2" descr="Картинки по запросу самка кормит малышей"/>
          <p:cNvSpPr>
            <a:spLocks noChangeAspect="1" noChangeArrowheads="1"/>
          </p:cNvSpPr>
          <p:nvPr/>
        </p:nvSpPr>
        <p:spPr bwMode="auto">
          <a:xfrm>
            <a:off x="207299" y="-144496"/>
            <a:ext cx="406135" cy="304872"/>
          </a:xfrm>
          <a:prstGeom prst="rect">
            <a:avLst/>
          </a:prstGeom>
          <a:noFill/>
        </p:spPr>
        <p:txBody>
          <a:bodyPr vert="horz" wrap="square" lIns="108814" tIns="54407" rIns="108814" bIns="54407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8676" name="Picture 4" descr="Картинки по запросу самка кормит малышей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62154" y="3545965"/>
            <a:ext cx="4269236" cy="28888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8678" name="Picture 6" descr="Картинки по запросу самка кормит малышей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22674" y="3573810"/>
            <a:ext cx="4628170" cy="28609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955908" y="2404557"/>
            <a:ext cx="9933530" cy="107721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ru-RU" sz="3200" b="1" dirty="0" err="1"/>
              <a:t>Звірята</a:t>
            </a:r>
            <a:r>
              <a:rPr lang="ru-RU" sz="3200" b="1" dirty="0"/>
              <a:t> після </a:t>
            </a:r>
            <a:r>
              <a:rPr lang="ru-RU" sz="3200" b="1" dirty="0" err="1"/>
              <a:t>народження</a:t>
            </a:r>
            <a:r>
              <a:rPr lang="ru-RU" sz="3200" b="1" dirty="0"/>
              <a:t> </a:t>
            </a:r>
            <a:r>
              <a:rPr lang="ru-RU" sz="3200" b="1" dirty="0" err="1"/>
              <a:t>виглядають</a:t>
            </a:r>
            <a:r>
              <a:rPr lang="ru-RU" sz="3200" b="1" dirty="0"/>
              <a:t> </a:t>
            </a:r>
            <a:r>
              <a:rPr lang="ru-RU" sz="3200" b="1" dirty="0" err="1"/>
              <a:t>по-різному</a:t>
            </a:r>
            <a:r>
              <a:rPr lang="ru-RU" sz="3200" b="1" dirty="0"/>
              <a:t> </a:t>
            </a:r>
            <a:r>
              <a:rPr lang="ru-RU" sz="3200" b="1" dirty="0" err="1"/>
              <a:t>залежно</a:t>
            </a:r>
            <a:r>
              <a:rPr lang="ru-RU" sz="3200" b="1" dirty="0"/>
              <a:t> від умов, у яких вони з’явилися на світ.</a:t>
            </a:r>
          </a:p>
        </p:txBody>
      </p:sp>
      <p:sp>
        <p:nvSpPr>
          <p:cNvPr id="19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728654"/>
            <a:ext cx="1053414" cy="113093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101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64021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3" grpId="0"/>
      <p:bldP spid="25" grpId="0"/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/>
        </p:nvSpPr>
        <p:spPr>
          <a:xfrm>
            <a:off x="8010995" y="1629178"/>
            <a:ext cx="2494652" cy="556153"/>
          </a:xfrm>
          <a:prstGeom prst="rect">
            <a:avLst/>
          </a:prstGeom>
        </p:spPr>
        <p:txBody>
          <a:bodyPr wrap="square" lIns="108814" tIns="54407" rIns="108814" bIns="54407">
            <a:spAutoFit/>
          </a:bodyPr>
          <a:lstStyle/>
          <a:p>
            <a:endParaRPr lang="ru-RU" sz="2900" b="1" dirty="0">
              <a:solidFill>
                <a:srgbClr val="00462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8394788" y="2925622"/>
            <a:ext cx="2494652" cy="556153"/>
          </a:xfrm>
          <a:prstGeom prst="rect">
            <a:avLst/>
          </a:prstGeom>
        </p:spPr>
        <p:txBody>
          <a:bodyPr wrap="square" lIns="108814" tIns="54407" rIns="108814" bIns="54407">
            <a:spAutoFit/>
          </a:bodyPr>
          <a:lstStyle/>
          <a:p>
            <a:r>
              <a:rPr lang="uk-UA" sz="2900" b="1" dirty="0">
                <a:solidFill>
                  <a:srgbClr val="00462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</a:t>
            </a:r>
            <a:endParaRPr lang="ru-RU" sz="2900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9738062" y="2853597"/>
            <a:ext cx="2446001" cy="556153"/>
          </a:xfrm>
          <a:prstGeom prst="rect">
            <a:avLst/>
          </a:prstGeom>
        </p:spPr>
        <p:txBody>
          <a:bodyPr wrap="square" lIns="108814" tIns="54407" rIns="108814" bIns="54407">
            <a:spAutoFit/>
          </a:bodyPr>
          <a:lstStyle/>
          <a:p>
            <a:endParaRPr lang="ru-RU" sz="2900" dirty="0"/>
          </a:p>
        </p:txBody>
      </p:sp>
      <p:sp>
        <p:nvSpPr>
          <p:cNvPr id="23" name="Прямоугольник 22"/>
          <p:cNvSpPr/>
          <p:nvPr/>
        </p:nvSpPr>
        <p:spPr>
          <a:xfrm>
            <a:off x="9642113" y="3789919"/>
            <a:ext cx="2206808" cy="556153"/>
          </a:xfrm>
          <a:prstGeom prst="rect">
            <a:avLst/>
          </a:prstGeom>
        </p:spPr>
        <p:txBody>
          <a:bodyPr wrap="square" lIns="108814" tIns="54407" rIns="108814" bIns="54407">
            <a:spAutoFit/>
          </a:bodyPr>
          <a:lstStyle/>
          <a:p>
            <a:endParaRPr lang="ru-RU" sz="2900" dirty="0"/>
          </a:p>
        </p:txBody>
      </p:sp>
      <p:sp>
        <p:nvSpPr>
          <p:cNvPr id="25" name="Прямоугольник 24"/>
          <p:cNvSpPr/>
          <p:nvPr/>
        </p:nvSpPr>
        <p:spPr>
          <a:xfrm flipH="1">
            <a:off x="9929958" y="5878634"/>
            <a:ext cx="2254105" cy="556153"/>
          </a:xfrm>
          <a:prstGeom prst="rect">
            <a:avLst/>
          </a:prstGeom>
        </p:spPr>
        <p:txBody>
          <a:bodyPr wrap="square" lIns="108814" tIns="54407" rIns="108814" bIns="54407">
            <a:spAutoFit/>
          </a:bodyPr>
          <a:lstStyle/>
          <a:p>
            <a:endParaRPr lang="ru-RU" sz="29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1043148" y="621482"/>
            <a:ext cx="10005539" cy="72543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lIns="108814" tIns="54407" rIns="108814" bIns="54407">
            <a:spAutoFit/>
          </a:bodyPr>
          <a:lstStyle/>
          <a:p>
            <a:pPr algn="ctr"/>
            <a:r>
              <a:rPr lang="ru-RU" sz="4000" b="1" dirty="0">
                <a:solidFill>
                  <a:schemeClr val="bg1"/>
                </a:solidFill>
              </a:rPr>
              <a:t> </a:t>
            </a:r>
            <a:r>
              <a:rPr lang="ru-RU" sz="4000" b="1" dirty="0" err="1">
                <a:solidFill>
                  <a:schemeClr val="bg1"/>
                </a:solidFill>
              </a:rPr>
              <a:t>Малята</a:t>
            </a:r>
            <a:r>
              <a:rPr lang="ru-RU" sz="4000" b="1" dirty="0">
                <a:solidFill>
                  <a:schemeClr val="bg1"/>
                </a:solidFill>
              </a:rPr>
              <a:t> у звірів </a:t>
            </a:r>
            <a:r>
              <a:rPr lang="ru-RU" sz="4000" b="1" dirty="0" err="1">
                <a:solidFill>
                  <a:schemeClr val="bg1"/>
                </a:solidFill>
              </a:rPr>
              <a:t>народжуються</a:t>
            </a:r>
            <a:r>
              <a:rPr lang="ru-RU" sz="4000" b="1" dirty="0">
                <a:solidFill>
                  <a:schemeClr val="bg1"/>
                </a:solidFill>
              </a:rPr>
              <a:t> </a:t>
            </a:r>
            <a:r>
              <a:rPr lang="ru-RU" sz="4000" b="1" dirty="0" smtClean="0">
                <a:solidFill>
                  <a:schemeClr val="bg1"/>
                </a:solidFill>
              </a:rPr>
              <a:t>різними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039646" y="1398274"/>
            <a:ext cx="9997216" cy="226431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108814" tIns="54407" rIns="108814" bIns="54407">
            <a:spAutoFit/>
          </a:bodyPr>
          <a:lstStyle/>
          <a:p>
            <a:pPr algn="just"/>
            <a:r>
              <a:rPr lang="ru-RU" sz="2800" b="1" dirty="0"/>
              <a:t>У </a:t>
            </a:r>
            <a:r>
              <a:rPr lang="ru-RU" sz="2800" b="1" dirty="0" err="1"/>
              <a:t>надійному</a:t>
            </a:r>
            <a:r>
              <a:rPr lang="ru-RU" sz="2800" b="1" dirty="0"/>
              <a:t> </a:t>
            </a:r>
            <a:r>
              <a:rPr lang="ru-RU" sz="2800" b="1" dirty="0" err="1"/>
              <a:t>укритті</a:t>
            </a:r>
            <a:r>
              <a:rPr lang="ru-RU" sz="2800" b="1" dirty="0"/>
              <a:t> (</a:t>
            </a:r>
            <a:r>
              <a:rPr lang="ru-RU" sz="2800" b="1" dirty="0" err="1"/>
              <a:t>гнізді</a:t>
            </a:r>
            <a:r>
              <a:rPr lang="ru-RU" sz="2800" b="1" dirty="0"/>
              <a:t>, </a:t>
            </a:r>
            <a:r>
              <a:rPr lang="ru-RU" sz="2800" b="1" dirty="0" err="1"/>
              <a:t>дуплі</a:t>
            </a:r>
            <a:r>
              <a:rPr lang="ru-RU" sz="2800" b="1" dirty="0"/>
              <a:t> чи </a:t>
            </a:r>
            <a:r>
              <a:rPr lang="ru-RU" sz="2800" b="1" dirty="0" err="1"/>
              <a:t>норі</a:t>
            </a:r>
            <a:r>
              <a:rPr lang="ru-RU" sz="2800" b="1" dirty="0"/>
              <a:t>) </a:t>
            </a:r>
            <a:r>
              <a:rPr lang="ru-RU" sz="2800" b="1" dirty="0" err="1"/>
              <a:t>малята</a:t>
            </a:r>
            <a:r>
              <a:rPr lang="ru-RU" sz="2800" b="1" dirty="0"/>
              <a:t> </a:t>
            </a:r>
            <a:r>
              <a:rPr lang="ru-RU" sz="2800" b="1" dirty="0" err="1"/>
              <a:t>народжуються</a:t>
            </a:r>
            <a:r>
              <a:rPr lang="ru-RU" sz="2800" b="1" dirty="0"/>
              <a:t> </a:t>
            </a:r>
            <a:r>
              <a:rPr lang="ru-RU" sz="2800" b="1" dirty="0" err="1"/>
              <a:t>сліпими</a:t>
            </a:r>
            <a:r>
              <a:rPr lang="ru-RU" sz="2800" b="1" dirty="0"/>
              <a:t> й </a:t>
            </a:r>
            <a:r>
              <a:rPr lang="ru-RU" sz="2800" b="1" dirty="0" err="1"/>
              <a:t>безпомічними</a:t>
            </a:r>
            <a:r>
              <a:rPr lang="ru-RU" sz="2800" b="1" dirty="0"/>
              <a:t>, як </a:t>
            </a:r>
            <a:r>
              <a:rPr lang="ru-RU" sz="2800" b="1" dirty="0" err="1" smtClean="0"/>
              <a:t>білченята</a:t>
            </a:r>
            <a:r>
              <a:rPr lang="ru-RU" sz="2800" b="1" dirty="0" smtClean="0"/>
              <a:t>, </a:t>
            </a:r>
            <a:r>
              <a:rPr lang="ru-RU" sz="2800" b="1" dirty="0" err="1" smtClean="0"/>
              <a:t>їжаченята</a:t>
            </a:r>
            <a:r>
              <a:rPr lang="ru-RU" sz="2800" b="1" dirty="0" smtClean="0"/>
              <a:t> </a:t>
            </a:r>
            <a:r>
              <a:rPr lang="ru-RU" sz="2800" b="1" dirty="0"/>
              <a:t>і </a:t>
            </a:r>
            <a:r>
              <a:rPr lang="ru-RU" sz="2800" b="1" dirty="0" err="1"/>
              <a:t>кроленята</a:t>
            </a:r>
            <a:r>
              <a:rPr lang="ru-RU" sz="2800" b="1" dirty="0"/>
              <a:t>. Батькам-звірам доводиться </a:t>
            </a:r>
            <a:r>
              <a:rPr lang="ru-RU" sz="2800" b="1" dirty="0" err="1"/>
              <a:t>докладати</a:t>
            </a:r>
            <a:r>
              <a:rPr lang="ru-RU" sz="2800" b="1" dirty="0"/>
              <a:t> багато </a:t>
            </a:r>
            <a:r>
              <a:rPr lang="ru-RU" sz="2800" b="1" dirty="0" err="1"/>
              <a:t>зусиль</a:t>
            </a:r>
            <a:r>
              <a:rPr lang="ru-RU" sz="2800" b="1" dirty="0"/>
              <a:t>, </a:t>
            </a:r>
            <a:r>
              <a:rPr lang="ru-RU" sz="2800" b="1" dirty="0" err="1"/>
              <a:t>поки</a:t>
            </a:r>
            <a:r>
              <a:rPr lang="ru-RU" sz="2800" b="1" dirty="0"/>
              <a:t> </a:t>
            </a:r>
            <a:r>
              <a:rPr lang="ru-RU" sz="2800" b="1" dirty="0" err="1"/>
              <a:t>нащадки</a:t>
            </a:r>
            <a:r>
              <a:rPr lang="ru-RU" sz="2800" b="1" dirty="0"/>
              <a:t> </a:t>
            </a:r>
            <a:r>
              <a:rPr lang="ru-RU" sz="2800" b="1" dirty="0" err="1"/>
              <a:t>зміцніють</a:t>
            </a:r>
            <a:r>
              <a:rPr lang="ru-RU" sz="2800" b="1" dirty="0"/>
              <a:t> і </a:t>
            </a:r>
            <a:r>
              <a:rPr lang="ru-RU" sz="2800" b="1" dirty="0" err="1"/>
              <a:t>перейдуть</a:t>
            </a:r>
            <a:r>
              <a:rPr lang="ru-RU" sz="2800" b="1" dirty="0"/>
              <a:t> на свій «</a:t>
            </a:r>
            <a:r>
              <a:rPr lang="ru-RU" sz="2800" b="1" dirty="0" err="1"/>
              <a:t>хліб</a:t>
            </a:r>
            <a:r>
              <a:rPr lang="ru-RU" sz="2800" b="1" dirty="0"/>
              <a:t>».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13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728654"/>
            <a:ext cx="1053414" cy="113093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102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2050" name="Picture 2" descr="Як кролиця годує кроленят: фото та відео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5370" y="3389798"/>
            <a:ext cx="3841640" cy="313633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78" name="Picture 2" descr="Картинки по запросу новонароджені їжаки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47616" y="3380514"/>
            <a:ext cx="4670588" cy="31514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267697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3" grpId="0"/>
      <p:bldP spid="2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/>
        </p:nvSpPr>
        <p:spPr>
          <a:xfrm>
            <a:off x="8010995" y="1629178"/>
            <a:ext cx="2494652" cy="556153"/>
          </a:xfrm>
          <a:prstGeom prst="rect">
            <a:avLst/>
          </a:prstGeom>
        </p:spPr>
        <p:txBody>
          <a:bodyPr wrap="square" lIns="108814" tIns="54407" rIns="108814" bIns="54407">
            <a:spAutoFit/>
          </a:bodyPr>
          <a:lstStyle/>
          <a:p>
            <a:endParaRPr lang="ru-RU" sz="2900" b="1" dirty="0">
              <a:solidFill>
                <a:srgbClr val="00462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8394788" y="2925622"/>
            <a:ext cx="2494652" cy="556153"/>
          </a:xfrm>
          <a:prstGeom prst="rect">
            <a:avLst/>
          </a:prstGeom>
        </p:spPr>
        <p:txBody>
          <a:bodyPr wrap="square" lIns="108814" tIns="54407" rIns="108814" bIns="54407">
            <a:spAutoFit/>
          </a:bodyPr>
          <a:lstStyle/>
          <a:p>
            <a:r>
              <a:rPr lang="uk-UA" sz="2900" b="1" dirty="0">
                <a:solidFill>
                  <a:srgbClr val="00462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</a:t>
            </a:r>
            <a:endParaRPr lang="ru-RU" sz="2900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9738062" y="2853597"/>
            <a:ext cx="2446001" cy="556153"/>
          </a:xfrm>
          <a:prstGeom prst="rect">
            <a:avLst/>
          </a:prstGeom>
        </p:spPr>
        <p:txBody>
          <a:bodyPr wrap="square" lIns="108814" tIns="54407" rIns="108814" bIns="54407">
            <a:spAutoFit/>
          </a:bodyPr>
          <a:lstStyle/>
          <a:p>
            <a:endParaRPr lang="ru-RU" sz="2900" dirty="0"/>
          </a:p>
        </p:txBody>
      </p:sp>
      <p:sp>
        <p:nvSpPr>
          <p:cNvPr id="23" name="Прямоугольник 22"/>
          <p:cNvSpPr/>
          <p:nvPr/>
        </p:nvSpPr>
        <p:spPr>
          <a:xfrm>
            <a:off x="9642113" y="3789919"/>
            <a:ext cx="2206808" cy="556153"/>
          </a:xfrm>
          <a:prstGeom prst="rect">
            <a:avLst/>
          </a:prstGeom>
        </p:spPr>
        <p:txBody>
          <a:bodyPr wrap="square" lIns="108814" tIns="54407" rIns="108814" bIns="54407">
            <a:spAutoFit/>
          </a:bodyPr>
          <a:lstStyle/>
          <a:p>
            <a:endParaRPr lang="ru-RU" sz="2900" dirty="0"/>
          </a:p>
        </p:txBody>
      </p:sp>
      <p:sp>
        <p:nvSpPr>
          <p:cNvPr id="25" name="Прямоугольник 24"/>
          <p:cNvSpPr/>
          <p:nvPr/>
        </p:nvSpPr>
        <p:spPr>
          <a:xfrm flipH="1">
            <a:off x="9929958" y="5878634"/>
            <a:ext cx="2254105" cy="556153"/>
          </a:xfrm>
          <a:prstGeom prst="rect">
            <a:avLst/>
          </a:prstGeom>
        </p:spPr>
        <p:txBody>
          <a:bodyPr wrap="square" lIns="108814" tIns="54407" rIns="108814" bIns="54407">
            <a:spAutoFit/>
          </a:bodyPr>
          <a:lstStyle/>
          <a:p>
            <a:endParaRPr lang="ru-RU" sz="29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1043148" y="621482"/>
            <a:ext cx="10005539" cy="72543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lIns="108814" tIns="54407" rIns="108814" bIns="54407">
            <a:spAutoFit/>
          </a:bodyPr>
          <a:lstStyle/>
          <a:p>
            <a:pPr algn="ctr"/>
            <a:r>
              <a:rPr lang="ru-RU" sz="4000" b="1" dirty="0">
                <a:solidFill>
                  <a:schemeClr val="bg1"/>
                </a:solidFill>
              </a:rPr>
              <a:t> </a:t>
            </a:r>
            <a:r>
              <a:rPr lang="ru-RU" sz="4000" b="1" dirty="0" err="1">
                <a:solidFill>
                  <a:schemeClr val="bg1"/>
                </a:solidFill>
              </a:rPr>
              <a:t>Малята</a:t>
            </a:r>
            <a:r>
              <a:rPr lang="ru-RU" sz="4000" b="1" dirty="0">
                <a:solidFill>
                  <a:schemeClr val="bg1"/>
                </a:solidFill>
              </a:rPr>
              <a:t> у звірів </a:t>
            </a:r>
            <a:r>
              <a:rPr lang="ru-RU" sz="4000" b="1" dirty="0" err="1">
                <a:solidFill>
                  <a:schemeClr val="bg1"/>
                </a:solidFill>
              </a:rPr>
              <a:t>народжуються</a:t>
            </a:r>
            <a:r>
              <a:rPr lang="ru-RU" sz="4000" b="1" dirty="0">
                <a:solidFill>
                  <a:schemeClr val="bg1"/>
                </a:solidFill>
              </a:rPr>
              <a:t> </a:t>
            </a:r>
            <a:r>
              <a:rPr lang="ru-RU" sz="4000" b="1" dirty="0" smtClean="0">
                <a:solidFill>
                  <a:schemeClr val="bg1"/>
                </a:solidFill>
              </a:rPr>
              <a:t>різними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24580" name="Picture 4" descr="Картинки по запросу новонароджені оленята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00581" y="3231089"/>
            <a:ext cx="5332010" cy="29256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9" name="Прямоугольник 18"/>
          <p:cNvSpPr/>
          <p:nvPr/>
        </p:nvSpPr>
        <p:spPr>
          <a:xfrm>
            <a:off x="1100623" y="1485578"/>
            <a:ext cx="10031968" cy="158720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108814" tIns="54407" rIns="108814" bIns="54407">
            <a:spAutoFit/>
          </a:bodyPr>
          <a:lstStyle/>
          <a:p>
            <a:r>
              <a:rPr lang="ru-RU" sz="3200" b="1" dirty="0" err="1"/>
              <a:t>Якщо</a:t>
            </a:r>
            <a:r>
              <a:rPr lang="ru-RU" sz="3200" b="1" dirty="0"/>
              <a:t> </a:t>
            </a:r>
            <a:r>
              <a:rPr lang="ru-RU" sz="3200" b="1" dirty="0" err="1"/>
              <a:t>дорослі</a:t>
            </a:r>
            <a:r>
              <a:rPr lang="ru-RU" sz="3200" b="1" dirty="0"/>
              <a:t> не </a:t>
            </a:r>
            <a:r>
              <a:rPr lang="ru-RU" sz="3200" b="1" dirty="0" err="1"/>
              <a:t>влаштовують</a:t>
            </a:r>
            <a:r>
              <a:rPr lang="ru-RU" sz="3200" b="1" dirty="0"/>
              <a:t> </a:t>
            </a:r>
            <a:r>
              <a:rPr lang="ru-RU" sz="3200" b="1" dirty="0" err="1" smtClean="0"/>
              <a:t>спеціальних</a:t>
            </a:r>
            <a:r>
              <a:rPr lang="ru-RU" sz="3200" b="1" dirty="0" smtClean="0"/>
              <a:t> </a:t>
            </a:r>
            <a:r>
              <a:rPr lang="ru-RU" sz="3200" b="1" dirty="0" err="1"/>
              <a:t>укриттів</a:t>
            </a:r>
            <a:r>
              <a:rPr lang="ru-RU" sz="3200" b="1" dirty="0"/>
              <a:t>, то </a:t>
            </a:r>
            <a:r>
              <a:rPr lang="ru-RU" sz="3200" b="1" dirty="0" err="1"/>
              <a:t>новонароджені</a:t>
            </a:r>
            <a:r>
              <a:rPr lang="ru-RU" sz="3200" b="1" dirty="0"/>
              <a:t> </a:t>
            </a:r>
            <a:r>
              <a:rPr lang="ru-RU" sz="3200" b="1" dirty="0" err="1" smtClean="0"/>
              <a:t>звірята</a:t>
            </a:r>
            <a:r>
              <a:rPr lang="ru-RU" sz="3200" b="1" dirty="0" smtClean="0"/>
              <a:t> </a:t>
            </a:r>
            <a:r>
              <a:rPr lang="ru-RU" sz="3200" b="1" dirty="0"/>
              <a:t>одразу стають на ноги, як оленята й зайчата.</a:t>
            </a:r>
          </a:p>
        </p:txBody>
      </p:sp>
      <p:sp>
        <p:nvSpPr>
          <p:cNvPr id="20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728654"/>
            <a:ext cx="1053414" cy="113093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102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3" name="AutoShape 2" descr="Американський олень білохвостий - факти, дієта, ареал і фотографії на  Animalia.bi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547" y="3164649"/>
            <a:ext cx="4491658" cy="289711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16262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3" grpId="0"/>
      <p:bldP spid="2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Північний олень - Dovidka.biz.ua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21" r="20707"/>
          <a:stretch/>
        </p:blipFill>
        <p:spPr bwMode="auto">
          <a:xfrm>
            <a:off x="3789297" y="3717826"/>
            <a:ext cx="4608000" cy="29725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3885225" y="332734"/>
            <a:ext cx="5660942" cy="1125539"/>
          </a:xfrm>
          <a:prstGeom prst="rect">
            <a:avLst/>
          </a:prstGeom>
        </p:spPr>
        <p:txBody>
          <a:bodyPr wrap="square" lIns="108814" tIns="54407" rIns="108814" bIns="54407">
            <a:spAutoFit/>
          </a:bodyPr>
          <a:lstStyle/>
          <a:p>
            <a:pPr lvl="0" algn="ctr"/>
            <a:r>
              <a:rPr lang="uk-UA" sz="33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lang="uk-UA" sz="4300" b="1" dirty="0">
              <a:solidFill>
                <a:srgbClr val="00462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ru-RU" sz="3300" b="1" dirty="0">
              <a:solidFill>
                <a:srgbClr val="006600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8010995" y="1629178"/>
            <a:ext cx="2494652" cy="556153"/>
          </a:xfrm>
          <a:prstGeom prst="rect">
            <a:avLst/>
          </a:prstGeom>
        </p:spPr>
        <p:txBody>
          <a:bodyPr wrap="square" lIns="108814" tIns="54407" rIns="108814" bIns="54407">
            <a:spAutoFit/>
          </a:bodyPr>
          <a:lstStyle/>
          <a:p>
            <a:endParaRPr lang="ru-RU" sz="2900" b="1" dirty="0">
              <a:solidFill>
                <a:srgbClr val="00462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8394788" y="2925622"/>
            <a:ext cx="2494652" cy="556153"/>
          </a:xfrm>
          <a:prstGeom prst="rect">
            <a:avLst/>
          </a:prstGeom>
        </p:spPr>
        <p:txBody>
          <a:bodyPr wrap="square" lIns="108814" tIns="54407" rIns="108814" bIns="54407">
            <a:spAutoFit/>
          </a:bodyPr>
          <a:lstStyle/>
          <a:p>
            <a:r>
              <a:rPr lang="uk-UA" sz="2900" b="1" dirty="0">
                <a:solidFill>
                  <a:srgbClr val="00462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</a:t>
            </a:r>
            <a:endParaRPr lang="ru-RU" sz="2900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9738062" y="2853597"/>
            <a:ext cx="2446001" cy="556153"/>
          </a:xfrm>
          <a:prstGeom prst="rect">
            <a:avLst/>
          </a:prstGeom>
        </p:spPr>
        <p:txBody>
          <a:bodyPr wrap="square" lIns="108814" tIns="54407" rIns="108814" bIns="54407">
            <a:spAutoFit/>
          </a:bodyPr>
          <a:lstStyle/>
          <a:p>
            <a:endParaRPr lang="ru-RU" sz="2900" dirty="0"/>
          </a:p>
        </p:txBody>
      </p:sp>
      <p:sp>
        <p:nvSpPr>
          <p:cNvPr id="23" name="Прямоугольник 22"/>
          <p:cNvSpPr/>
          <p:nvPr/>
        </p:nvSpPr>
        <p:spPr>
          <a:xfrm>
            <a:off x="9642113" y="3789919"/>
            <a:ext cx="2206808" cy="556153"/>
          </a:xfrm>
          <a:prstGeom prst="rect">
            <a:avLst/>
          </a:prstGeom>
        </p:spPr>
        <p:txBody>
          <a:bodyPr wrap="square" lIns="108814" tIns="54407" rIns="108814" bIns="54407">
            <a:spAutoFit/>
          </a:bodyPr>
          <a:lstStyle/>
          <a:p>
            <a:endParaRPr lang="ru-RU" sz="2900" dirty="0"/>
          </a:p>
        </p:txBody>
      </p:sp>
      <p:sp>
        <p:nvSpPr>
          <p:cNvPr id="25" name="Прямоугольник 24"/>
          <p:cNvSpPr/>
          <p:nvPr/>
        </p:nvSpPr>
        <p:spPr>
          <a:xfrm flipH="1">
            <a:off x="9929958" y="5878634"/>
            <a:ext cx="2254105" cy="556153"/>
          </a:xfrm>
          <a:prstGeom prst="rect">
            <a:avLst/>
          </a:prstGeom>
        </p:spPr>
        <p:txBody>
          <a:bodyPr wrap="square" lIns="108814" tIns="54407" rIns="108814" bIns="54407">
            <a:spAutoFit/>
          </a:bodyPr>
          <a:lstStyle/>
          <a:p>
            <a:endParaRPr lang="ru-RU" sz="290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1035649" y="483123"/>
            <a:ext cx="10074557" cy="177187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lIns="108814" tIns="54407" rIns="108814" bIns="54407">
            <a:spAutoFit/>
          </a:bodyPr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Зайчиха годує зайченят лише 7-8 днів.</a:t>
            </a:r>
          </a:p>
          <a:p>
            <a:pPr algn="ctr"/>
            <a:r>
              <a:rPr lang="uk-UA" sz="3600" b="1" dirty="0">
                <a:solidFill>
                  <a:schemeClr val="bg1"/>
                </a:solidFill>
              </a:rPr>
              <a:t>Вовчиця вигодовує своїх малят молоком 4-6 тижнів, північні олені – 4-5 </a:t>
            </a:r>
            <a:r>
              <a:rPr lang="uk-UA" sz="3600" b="1" dirty="0" smtClean="0">
                <a:solidFill>
                  <a:schemeClr val="bg1"/>
                </a:solidFill>
              </a:rPr>
              <a:t>місяців</a:t>
            </a:r>
            <a:r>
              <a:rPr lang="uk-UA" sz="3600" b="1" dirty="0">
                <a:solidFill>
                  <a:schemeClr val="bg1"/>
                </a:solidFill>
              </a:rPr>
              <a:t>.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23556" name="Picture 4" descr="Похожее изображение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07455" y="2254993"/>
            <a:ext cx="3616222" cy="26837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Picture 2" descr="Картинки по запросу потомство волка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10995" y="2191689"/>
            <a:ext cx="3276860" cy="28469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942314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3" grpId="0"/>
      <p:bldP spid="2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3885225" y="332734"/>
            <a:ext cx="5660942" cy="1125539"/>
          </a:xfrm>
          <a:prstGeom prst="rect">
            <a:avLst/>
          </a:prstGeom>
        </p:spPr>
        <p:txBody>
          <a:bodyPr wrap="square" lIns="108814" tIns="54407" rIns="108814" bIns="54407">
            <a:spAutoFit/>
          </a:bodyPr>
          <a:lstStyle/>
          <a:p>
            <a:pPr lvl="0" algn="ctr"/>
            <a:r>
              <a:rPr lang="uk-UA" sz="33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lang="uk-UA" sz="4300" b="1" dirty="0">
              <a:solidFill>
                <a:srgbClr val="00462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ru-RU" sz="3300" b="1" dirty="0">
              <a:solidFill>
                <a:srgbClr val="006600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8010995" y="1629178"/>
            <a:ext cx="2494652" cy="556153"/>
          </a:xfrm>
          <a:prstGeom prst="rect">
            <a:avLst/>
          </a:prstGeom>
        </p:spPr>
        <p:txBody>
          <a:bodyPr wrap="square" lIns="108814" tIns="54407" rIns="108814" bIns="54407">
            <a:spAutoFit/>
          </a:bodyPr>
          <a:lstStyle/>
          <a:p>
            <a:endParaRPr lang="ru-RU" sz="2900" b="1" dirty="0">
              <a:solidFill>
                <a:srgbClr val="00462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8394788" y="2925622"/>
            <a:ext cx="2494652" cy="556153"/>
          </a:xfrm>
          <a:prstGeom prst="rect">
            <a:avLst/>
          </a:prstGeom>
        </p:spPr>
        <p:txBody>
          <a:bodyPr wrap="square" lIns="108814" tIns="54407" rIns="108814" bIns="54407">
            <a:spAutoFit/>
          </a:bodyPr>
          <a:lstStyle/>
          <a:p>
            <a:r>
              <a:rPr lang="uk-UA" sz="2900" b="1" dirty="0">
                <a:solidFill>
                  <a:srgbClr val="00462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</a:t>
            </a:r>
            <a:endParaRPr lang="ru-RU" sz="2900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9738062" y="2853597"/>
            <a:ext cx="2446001" cy="556153"/>
          </a:xfrm>
          <a:prstGeom prst="rect">
            <a:avLst/>
          </a:prstGeom>
        </p:spPr>
        <p:txBody>
          <a:bodyPr wrap="square" lIns="108814" tIns="54407" rIns="108814" bIns="54407">
            <a:spAutoFit/>
          </a:bodyPr>
          <a:lstStyle/>
          <a:p>
            <a:endParaRPr lang="ru-RU" sz="2900" dirty="0"/>
          </a:p>
        </p:txBody>
      </p:sp>
      <p:sp>
        <p:nvSpPr>
          <p:cNvPr id="23" name="Прямоугольник 22"/>
          <p:cNvSpPr/>
          <p:nvPr/>
        </p:nvSpPr>
        <p:spPr>
          <a:xfrm>
            <a:off x="9642113" y="3789919"/>
            <a:ext cx="2206808" cy="556153"/>
          </a:xfrm>
          <a:prstGeom prst="rect">
            <a:avLst/>
          </a:prstGeom>
        </p:spPr>
        <p:txBody>
          <a:bodyPr wrap="square" lIns="108814" tIns="54407" rIns="108814" bIns="54407">
            <a:spAutoFit/>
          </a:bodyPr>
          <a:lstStyle/>
          <a:p>
            <a:endParaRPr lang="ru-RU" sz="2900" dirty="0"/>
          </a:p>
        </p:txBody>
      </p:sp>
      <p:sp>
        <p:nvSpPr>
          <p:cNvPr id="25" name="Прямоугольник 24"/>
          <p:cNvSpPr/>
          <p:nvPr/>
        </p:nvSpPr>
        <p:spPr>
          <a:xfrm flipH="1">
            <a:off x="9929958" y="5878634"/>
            <a:ext cx="2254105" cy="556153"/>
          </a:xfrm>
          <a:prstGeom prst="rect">
            <a:avLst/>
          </a:prstGeom>
        </p:spPr>
        <p:txBody>
          <a:bodyPr wrap="square" lIns="108814" tIns="54407" rIns="108814" bIns="54407">
            <a:spAutoFit/>
          </a:bodyPr>
          <a:lstStyle/>
          <a:p>
            <a:endParaRPr lang="ru-RU" sz="29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907455" y="621482"/>
            <a:ext cx="10369152" cy="177187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lIns="108814" tIns="54407" rIns="108814" bIns="54407">
            <a:spAutoFit/>
          </a:bodyPr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Білі </a:t>
            </a:r>
            <a:r>
              <a:rPr lang="uk-UA" sz="3600" b="1" dirty="0">
                <a:solidFill>
                  <a:schemeClr val="bg1"/>
                </a:solidFill>
              </a:rPr>
              <a:t>ведмеді </a:t>
            </a:r>
            <a:r>
              <a:rPr lang="uk-UA" sz="3600" b="1" dirty="0" smtClean="0">
                <a:solidFill>
                  <a:schemeClr val="bg1"/>
                </a:solidFill>
              </a:rPr>
              <a:t>вигодовують молоком своїх малят близько </a:t>
            </a:r>
            <a:r>
              <a:rPr lang="uk-UA" sz="3600" b="1" dirty="0">
                <a:solidFill>
                  <a:schemeClr val="bg1"/>
                </a:solidFill>
              </a:rPr>
              <a:t>року. </a:t>
            </a:r>
            <a:r>
              <a:rPr lang="ru-RU" sz="3600" b="1" dirty="0" err="1" smtClean="0">
                <a:solidFill>
                  <a:schemeClr val="bg1"/>
                </a:solidFill>
              </a:rPr>
              <a:t>Ведмежата</a:t>
            </a:r>
            <a:r>
              <a:rPr lang="ru-RU" sz="3600" b="1" dirty="0" smtClean="0">
                <a:solidFill>
                  <a:schemeClr val="bg1"/>
                </a:solidFill>
              </a:rPr>
              <a:t> </a:t>
            </a:r>
            <a:r>
              <a:rPr lang="ru-RU" sz="3600" b="1" dirty="0">
                <a:solidFill>
                  <a:schemeClr val="bg1"/>
                </a:solidFill>
              </a:rPr>
              <a:t>живуть з </a:t>
            </a:r>
            <a:r>
              <a:rPr lang="ru-RU" sz="3600" b="1" dirty="0" err="1">
                <a:solidFill>
                  <a:schemeClr val="bg1"/>
                </a:solidFill>
              </a:rPr>
              <a:t>матір’ю</a:t>
            </a:r>
            <a:r>
              <a:rPr lang="ru-RU" sz="3600" b="1" dirty="0">
                <a:solidFill>
                  <a:schemeClr val="bg1"/>
                </a:solidFill>
              </a:rPr>
              <a:t> 2-3 роки, разом зі старшими </a:t>
            </a:r>
            <a:r>
              <a:rPr lang="ru-RU" sz="3600" b="1" dirty="0" err="1">
                <a:solidFill>
                  <a:schemeClr val="bg1"/>
                </a:solidFill>
              </a:rPr>
              <a:t>ведмежатами</a:t>
            </a:r>
            <a:r>
              <a:rPr lang="ru-RU" sz="3600" b="1" dirty="0">
                <a:solidFill>
                  <a:schemeClr val="bg1"/>
                </a:solidFill>
              </a:rPr>
              <a:t>.</a:t>
            </a:r>
          </a:p>
        </p:txBody>
      </p:sp>
      <p:pic>
        <p:nvPicPr>
          <p:cNvPr id="26626" name="Picture 2" descr="Похожее изображение"/>
          <p:cNvPicPr>
            <a:picLocks noChangeAspect="1" noChangeArrowheads="1"/>
          </p:cNvPicPr>
          <p:nvPr/>
        </p:nvPicPr>
        <p:blipFill>
          <a:blip r:embed="rId2" cstate="print"/>
          <a:srcRect l="11294" r="27829"/>
          <a:stretch>
            <a:fillRect/>
          </a:stretch>
        </p:blipFill>
        <p:spPr bwMode="auto">
          <a:xfrm>
            <a:off x="1555527" y="2602195"/>
            <a:ext cx="3662869" cy="34877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628" name="Picture 4" descr="Картинки по запросу новонароджені ведмежата"/>
          <p:cNvPicPr>
            <a:picLocks noChangeAspect="1" noChangeArrowheads="1"/>
          </p:cNvPicPr>
          <p:nvPr/>
        </p:nvPicPr>
        <p:blipFill>
          <a:blip r:embed="rId3" cstate="print"/>
          <a:srcRect l="15120" r="13061"/>
          <a:stretch>
            <a:fillRect/>
          </a:stretch>
        </p:blipFill>
        <p:spPr bwMode="auto">
          <a:xfrm>
            <a:off x="5876006" y="2602195"/>
            <a:ext cx="4476893" cy="33258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035678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3" grpId="0"/>
      <p:bldP spid="2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3885225" y="332734"/>
            <a:ext cx="5660942" cy="1125539"/>
          </a:xfrm>
          <a:prstGeom prst="rect">
            <a:avLst/>
          </a:prstGeom>
        </p:spPr>
        <p:txBody>
          <a:bodyPr wrap="square" lIns="108814" tIns="54407" rIns="108814" bIns="54407">
            <a:spAutoFit/>
          </a:bodyPr>
          <a:lstStyle/>
          <a:p>
            <a:pPr lvl="0" algn="ctr"/>
            <a:r>
              <a:rPr lang="uk-UA" sz="33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lang="uk-UA" sz="4300" b="1" dirty="0">
              <a:solidFill>
                <a:srgbClr val="00462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ru-RU" sz="3300" b="1" dirty="0">
              <a:solidFill>
                <a:srgbClr val="006600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8010995" y="1629178"/>
            <a:ext cx="2494652" cy="556153"/>
          </a:xfrm>
          <a:prstGeom prst="rect">
            <a:avLst/>
          </a:prstGeom>
        </p:spPr>
        <p:txBody>
          <a:bodyPr wrap="square" lIns="108814" tIns="54407" rIns="108814" bIns="54407">
            <a:spAutoFit/>
          </a:bodyPr>
          <a:lstStyle/>
          <a:p>
            <a:endParaRPr lang="ru-RU" sz="2900" b="1" dirty="0">
              <a:solidFill>
                <a:srgbClr val="00462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8394788" y="2925622"/>
            <a:ext cx="2494652" cy="556153"/>
          </a:xfrm>
          <a:prstGeom prst="rect">
            <a:avLst/>
          </a:prstGeom>
        </p:spPr>
        <p:txBody>
          <a:bodyPr wrap="square" lIns="108814" tIns="54407" rIns="108814" bIns="54407">
            <a:spAutoFit/>
          </a:bodyPr>
          <a:lstStyle/>
          <a:p>
            <a:r>
              <a:rPr lang="uk-UA" sz="2900" b="1" dirty="0">
                <a:solidFill>
                  <a:srgbClr val="00462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</a:t>
            </a:r>
            <a:endParaRPr lang="ru-RU" sz="2900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9738062" y="2853597"/>
            <a:ext cx="2446001" cy="556153"/>
          </a:xfrm>
          <a:prstGeom prst="rect">
            <a:avLst/>
          </a:prstGeom>
        </p:spPr>
        <p:txBody>
          <a:bodyPr wrap="square" lIns="108814" tIns="54407" rIns="108814" bIns="54407">
            <a:spAutoFit/>
          </a:bodyPr>
          <a:lstStyle/>
          <a:p>
            <a:endParaRPr lang="ru-RU" sz="2900" dirty="0"/>
          </a:p>
        </p:txBody>
      </p:sp>
      <p:sp>
        <p:nvSpPr>
          <p:cNvPr id="23" name="Прямоугольник 22"/>
          <p:cNvSpPr/>
          <p:nvPr/>
        </p:nvSpPr>
        <p:spPr>
          <a:xfrm>
            <a:off x="9642113" y="3789919"/>
            <a:ext cx="2206808" cy="556153"/>
          </a:xfrm>
          <a:prstGeom prst="rect">
            <a:avLst/>
          </a:prstGeom>
        </p:spPr>
        <p:txBody>
          <a:bodyPr wrap="square" lIns="108814" tIns="54407" rIns="108814" bIns="54407">
            <a:spAutoFit/>
          </a:bodyPr>
          <a:lstStyle/>
          <a:p>
            <a:endParaRPr lang="ru-RU" sz="2900" dirty="0"/>
          </a:p>
        </p:txBody>
      </p:sp>
      <p:sp>
        <p:nvSpPr>
          <p:cNvPr id="25" name="Прямоугольник 24"/>
          <p:cNvSpPr/>
          <p:nvPr/>
        </p:nvSpPr>
        <p:spPr>
          <a:xfrm flipH="1">
            <a:off x="9929958" y="5878634"/>
            <a:ext cx="2254105" cy="556153"/>
          </a:xfrm>
          <a:prstGeom prst="rect">
            <a:avLst/>
          </a:prstGeom>
        </p:spPr>
        <p:txBody>
          <a:bodyPr wrap="square" lIns="108814" tIns="54407" rIns="108814" bIns="54407">
            <a:spAutoFit/>
          </a:bodyPr>
          <a:lstStyle/>
          <a:p>
            <a:endParaRPr lang="ru-RU" sz="29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979463" y="744320"/>
            <a:ext cx="10225136" cy="232586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lIns="108814" tIns="54407" rIns="108814" bIns="54407">
            <a:spAutoFit/>
          </a:bodyPr>
          <a:lstStyle/>
          <a:p>
            <a:r>
              <a:rPr lang="ru-RU" sz="3600" b="1" dirty="0" err="1" smtClean="0">
                <a:solidFill>
                  <a:schemeClr val="bg1"/>
                </a:solidFill>
              </a:rPr>
              <a:t>Дитинчата</a:t>
            </a:r>
            <a:r>
              <a:rPr lang="ru-RU" sz="3600" b="1" dirty="0" smtClean="0">
                <a:solidFill>
                  <a:schemeClr val="bg1"/>
                </a:solidFill>
              </a:rPr>
              <a:t> </a:t>
            </a:r>
            <a:r>
              <a:rPr lang="ru-RU" sz="3600" b="1" dirty="0" err="1">
                <a:solidFill>
                  <a:schemeClr val="bg1"/>
                </a:solidFill>
              </a:rPr>
              <a:t>сумчастих</a:t>
            </a:r>
            <a:r>
              <a:rPr lang="ru-RU" sz="3600" b="1" dirty="0">
                <a:solidFill>
                  <a:schemeClr val="bg1"/>
                </a:solidFill>
              </a:rPr>
              <a:t> тварин з’являються на світ, коли у них добре </a:t>
            </a:r>
            <a:r>
              <a:rPr lang="ru-RU" sz="3600" b="1" dirty="0" err="1">
                <a:solidFill>
                  <a:schemeClr val="bg1"/>
                </a:solidFill>
              </a:rPr>
              <a:t>розвинені</a:t>
            </a:r>
            <a:r>
              <a:rPr lang="ru-RU" sz="3600" b="1" dirty="0">
                <a:solidFill>
                  <a:schemeClr val="bg1"/>
                </a:solidFill>
              </a:rPr>
              <a:t> тільки </a:t>
            </a:r>
            <a:r>
              <a:rPr lang="ru-RU" sz="3600" b="1" dirty="0" err="1">
                <a:solidFill>
                  <a:schemeClr val="bg1"/>
                </a:solidFill>
              </a:rPr>
              <a:t>передні</a:t>
            </a:r>
            <a:r>
              <a:rPr lang="ru-RU" sz="3600" b="1" dirty="0">
                <a:solidFill>
                  <a:schemeClr val="bg1"/>
                </a:solidFill>
              </a:rPr>
              <a:t> </a:t>
            </a:r>
            <a:r>
              <a:rPr lang="ru-RU" sz="3600" b="1" dirty="0" err="1">
                <a:solidFill>
                  <a:schemeClr val="bg1"/>
                </a:solidFill>
              </a:rPr>
              <a:t>кінцівки</a:t>
            </a:r>
            <a:r>
              <a:rPr lang="ru-RU" sz="3600" b="1" dirty="0">
                <a:solidFill>
                  <a:schemeClr val="bg1"/>
                </a:solidFill>
              </a:rPr>
              <a:t> і рот. </a:t>
            </a:r>
            <a:r>
              <a:rPr lang="ru-RU" sz="3600" b="1" dirty="0" err="1">
                <a:solidFill>
                  <a:schemeClr val="bg1"/>
                </a:solidFill>
              </a:rPr>
              <a:t>Подальший</a:t>
            </a:r>
            <a:r>
              <a:rPr lang="ru-RU" sz="3600" b="1" dirty="0">
                <a:solidFill>
                  <a:schemeClr val="bg1"/>
                </a:solidFill>
              </a:rPr>
              <a:t> </a:t>
            </a:r>
            <a:r>
              <a:rPr lang="ru-RU" sz="3600" b="1" dirty="0" err="1">
                <a:solidFill>
                  <a:schemeClr val="bg1"/>
                </a:solidFill>
              </a:rPr>
              <a:t>розвиток</a:t>
            </a:r>
            <a:r>
              <a:rPr lang="ru-RU" sz="3600" b="1" dirty="0">
                <a:solidFill>
                  <a:schemeClr val="bg1"/>
                </a:solidFill>
              </a:rPr>
              <a:t> </a:t>
            </a:r>
            <a:r>
              <a:rPr lang="ru-RU" sz="3600" b="1" dirty="0" err="1">
                <a:solidFill>
                  <a:schemeClr val="bg1"/>
                </a:solidFill>
              </a:rPr>
              <a:t>відбувається</a:t>
            </a:r>
            <a:r>
              <a:rPr lang="ru-RU" sz="3600" b="1" dirty="0">
                <a:solidFill>
                  <a:schemeClr val="bg1"/>
                </a:solidFill>
              </a:rPr>
              <a:t> в </a:t>
            </a:r>
            <a:r>
              <a:rPr lang="ru-RU" sz="3600" b="1" dirty="0" err="1">
                <a:solidFill>
                  <a:schemeClr val="bg1"/>
                </a:solidFill>
              </a:rPr>
              <a:t>сумці</a:t>
            </a:r>
            <a:r>
              <a:rPr lang="ru-RU" sz="3600" b="1" dirty="0">
                <a:solidFill>
                  <a:schemeClr val="bg1"/>
                </a:solidFill>
              </a:rPr>
              <a:t> </a:t>
            </a:r>
            <a:r>
              <a:rPr lang="ru-RU" sz="3600" b="1" dirty="0" err="1">
                <a:solidFill>
                  <a:schemeClr val="bg1"/>
                </a:solidFill>
              </a:rPr>
              <a:t>матері</a:t>
            </a:r>
            <a:r>
              <a:rPr lang="ru-RU" sz="3600" b="1" dirty="0">
                <a:solidFill>
                  <a:schemeClr val="bg1"/>
                </a:solidFill>
              </a:rPr>
              <a:t>.</a:t>
            </a:r>
          </a:p>
        </p:txBody>
      </p:sp>
      <p:pic>
        <p:nvPicPr>
          <p:cNvPr id="25602" name="Picture 2" descr="Картинки по запросу новонароджені сумчасті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14427" y="2637706"/>
            <a:ext cx="5880172" cy="362078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67067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3" grpId="0"/>
      <p:bldP spid="2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3885225" y="332734"/>
            <a:ext cx="5660942" cy="1125539"/>
          </a:xfrm>
          <a:prstGeom prst="rect">
            <a:avLst/>
          </a:prstGeom>
        </p:spPr>
        <p:txBody>
          <a:bodyPr wrap="square" lIns="108814" tIns="54407" rIns="108814" bIns="54407">
            <a:spAutoFit/>
          </a:bodyPr>
          <a:lstStyle/>
          <a:p>
            <a:pPr lvl="0" algn="ctr"/>
            <a:r>
              <a:rPr lang="uk-UA" sz="33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lang="uk-UA" sz="4300" b="1" dirty="0">
              <a:solidFill>
                <a:srgbClr val="00462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ru-RU" sz="3300" b="1" dirty="0">
              <a:solidFill>
                <a:srgbClr val="006600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8010995" y="1629178"/>
            <a:ext cx="2494652" cy="556153"/>
          </a:xfrm>
          <a:prstGeom prst="rect">
            <a:avLst/>
          </a:prstGeom>
        </p:spPr>
        <p:txBody>
          <a:bodyPr wrap="square" lIns="108814" tIns="54407" rIns="108814" bIns="54407">
            <a:spAutoFit/>
          </a:bodyPr>
          <a:lstStyle/>
          <a:p>
            <a:endParaRPr lang="ru-RU" sz="2900" b="1" dirty="0">
              <a:solidFill>
                <a:srgbClr val="00462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8394788" y="2925622"/>
            <a:ext cx="2494652" cy="556153"/>
          </a:xfrm>
          <a:prstGeom prst="rect">
            <a:avLst/>
          </a:prstGeom>
        </p:spPr>
        <p:txBody>
          <a:bodyPr wrap="square" lIns="108814" tIns="54407" rIns="108814" bIns="54407">
            <a:spAutoFit/>
          </a:bodyPr>
          <a:lstStyle/>
          <a:p>
            <a:r>
              <a:rPr lang="uk-UA" sz="2900" b="1" dirty="0">
                <a:solidFill>
                  <a:srgbClr val="00462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</a:t>
            </a:r>
            <a:endParaRPr lang="ru-RU" sz="2900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9738062" y="2853597"/>
            <a:ext cx="2446001" cy="556153"/>
          </a:xfrm>
          <a:prstGeom prst="rect">
            <a:avLst/>
          </a:prstGeom>
        </p:spPr>
        <p:txBody>
          <a:bodyPr wrap="square" lIns="108814" tIns="54407" rIns="108814" bIns="54407">
            <a:spAutoFit/>
          </a:bodyPr>
          <a:lstStyle/>
          <a:p>
            <a:endParaRPr lang="ru-RU" sz="2900" dirty="0"/>
          </a:p>
        </p:txBody>
      </p:sp>
      <p:sp>
        <p:nvSpPr>
          <p:cNvPr id="23" name="Прямоугольник 22"/>
          <p:cNvSpPr/>
          <p:nvPr/>
        </p:nvSpPr>
        <p:spPr>
          <a:xfrm>
            <a:off x="9642113" y="3789919"/>
            <a:ext cx="2206808" cy="556153"/>
          </a:xfrm>
          <a:prstGeom prst="rect">
            <a:avLst/>
          </a:prstGeom>
        </p:spPr>
        <p:txBody>
          <a:bodyPr wrap="square" lIns="108814" tIns="54407" rIns="108814" bIns="54407">
            <a:spAutoFit/>
          </a:bodyPr>
          <a:lstStyle/>
          <a:p>
            <a:endParaRPr lang="ru-RU" sz="2900" dirty="0"/>
          </a:p>
        </p:txBody>
      </p:sp>
      <p:sp>
        <p:nvSpPr>
          <p:cNvPr id="25" name="Прямоугольник 24"/>
          <p:cNvSpPr/>
          <p:nvPr/>
        </p:nvSpPr>
        <p:spPr>
          <a:xfrm flipH="1">
            <a:off x="9929958" y="5878634"/>
            <a:ext cx="2254105" cy="556153"/>
          </a:xfrm>
          <a:prstGeom prst="rect">
            <a:avLst/>
          </a:prstGeom>
        </p:spPr>
        <p:txBody>
          <a:bodyPr wrap="square" lIns="108814" tIns="54407" rIns="108814" bIns="54407">
            <a:spAutoFit/>
          </a:bodyPr>
          <a:lstStyle/>
          <a:p>
            <a:endParaRPr lang="ru-RU" sz="29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979463" y="476782"/>
            <a:ext cx="10225136" cy="257208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lIns="108814" tIns="54407" rIns="108814" bIns="54407">
            <a:spAutoFit/>
          </a:bodyPr>
          <a:lstStyle/>
          <a:p>
            <a:pPr algn="ctr"/>
            <a:r>
              <a:rPr lang="ru-RU" sz="3200" b="1" dirty="0" err="1">
                <a:solidFill>
                  <a:schemeClr val="bg1"/>
                </a:solidFill>
              </a:rPr>
              <a:t>Слони</a:t>
            </a:r>
            <a:r>
              <a:rPr lang="ru-RU" sz="3200" b="1" dirty="0">
                <a:solidFill>
                  <a:schemeClr val="bg1"/>
                </a:solidFill>
              </a:rPr>
              <a:t> і </a:t>
            </a:r>
            <a:r>
              <a:rPr lang="ru-RU" sz="3200" b="1" dirty="0" err="1">
                <a:solidFill>
                  <a:schemeClr val="bg1"/>
                </a:solidFill>
              </a:rPr>
              <a:t>деякі</a:t>
            </a:r>
            <a:r>
              <a:rPr lang="ru-RU" sz="3200" b="1" dirty="0">
                <a:solidFill>
                  <a:schemeClr val="bg1"/>
                </a:solidFill>
              </a:rPr>
              <a:t> види </a:t>
            </a:r>
            <a:r>
              <a:rPr lang="ru-RU" sz="3200" b="1" dirty="0" err="1">
                <a:solidFill>
                  <a:schemeClr val="bg1"/>
                </a:solidFill>
              </a:rPr>
              <a:t>мавп</a:t>
            </a:r>
            <a:r>
              <a:rPr lang="ru-RU" sz="3200" b="1" dirty="0">
                <a:solidFill>
                  <a:schemeClr val="bg1"/>
                </a:solidFill>
              </a:rPr>
              <a:t> живуть з </a:t>
            </a:r>
            <a:r>
              <a:rPr lang="ru-RU" sz="3200" b="1" dirty="0" err="1">
                <a:solidFill>
                  <a:schemeClr val="bg1"/>
                </a:solidFill>
              </a:rPr>
              <a:t>дитинчатами</a:t>
            </a:r>
            <a:r>
              <a:rPr lang="ru-RU" sz="3200" b="1" dirty="0">
                <a:solidFill>
                  <a:schemeClr val="bg1"/>
                </a:solidFill>
              </a:rPr>
              <a:t> близько 8-10 років. </a:t>
            </a:r>
            <a:r>
              <a:rPr lang="ru-RU" sz="3200" b="1" dirty="0" smtClean="0">
                <a:solidFill>
                  <a:schemeClr val="bg1"/>
                </a:solidFill>
              </a:rPr>
              <a:t>У </a:t>
            </a:r>
            <a:r>
              <a:rPr lang="ru-RU" sz="3200" b="1" dirty="0" err="1">
                <a:solidFill>
                  <a:schemeClr val="bg1"/>
                </a:solidFill>
              </a:rPr>
              <a:t>вихованні</a:t>
            </a:r>
            <a:r>
              <a:rPr lang="ru-RU" sz="3200" b="1" dirty="0">
                <a:solidFill>
                  <a:schemeClr val="bg1"/>
                </a:solidFill>
              </a:rPr>
              <a:t> потомства беруть участь майже всі </a:t>
            </a:r>
            <a:r>
              <a:rPr lang="ru-RU" sz="3200" b="1" dirty="0" err="1">
                <a:solidFill>
                  <a:schemeClr val="bg1"/>
                </a:solidFill>
              </a:rPr>
              <a:t>дорослі</a:t>
            </a:r>
            <a:r>
              <a:rPr lang="ru-RU" sz="3200" b="1" dirty="0">
                <a:solidFill>
                  <a:schemeClr val="bg1"/>
                </a:solidFill>
              </a:rPr>
              <a:t> члени </a:t>
            </a:r>
            <a:r>
              <a:rPr lang="ru-RU" sz="3200" b="1" dirty="0" err="1">
                <a:solidFill>
                  <a:schemeClr val="bg1"/>
                </a:solidFill>
              </a:rPr>
              <a:t>групи</a:t>
            </a:r>
            <a:r>
              <a:rPr lang="ru-RU" sz="3200" b="1" dirty="0">
                <a:solidFill>
                  <a:schemeClr val="bg1"/>
                </a:solidFill>
              </a:rPr>
              <a:t>: </a:t>
            </a:r>
            <a:r>
              <a:rPr lang="ru-RU" sz="3200" b="1" dirty="0" err="1">
                <a:solidFill>
                  <a:schemeClr val="bg1"/>
                </a:solidFill>
              </a:rPr>
              <a:t>старші</a:t>
            </a:r>
            <a:r>
              <a:rPr lang="ru-RU" sz="3200" b="1" dirty="0">
                <a:solidFill>
                  <a:schemeClr val="bg1"/>
                </a:solidFill>
              </a:rPr>
              <a:t> </a:t>
            </a:r>
            <a:r>
              <a:rPr lang="ru-RU" sz="3200" b="1" dirty="0" err="1">
                <a:solidFill>
                  <a:schemeClr val="bg1"/>
                </a:solidFill>
              </a:rPr>
              <a:t>брати</a:t>
            </a:r>
            <a:r>
              <a:rPr lang="ru-RU" sz="3200" b="1" dirty="0">
                <a:solidFill>
                  <a:schemeClr val="bg1"/>
                </a:solidFill>
              </a:rPr>
              <a:t>, </a:t>
            </a:r>
            <a:r>
              <a:rPr lang="ru-RU" sz="3200" b="1" dirty="0" err="1">
                <a:solidFill>
                  <a:schemeClr val="bg1"/>
                </a:solidFill>
              </a:rPr>
              <a:t>сестри</a:t>
            </a:r>
            <a:r>
              <a:rPr lang="ru-RU" sz="3200" b="1" dirty="0">
                <a:solidFill>
                  <a:schemeClr val="bg1"/>
                </a:solidFill>
              </a:rPr>
              <a:t>, </a:t>
            </a:r>
            <a:r>
              <a:rPr lang="ru-RU" sz="3200" b="1" dirty="0" err="1">
                <a:solidFill>
                  <a:schemeClr val="bg1"/>
                </a:solidFill>
              </a:rPr>
              <a:t>самиці</a:t>
            </a:r>
            <a:r>
              <a:rPr lang="ru-RU" sz="3200" b="1" dirty="0">
                <a:solidFill>
                  <a:schemeClr val="bg1"/>
                </a:solidFill>
              </a:rPr>
              <a:t> без </a:t>
            </a:r>
            <a:r>
              <a:rPr lang="ru-RU" sz="3200" b="1" dirty="0" err="1">
                <a:solidFill>
                  <a:schemeClr val="bg1"/>
                </a:solidFill>
              </a:rPr>
              <a:t>власних</a:t>
            </a:r>
            <a:r>
              <a:rPr lang="ru-RU" sz="3200" b="1" dirty="0">
                <a:solidFill>
                  <a:schemeClr val="bg1"/>
                </a:solidFill>
              </a:rPr>
              <a:t> дітей. Вони </a:t>
            </a:r>
            <a:r>
              <a:rPr lang="ru-RU" sz="3200" b="1" dirty="0" err="1">
                <a:solidFill>
                  <a:schemeClr val="bg1"/>
                </a:solidFill>
              </a:rPr>
              <a:t>стежать</a:t>
            </a:r>
            <a:r>
              <a:rPr lang="ru-RU" sz="3200" b="1" dirty="0">
                <a:solidFill>
                  <a:schemeClr val="bg1"/>
                </a:solidFill>
              </a:rPr>
              <a:t> за </a:t>
            </a:r>
            <a:r>
              <a:rPr lang="ru-RU" sz="3200" b="1" dirty="0" err="1">
                <a:solidFill>
                  <a:schemeClr val="bg1"/>
                </a:solidFill>
              </a:rPr>
              <a:t>малюками</a:t>
            </a:r>
            <a:r>
              <a:rPr lang="ru-RU" sz="3200" b="1" dirty="0">
                <a:solidFill>
                  <a:schemeClr val="bg1"/>
                </a:solidFill>
              </a:rPr>
              <a:t>, </a:t>
            </a:r>
            <a:r>
              <a:rPr lang="ru-RU" sz="3200" b="1" dirty="0" err="1">
                <a:solidFill>
                  <a:schemeClr val="bg1"/>
                </a:solidFill>
              </a:rPr>
              <a:t>годують</a:t>
            </a:r>
            <a:r>
              <a:rPr lang="ru-RU" sz="3200" b="1" dirty="0">
                <a:solidFill>
                  <a:schemeClr val="bg1"/>
                </a:solidFill>
              </a:rPr>
              <a:t>, </a:t>
            </a:r>
            <a:r>
              <a:rPr lang="ru-RU" sz="3200" b="1" dirty="0" err="1">
                <a:solidFill>
                  <a:schemeClr val="bg1"/>
                </a:solidFill>
              </a:rPr>
              <a:t>доглядають</a:t>
            </a:r>
            <a:r>
              <a:rPr lang="ru-RU" sz="3200" b="1" dirty="0">
                <a:solidFill>
                  <a:schemeClr val="bg1"/>
                </a:solidFill>
              </a:rPr>
              <a:t> </a:t>
            </a:r>
            <a:r>
              <a:rPr lang="ru-RU" sz="3200" b="1" dirty="0" err="1">
                <a:solidFill>
                  <a:schemeClr val="bg1"/>
                </a:solidFill>
              </a:rPr>
              <a:t>їх</a:t>
            </a:r>
            <a:r>
              <a:rPr lang="ru-RU" sz="3200" b="1" dirty="0">
                <a:solidFill>
                  <a:schemeClr val="bg1"/>
                </a:solidFill>
              </a:rPr>
              <a:t>, </a:t>
            </a:r>
            <a:r>
              <a:rPr lang="ru-RU" sz="3200" b="1" dirty="0" err="1">
                <a:solidFill>
                  <a:schemeClr val="bg1"/>
                </a:solidFill>
              </a:rPr>
              <a:t>грають</a:t>
            </a:r>
            <a:r>
              <a:rPr lang="ru-RU" sz="3200" b="1" dirty="0">
                <a:solidFill>
                  <a:schemeClr val="bg1"/>
                </a:solidFill>
              </a:rPr>
              <a:t> </a:t>
            </a:r>
            <a:r>
              <a:rPr lang="ru-RU" sz="3200" b="1" dirty="0" err="1">
                <a:solidFill>
                  <a:schemeClr val="bg1"/>
                </a:solidFill>
              </a:rPr>
              <a:t>із</a:t>
            </a:r>
            <a:r>
              <a:rPr lang="ru-RU" sz="3200" b="1" dirty="0">
                <a:solidFill>
                  <a:schemeClr val="bg1"/>
                </a:solidFill>
              </a:rPr>
              <a:t> ними</a:t>
            </a:r>
            <a:r>
              <a:rPr lang="ru-RU" sz="3200" dirty="0" smtClean="0">
                <a:solidFill>
                  <a:schemeClr val="bg1"/>
                </a:solidFill>
              </a:rPr>
              <a:t>.</a:t>
            </a:r>
            <a:endParaRPr lang="ru-RU" sz="3200" dirty="0">
              <a:solidFill>
                <a:schemeClr val="bg1"/>
              </a:solidFill>
            </a:endParaRPr>
          </a:p>
        </p:txBody>
      </p:sp>
      <p:pic>
        <p:nvPicPr>
          <p:cNvPr id="21506" name="Picture 2" descr="Картинки по запросу новонароджені слоненята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06056" y="3156553"/>
            <a:ext cx="4984991" cy="33789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508" name="Picture 4" descr="Похожее изображение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9463" y="3104082"/>
            <a:ext cx="4487073" cy="34314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741809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3" grpId="0"/>
      <p:bldP spid="2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3"/>
          <p:cNvSpPr txBox="1">
            <a:spLocks/>
          </p:cNvSpPr>
          <p:nvPr/>
        </p:nvSpPr>
        <p:spPr>
          <a:xfrm>
            <a:off x="1513674" y="1393335"/>
            <a:ext cx="8928992" cy="2376264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vert="horz" lIns="108814" tIns="54407" rIns="108814" bIns="54407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3200" b="1" dirty="0" err="1"/>
              <a:t>Поки</a:t>
            </a:r>
            <a:r>
              <a:rPr lang="ru-RU" sz="3200" b="1" dirty="0"/>
              <a:t> </a:t>
            </a:r>
            <a:r>
              <a:rPr lang="ru-RU" sz="3200" b="1" dirty="0" err="1"/>
              <a:t>звірята</a:t>
            </a:r>
            <a:r>
              <a:rPr lang="ru-RU" sz="3200" b="1" dirty="0"/>
              <a:t> </a:t>
            </a:r>
            <a:r>
              <a:rPr lang="ru-RU" sz="3200" b="1" dirty="0" err="1"/>
              <a:t>підростають</a:t>
            </a:r>
            <a:r>
              <a:rPr lang="ru-RU" sz="3200" b="1" dirty="0"/>
              <a:t>, батьки </a:t>
            </a:r>
            <a:r>
              <a:rPr lang="ru-RU" sz="3200" b="1" dirty="0" err="1"/>
              <a:t>навчають</a:t>
            </a:r>
            <a:r>
              <a:rPr lang="ru-RU" sz="3200" b="1" dirty="0"/>
              <a:t> </a:t>
            </a:r>
            <a:r>
              <a:rPr lang="ru-RU" sz="3200" b="1" dirty="0" smtClean="0"/>
              <a:t>їх: </a:t>
            </a:r>
          </a:p>
          <a:p>
            <a:pPr marL="265113" indent="-265113" algn="l">
              <a:buFont typeface="Wingdings" panose="05000000000000000000" pitchFamily="2" charset="2"/>
              <a:buChar char="§"/>
            </a:pPr>
            <a:r>
              <a:rPr lang="ru-RU" sz="3200" b="1" dirty="0" smtClean="0"/>
              <a:t>як </a:t>
            </a:r>
            <a:r>
              <a:rPr lang="ru-RU" sz="3200" b="1" dirty="0" err="1"/>
              <a:t>здобувати</a:t>
            </a:r>
            <a:r>
              <a:rPr lang="ru-RU" sz="3200" b="1" dirty="0"/>
              <a:t> їжу, </a:t>
            </a:r>
            <a:endParaRPr lang="ru-RU" sz="3200" b="1" dirty="0" smtClean="0"/>
          </a:p>
          <a:p>
            <a:pPr marL="265113" indent="-265113" algn="l">
              <a:buFont typeface="Wingdings" panose="05000000000000000000" pitchFamily="2" charset="2"/>
              <a:buChar char="§"/>
            </a:pPr>
            <a:r>
              <a:rPr lang="ru-RU" sz="3200" b="1" dirty="0" err="1" smtClean="0"/>
              <a:t>уникати</a:t>
            </a:r>
            <a:r>
              <a:rPr lang="ru-RU" sz="3200" b="1" dirty="0" smtClean="0"/>
              <a:t> </a:t>
            </a:r>
            <a:r>
              <a:rPr lang="ru-RU" sz="3200" b="1" dirty="0"/>
              <a:t>небезпеки, </a:t>
            </a:r>
            <a:endParaRPr lang="ru-RU" sz="3200" b="1" dirty="0" smtClean="0"/>
          </a:p>
          <a:p>
            <a:pPr marL="265113" indent="-265113" algn="l">
              <a:buFont typeface="Wingdings" panose="05000000000000000000" pitchFamily="2" charset="2"/>
              <a:buChar char="§"/>
            </a:pPr>
            <a:r>
              <a:rPr lang="ru-RU" sz="3200" b="1" dirty="0" err="1" smtClean="0"/>
              <a:t>відрізняти</a:t>
            </a:r>
            <a:r>
              <a:rPr lang="ru-RU" sz="3200" b="1" dirty="0" smtClean="0"/>
              <a:t> </a:t>
            </a:r>
            <a:r>
              <a:rPr lang="ru-RU" sz="3200" b="1" dirty="0"/>
              <a:t>отруйні рослини від </a:t>
            </a:r>
            <a:r>
              <a:rPr lang="ru-RU" sz="3200" b="1" dirty="0" err="1"/>
              <a:t>їстівних</a:t>
            </a:r>
            <a:r>
              <a:rPr lang="ru-RU" sz="3200" b="1" dirty="0"/>
              <a:t>, </a:t>
            </a:r>
            <a:endParaRPr lang="ru-RU" sz="3200" b="1" dirty="0" smtClean="0"/>
          </a:p>
          <a:p>
            <a:pPr marL="265113" indent="-265113" algn="l">
              <a:buFont typeface="Wingdings" panose="05000000000000000000" pitchFamily="2" charset="2"/>
              <a:buChar char="§"/>
            </a:pPr>
            <a:r>
              <a:rPr lang="ru-RU" sz="3200" b="1" dirty="0" err="1" smtClean="0"/>
              <a:t>ховатися</a:t>
            </a:r>
            <a:r>
              <a:rPr lang="ru-RU" sz="3200" b="1" dirty="0" smtClean="0"/>
              <a:t> </a:t>
            </a:r>
            <a:r>
              <a:rPr lang="ru-RU" sz="3200" b="1" dirty="0"/>
              <a:t>від </a:t>
            </a:r>
            <a:r>
              <a:rPr lang="ru-RU" sz="3200" b="1" dirty="0" err="1"/>
              <a:t>хижаків</a:t>
            </a:r>
            <a:r>
              <a:rPr lang="ru-RU" sz="3200" b="1" dirty="0"/>
              <a:t> і </a:t>
            </a:r>
            <a:r>
              <a:rPr lang="ru-RU" sz="3200" b="1" dirty="0" err="1"/>
              <a:t>мисливців</a:t>
            </a:r>
            <a:r>
              <a:rPr lang="ru-RU" sz="3200" b="1" dirty="0"/>
              <a:t>. </a:t>
            </a:r>
          </a:p>
        </p:txBody>
      </p:sp>
      <p:sp>
        <p:nvSpPr>
          <p:cNvPr id="8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728654"/>
            <a:ext cx="1123480" cy="113093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102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907456" y="576053"/>
            <a:ext cx="10225136" cy="72543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lIns="108814" tIns="54407" rIns="108814" bIns="54407">
            <a:spAutoFit/>
          </a:bodyPr>
          <a:lstStyle/>
          <a:p>
            <a:pPr algn="ctr">
              <a:defRPr/>
            </a:pPr>
            <a:r>
              <a:rPr lang="ru-RU" sz="4000" b="1" dirty="0" err="1" smtClean="0"/>
              <a:t>Піклування</a:t>
            </a:r>
            <a:r>
              <a:rPr lang="ru-RU" sz="4000" b="1" dirty="0" smtClean="0"/>
              <a:t> про потомство</a:t>
            </a:r>
            <a:endParaRPr lang="ru-RU" sz="4000" b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6146" name="Picture 2" descr="Як звірі вчать своїх дитинчат полювати і виживати?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9737" y="3791982"/>
            <a:ext cx="3888433" cy="271079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0063" y="3842859"/>
            <a:ext cx="3916008" cy="26090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639177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153135" y="549474"/>
            <a:ext cx="9763431" cy="79227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Емоційне налаштування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1158427" y="1393164"/>
            <a:ext cx="9830147" cy="1055608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2800" b="1" dirty="0" smtClean="0">
                <a:solidFill>
                  <a:schemeClr val="accent3">
                    <a:lumMod val="75000"/>
                  </a:schemeClr>
                </a:solidFill>
              </a:rPr>
              <a:t>Виберіть світлину з птахом, який найбільше підходить до вашого настрою зараз. Поміркуйте, чому саме цей птах.</a:t>
            </a:r>
            <a:endParaRPr lang="ru-RU" sz="2800" b="1" i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1344968" y="5302436"/>
            <a:ext cx="1417486" cy="51089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Дощ</a:t>
            </a:r>
            <a:endParaRPr lang="ru-RU" sz="2400" b="1" i="1" dirty="0">
              <a:solidFill>
                <a:schemeClr val="bg1"/>
              </a:solidFill>
            </a:endParaRPr>
          </a:p>
        </p:txBody>
      </p:sp>
      <p:pic>
        <p:nvPicPr>
          <p:cNvPr id="1032" name="Picture 8" descr="Про птахів, які зимують у Чернігові, розповів фахівець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81" r="9584"/>
          <a:stretch/>
        </p:blipFill>
        <p:spPr bwMode="auto">
          <a:xfrm>
            <a:off x="4723879" y="2475040"/>
            <a:ext cx="2940123" cy="207817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Установи відповідність Урок № 25 Птахи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27" r="6003"/>
          <a:stretch/>
        </p:blipFill>
        <p:spPr bwMode="auto">
          <a:xfrm>
            <a:off x="1189536" y="2448772"/>
            <a:ext cx="2984928" cy="221196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півень Archives - ТРК МАРТ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0" r="22099"/>
          <a:stretch/>
        </p:blipFill>
        <p:spPr bwMode="auto">
          <a:xfrm>
            <a:off x="8252271" y="4567096"/>
            <a:ext cx="2550680" cy="196599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Павич звичайний — Вікіпедія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427" y="4660733"/>
            <a:ext cx="2774523" cy="193528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Совы: описание птицы, что ест, враги, размножение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22" r="2112"/>
          <a:stretch/>
        </p:blipFill>
        <p:spPr bwMode="auto">
          <a:xfrm>
            <a:off x="8252271" y="2501308"/>
            <a:ext cx="2527430" cy="202563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Narancsbóbitás kakadu – Wikipédia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0372" y="4395617"/>
            <a:ext cx="2067136" cy="228580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90633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3"/>
          <p:cNvSpPr txBox="1">
            <a:spLocks/>
          </p:cNvSpPr>
          <p:nvPr/>
        </p:nvSpPr>
        <p:spPr>
          <a:xfrm>
            <a:off x="907455" y="1301483"/>
            <a:ext cx="6912768" cy="2272327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vert="horz" lIns="108814" tIns="54407" rIns="108814" bIns="54407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800" b="1" dirty="0" smtClean="0"/>
              <a:t>Молодняк </a:t>
            </a:r>
            <a:r>
              <a:rPr lang="ru-RU" sz="2800" b="1" dirty="0" err="1"/>
              <a:t>спочатку</a:t>
            </a:r>
            <a:r>
              <a:rPr lang="ru-RU" sz="2800" b="1" dirty="0"/>
              <a:t> </a:t>
            </a:r>
            <a:r>
              <a:rPr lang="ru-RU" sz="2800" b="1" dirty="0" err="1"/>
              <a:t>тримається</a:t>
            </a:r>
            <a:r>
              <a:rPr lang="ru-RU" sz="2800" b="1" dirty="0"/>
              <a:t> </a:t>
            </a:r>
            <a:r>
              <a:rPr lang="ru-RU" sz="2800" b="1" dirty="0" err="1"/>
              <a:t>поблизу</a:t>
            </a:r>
            <a:r>
              <a:rPr lang="ru-RU" sz="2800" b="1" dirty="0"/>
              <a:t> своїх </a:t>
            </a:r>
            <a:r>
              <a:rPr lang="ru-RU" sz="2800" b="1" dirty="0" err="1"/>
              <a:t>укриттів</a:t>
            </a:r>
            <a:r>
              <a:rPr lang="ru-RU" sz="2800" b="1" dirty="0"/>
              <a:t>. А потім </a:t>
            </a:r>
            <a:r>
              <a:rPr lang="ru-RU" sz="2800" b="1" dirty="0" err="1"/>
              <a:t>починає</a:t>
            </a:r>
            <a:r>
              <a:rPr lang="ru-RU" sz="2800" b="1" dirty="0"/>
              <a:t> </a:t>
            </a:r>
            <a:r>
              <a:rPr lang="ru-RU" sz="2800" b="1" dirty="0" err="1"/>
              <a:t>заходити</a:t>
            </a:r>
            <a:r>
              <a:rPr lang="ru-RU" sz="2800" b="1" dirty="0"/>
              <a:t> далі й далі, і </a:t>
            </a:r>
            <a:r>
              <a:rPr lang="ru-RU" sz="2800" b="1" dirty="0" err="1"/>
              <a:t>зрештою</a:t>
            </a:r>
            <a:r>
              <a:rPr lang="ru-RU" sz="2800" b="1" dirty="0"/>
              <a:t> </a:t>
            </a:r>
            <a:r>
              <a:rPr lang="ru-RU" sz="2800" b="1" dirty="0" err="1"/>
              <a:t>полишає</a:t>
            </a:r>
            <a:r>
              <a:rPr lang="ru-RU" sz="2800" b="1" dirty="0"/>
              <a:t> «рідний </a:t>
            </a:r>
            <a:r>
              <a:rPr lang="ru-RU" sz="2800" b="1" dirty="0" err="1"/>
              <a:t>дім</a:t>
            </a:r>
            <a:r>
              <a:rPr lang="ru-RU" sz="2800" b="1" dirty="0"/>
              <a:t>». </a:t>
            </a:r>
            <a:r>
              <a:rPr lang="ru-RU" sz="2800" b="1" dirty="0" err="1">
                <a:solidFill>
                  <a:schemeClr val="bg1"/>
                </a:solidFill>
              </a:rPr>
              <a:t>Дорослі</a:t>
            </a:r>
            <a:r>
              <a:rPr lang="ru-RU" sz="2800" b="1" dirty="0">
                <a:solidFill>
                  <a:schemeClr val="bg1"/>
                </a:solidFill>
              </a:rPr>
              <a:t> </a:t>
            </a:r>
            <a:r>
              <a:rPr lang="ru-RU" sz="2800" b="1" dirty="0" err="1">
                <a:solidFill>
                  <a:schemeClr val="bg1"/>
                </a:solidFill>
              </a:rPr>
              <a:t>звірі</a:t>
            </a:r>
            <a:r>
              <a:rPr lang="ru-RU" sz="2800" b="1" dirty="0">
                <a:solidFill>
                  <a:schemeClr val="bg1"/>
                </a:solidFill>
              </a:rPr>
              <a:t> (лисиці, </a:t>
            </a:r>
            <a:r>
              <a:rPr lang="ru-RU" sz="2800" b="1" dirty="0" err="1">
                <a:solidFill>
                  <a:schemeClr val="bg1"/>
                </a:solidFill>
              </a:rPr>
              <a:t>вовки</a:t>
            </a:r>
            <a:r>
              <a:rPr lang="ru-RU" sz="2800" b="1" dirty="0">
                <a:solidFill>
                  <a:schemeClr val="bg1"/>
                </a:solidFill>
              </a:rPr>
              <a:t>) також </a:t>
            </a:r>
            <a:r>
              <a:rPr lang="ru-RU" sz="2800" b="1" dirty="0" err="1">
                <a:solidFill>
                  <a:schemeClr val="bg1"/>
                </a:solidFill>
              </a:rPr>
              <a:t>кидають</a:t>
            </a:r>
            <a:r>
              <a:rPr lang="ru-RU" sz="2800" b="1" dirty="0">
                <a:solidFill>
                  <a:schemeClr val="bg1"/>
                </a:solidFill>
              </a:rPr>
              <a:t> свої </a:t>
            </a:r>
            <a:r>
              <a:rPr lang="ru-RU" sz="2800" b="1" dirty="0" err="1">
                <a:solidFill>
                  <a:schemeClr val="bg1"/>
                </a:solidFill>
              </a:rPr>
              <a:t>укриття</a:t>
            </a:r>
            <a:r>
              <a:rPr lang="ru-RU" sz="2800" b="1" dirty="0">
                <a:solidFill>
                  <a:schemeClr val="bg1"/>
                </a:solidFill>
              </a:rPr>
              <a:t> і </a:t>
            </a:r>
            <a:r>
              <a:rPr lang="ru-RU" sz="2800" b="1" dirty="0" err="1">
                <a:solidFill>
                  <a:schemeClr val="bg1"/>
                </a:solidFill>
              </a:rPr>
              <a:t>блукають</a:t>
            </a:r>
            <a:r>
              <a:rPr lang="ru-RU" sz="2800" b="1" dirty="0">
                <a:solidFill>
                  <a:schemeClr val="bg1"/>
                </a:solidFill>
              </a:rPr>
              <a:t> </a:t>
            </a:r>
            <a:r>
              <a:rPr lang="ru-RU" sz="2800" b="1" dirty="0" err="1">
                <a:solidFill>
                  <a:schemeClr val="bg1"/>
                </a:solidFill>
              </a:rPr>
              <a:t>лісами</a:t>
            </a:r>
            <a:r>
              <a:rPr lang="ru-RU" sz="2800" b="1" dirty="0">
                <a:solidFill>
                  <a:schemeClr val="bg1"/>
                </a:solidFill>
              </a:rPr>
              <a:t>.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8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728654"/>
            <a:ext cx="1123480" cy="113093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102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907456" y="477466"/>
            <a:ext cx="10225136" cy="72543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lIns="108814" tIns="54407" rIns="108814" bIns="54407">
            <a:spAutoFit/>
          </a:bodyPr>
          <a:lstStyle/>
          <a:p>
            <a:pPr algn="ctr">
              <a:defRPr/>
            </a:pPr>
            <a:r>
              <a:rPr lang="ru-RU" sz="4000" b="1" dirty="0" err="1"/>
              <a:t>Піклування</a:t>
            </a:r>
            <a:r>
              <a:rPr lang="ru-RU" sz="4000" b="1" dirty="0"/>
              <a:t> про потомство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7172" name="Picture 4" descr="Неймовірні фото диких лисиць, які насолоджуються життям - Новини -  Українська правда. Життя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52" r="10138"/>
          <a:stretch/>
        </p:blipFill>
        <p:spPr bwMode="auto">
          <a:xfrm>
            <a:off x="8156991" y="1301483"/>
            <a:ext cx="3204976" cy="306441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На Волині після вакцинації планують відстріляти майже 700 лисиць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365"/>
          <a:stretch/>
        </p:blipFill>
        <p:spPr bwMode="auto">
          <a:xfrm>
            <a:off x="1311143" y="3569727"/>
            <a:ext cx="3168352" cy="294859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Цими вихідними на Звенигородщині відстрілюватимуть лисиць - Видання Вичерпно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0544" y="3645080"/>
            <a:ext cx="4669540" cy="28938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48579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3"/>
          <p:cNvSpPr txBox="1">
            <a:spLocks/>
          </p:cNvSpPr>
          <p:nvPr/>
        </p:nvSpPr>
        <p:spPr>
          <a:xfrm>
            <a:off x="907456" y="1303783"/>
            <a:ext cx="6588576" cy="1117899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108814" tIns="54407" rIns="108814" bIns="54407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3200" b="1" dirty="0" err="1" smtClean="0">
                <a:solidFill>
                  <a:schemeClr val="accent3">
                    <a:lumMod val="75000"/>
                  </a:schemeClr>
                </a:solidFill>
              </a:rPr>
              <a:t>Натомість</a:t>
            </a:r>
            <a:r>
              <a:rPr lang="ru-RU" sz="3200" b="1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3200" b="1" dirty="0" err="1">
                <a:solidFill>
                  <a:schemeClr val="accent3">
                    <a:lumMod val="75000"/>
                  </a:schemeClr>
                </a:solidFill>
              </a:rPr>
              <a:t>ховрахи</a:t>
            </a:r>
            <a:r>
              <a:rPr lang="ru-RU" sz="3200" b="1" dirty="0">
                <a:solidFill>
                  <a:schemeClr val="accent3">
                    <a:lumMod val="75000"/>
                  </a:schemeClr>
                </a:solidFill>
              </a:rPr>
              <a:t>, </a:t>
            </a:r>
            <a:r>
              <a:rPr lang="ru-RU" sz="3200" b="1" dirty="0" err="1">
                <a:solidFill>
                  <a:schemeClr val="accent3">
                    <a:lumMod val="75000"/>
                  </a:schemeClr>
                </a:solidFill>
              </a:rPr>
              <a:t>бабаки</a:t>
            </a:r>
            <a:r>
              <a:rPr lang="ru-RU" sz="3200" b="1" dirty="0">
                <a:solidFill>
                  <a:schemeClr val="accent3">
                    <a:lumMod val="75000"/>
                  </a:schemeClr>
                </a:solidFill>
              </a:rPr>
              <a:t> й </a:t>
            </a:r>
            <a:r>
              <a:rPr lang="ru-RU" sz="3200" b="1" dirty="0" err="1">
                <a:solidFill>
                  <a:schemeClr val="accent3">
                    <a:lumMod val="75000"/>
                  </a:schemeClr>
                </a:solidFill>
              </a:rPr>
              <a:t>кроти</a:t>
            </a:r>
            <a:r>
              <a:rPr lang="ru-RU" sz="3200" b="1" dirty="0">
                <a:solidFill>
                  <a:schemeClr val="accent3">
                    <a:lumMod val="75000"/>
                  </a:schemeClr>
                </a:solidFill>
              </a:rPr>
              <a:t> живуть у своїх норах </a:t>
            </a:r>
            <a:r>
              <a:rPr lang="ru-RU" sz="3200" b="1" dirty="0" err="1">
                <a:solidFill>
                  <a:schemeClr val="accent3">
                    <a:lumMod val="75000"/>
                  </a:schemeClr>
                </a:solidFill>
              </a:rPr>
              <a:t>постійно</a:t>
            </a:r>
            <a:r>
              <a:rPr lang="ru-RU" sz="3200" b="1" dirty="0">
                <a:solidFill>
                  <a:schemeClr val="accent3">
                    <a:lumMod val="75000"/>
                  </a:schemeClr>
                </a:solidFill>
              </a:rPr>
              <a:t>.</a:t>
            </a:r>
          </a:p>
        </p:txBody>
      </p:sp>
      <p:sp>
        <p:nvSpPr>
          <p:cNvPr id="8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728654"/>
            <a:ext cx="1123480" cy="113093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102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907456" y="477466"/>
            <a:ext cx="10225136" cy="72543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lIns="108814" tIns="54407" rIns="108814" bIns="54407">
            <a:spAutoFit/>
          </a:bodyPr>
          <a:lstStyle/>
          <a:p>
            <a:pPr algn="ctr">
              <a:defRPr/>
            </a:pPr>
            <a:r>
              <a:rPr lang="ru-RU" sz="4000" b="1" dirty="0" err="1"/>
              <a:t>Піклування</a:t>
            </a:r>
            <a:r>
              <a:rPr lang="ru-RU" sz="4000" b="1" dirty="0"/>
              <a:t> про потомство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8194" name="Picture 2" descr="Капібари — найбільші сучасні гризуни. Вони живуть разом групами, і відомо,  що вони спільно вигодовують дитинчат. : r/Awwducation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019" y="3037178"/>
            <a:ext cx="3744415" cy="260939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561740" y="3037178"/>
            <a:ext cx="1944216" cy="56546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err="1" smtClean="0">
                <a:solidFill>
                  <a:schemeClr val="bg1"/>
                </a:solidFill>
              </a:rPr>
              <a:t>Капібара</a:t>
            </a:r>
            <a:endParaRPr lang="ru-RU" sz="5400" b="1" dirty="0">
              <a:solidFill>
                <a:schemeClr val="bg1"/>
              </a:solidFill>
            </a:endParaRPr>
          </a:p>
        </p:txBody>
      </p:sp>
      <p:pic>
        <p:nvPicPr>
          <p:cNvPr id="8196" name="Picture 4" descr="Ховрах крапчастий | Світ тварин і рослин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8189" y="1232142"/>
            <a:ext cx="3763210" cy="282699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7496032" y="1301483"/>
            <a:ext cx="1755408" cy="56546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Ховрах</a:t>
            </a:r>
            <a:endParaRPr lang="ru-RU" sz="5400" b="1" dirty="0">
              <a:solidFill>
                <a:schemeClr val="bg1"/>
              </a:solidFill>
            </a:endParaRPr>
          </a:p>
        </p:txBody>
      </p:sp>
      <p:pic>
        <p:nvPicPr>
          <p:cNvPr id="8198" name="Picture 6" descr="Миша - опис, види, де мешкає, чим харчується, фото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549"/>
          <a:stretch/>
        </p:blipFill>
        <p:spPr bwMode="auto">
          <a:xfrm>
            <a:off x="3690510" y="2421682"/>
            <a:ext cx="3708000" cy="2359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3859783" y="4215828"/>
            <a:ext cx="1467376" cy="56546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Миша </a:t>
            </a:r>
            <a:endParaRPr lang="ru-RU" sz="5400" b="1" dirty="0">
              <a:solidFill>
                <a:schemeClr val="bg1"/>
              </a:solidFill>
            </a:endParaRPr>
          </a:p>
        </p:txBody>
      </p:sp>
      <p:pic>
        <p:nvPicPr>
          <p:cNvPr id="2050" name="Picture 2" descr="Дитинча крота – фото та опис – Корисні поради – Вказівка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6817" y="4046212"/>
            <a:ext cx="4160591" cy="232993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6059195" y="5646568"/>
            <a:ext cx="1267601" cy="56546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Кріт</a:t>
            </a:r>
            <a:endParaRPr lang="ru-RU" sz="5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28829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3885225" y="332734"/>
            <a:ext cx="5660942" cy="1125539"/>
          </a:xfrm>
          <a:prstGeom prst="rect">
            <a:avLst/>
          </a:prstGeom>
        </p:spPr>
        <p:txBody>
          <a:bodyPr wrap="square" lIns="108814" tIns="54407" rIns="108814" bIns="54407">
            <a:spAutoFit/>
          </a:bodyPr>
          <a:lstStyle/>
          <a:p>
            <a:pPr lvl="0" algn="ctr"/>
            <a:r>
              <a:rPr lang="uk-UA" sz="33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lang="uk-UA" sz="4300" b="1" dirty="0">
              <a:solidFill>
                <a:srgbClr val="00462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ru-RU" sz="3300" b="1" dirty="0">
              <a:solidFill>
                <a:srgbClr val="006600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8010995" y="1629178"/>
            <a:ext cx="2494652" cy="556153"/>
          </a:xfrm>
          <a:prstGeom prst="rect">
            <a:avLst/>
          </a:prstGeom>
        </p:spPr>
        <p:txBody>
          <a:bodyPr wrap="square" lIns="108814" tIns="54407" rIns="108814" bIns="54407">
            <a:spAutoFit/>
          </a:bodyPr>
          <a:lstStyle/>
          <a:p>
            <a:endParaRPr lang="ru-RU" sz="2900" b="1" dirty="0">
              <a:solidFill>
                <a:srgbClr val="00462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8394788" y="2925622"/>
            <a:ext cx="2494652" cy="556153"/>
          </a:xfrm>
          <a:prstGeom prst="rect">
            <a:avLst/>
          </a:prstGeom>
        </p:spPr>
        <p:txBody>
          <a:bodyPr wrap="square" lIns="108814" tIns="54407" rIns="108814" bIns="54407">
            <a:spAutoFit/>
          </a:bodyPr>
          <a:lstStyle/>
          <a:p>
            <a:r>
              <a:rPr lang="uk-UA" sz="2900" b="1" dirty="0">
                <a:solidFill>
                  <a:srgbClr val="00462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</a:t>
            </a:r>
            <a:endParaRPr lang="ru-RU" sz="2900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9738062" y="2853597"/>
            <a:ext cx="2446001" cy="556153"/>
          </a:xfrm>
          <a:prstGeom prst="rect">
            <a:avLst/>
          </a:prstGeom>
        </p:spPr>
        <p:txBody>
          <a:bodyPr wrap="square" lIns="108814" tIns="54407" rIns="108814" bIns="54407">
            <a:spAutoFit/>
          </a:bodyPr>
          <a:lstStyle/>
          <a:p>
            <a:endParaRPr lang="ru-RU" sz="2900" dirty="0"/>
          </a:p>
        </p:txBody>
      </p:sp>
      <p:sp>
        <p:nvSpPr>
          <p:cNvPr id="23" name="Прямоугольник 22"/>
          <p:cNvSpPr/>
          <p:nvPr/>
        </p:nvSpPr>
        <p:spPr>
          <a:xfrm>
            <a:off x="9642113" y="3789919"/>
            <a:ext cx="2206808" cy="556153"/>
          </a:xfrm>
          <a:prstGeom prst="rect">
            <a:avLst/>
          </a:prstGeom>
        </p:spPr>
        <p:txBody>
          <a:bodyPr wrap="square" lIns="108814" tIns="54407" rIns="108814" bIns="54407">
            <a:spAutoFit/>
          </a:bodyPr>
          <a:lstStyle/>
          <a:p>
            <a:endParaRPr lang="ru-RU" sz="2900" dirty="0"/>
          </a:p>
        </p:txBody>
      </p:sp>
      <p:sp>
        <p:nvSpPr>
          <p:cNvPr id="25" name="Прямоугольник 24"/>
          <p:cNvSpPr/>
          <p:nvPr/>
        </p:nvSpPr>
        <p:spPr>
          <a:xfrm flipH="1">
            <a:off x="9929958" y="5878634"/>
            <a:ext cx="2254105" cy="556153"/>
          </a:xfrm>
          <a:prstGeom prst="rect">
            <a:avLst/>
          </a:prstGeom>
        </p:spPr>
        <p:txBody>
          <a:bodyPr wrap="square" lIns="108814" tIns="54407" rIns="108814" bIns="54407">
            <a:spAutoFit/>
          </a:bodyPr>
          <a:lstStyle/>
          <a:p>
            <a:endParaRPr lang="ru-RU" sz="29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1051472" y="548807"/>
            <a:ext cx="10081120" cy="214120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lIns="108814" tIns="54407" rIns="108814" bIns="54407">
            <a:spAutoFit/>
          </a:bodyPr>
          <a:lstStyle/>
          <a:p>
            <a:pPr algn="just"/>
            <a:r>
              <a:rPr lang="ru-RU" sz="3300" b="1" dirty="0" err="1" smtClean="0">
                <a:solidFill>
                  <a:schemeClr val="bg1"/>
                </a:solidFill>
              </a:rPr>
              <a:t>Хижаки</a:t>
            </a:r>
            <a:r>
              <a:rPr lang="ru-RU" sz="3300" b="1" dirty="0" smtClean="0">
                <a:solidFill>
                  <a:schemeClr val="bg1"/>
                </a:solidFill>
              </a:rPr>
              <a:t> </a:t>
            </a:r>
            <a:r>
              <a:rPr lang="ru-RU" sz="3300" b="1" dirty="0" err="1">
                <a:solidFill>
                  <a:schemeClr val="bg1"/>
                </a:solidFill>
              </a:rPr>
              <a:t>зазвичай</a:t>
            </a:r>
            <a:r>
              <a:rPr lang="ru-RU" sz="3300" b="1" dirty="0">
                <a:solidFill>
                  <a:schemeClr val="bg1"/>
                </a:solidFill>
              </a:rPr>
              <a:t> живуть </a:t>
            </a:r>
            <a:r>
              <a:rPr lang="ru-RU" sz="3300" b="1" dirty="0" err="1">
                <a:solidFill>
                  <a:schemeClr val="bg1"/>
                </a:solidFill>
              </a:rPr>
              <a:t>декілька</a:t>
            </a:r>
            <a:r>
              <a:rPr lang="ru-RU" sz="3300" b="1" dirty="0">
                <a:solidFill>
                  <a:schemeClr val="bg1"/>
                </a:solidFill>
              </a:rPr>
              <a:t> </a:t>
            </a:r>
            <a:r>
              <a:rPr lang="ru-RU" sz="3300" b="1" dirty="0" err="1">
                <a:solidFill>
                  <a:schemeClr val="bg1"/>
                </a:solidFill>
              </a:rPr>
              <a:t>місяців</a:t>
            </a:r>
            <a:r>
              <a:rPr lang="ru-RU" sz="3300" b="1" dirty="0">
                <a:solidFill>
                  <a:schemeClr val="bg1"/>
                </a:solidFill>
              </a:rPr>
              <a:t> разом, за цей час вони </a:t>
            </a:r>
            <a:r>
              <a:rPr lang="ru-RU" sz="3300" b="1" dirty="0" err="1">
                <a:solidFill>
                  <a:schemeClr val="bg1"/>
                </a:solidFill>
              </a:rPr>
              <a:t>навчають</a:t>
            </a:r>
            <a:r>
              <a:rPr lang="ru-RU" sz="3300" b="1" dirty="0">
                <a:solidFill>
                  <a:schemeClr val="bg1"/>
                </a:solidFill>
              </a:rPr>
              <a:t> </a:t>
            </a:r>
            <a:r>
              <a:rPr lang="ru-RU" sz="3300" b="1" dirty="0" err="1">
                <a:solidFill>
                  <a:schemeClr val="bg1"/>
                </a:solidFill>
              </a:rPr>
              <a:t>малюків</a:t>
            </a:r>
            <a:r>
              <a:rPr lang="ru-RU" sz="3300" b="1" dirty="0">
                <a:solidFill>
                  <a:schemeClr val="bg1"/>
                </a:solidFill>
              </a:rPr>
              <a:t> </a:t>
            </a:r>
            <a:r>
              <a:rPr lang="ru-RU" sz="3300" b="1" dirty="0" err="1">
                <a:solidFill>
                  <a:schemeClr val="bg1"/>
                </a:solidFill>
              </a:rPr>
              <a:t>усього</a:t>
            </a:r>
            <a:r>
              <a:rPr lang="ru-RU" sz="3300" b="1" dirty="0">
                <a:solidFill>
                  <a:schemeClr val="bg1"/>
                </a:solidFill>
              </a:rPr>
              <a:t>, що </a:t>
            </a:r>
            <a:r>
              <a:rPr lang="ru-RU" sz="3300" b="1" dirty="0" err="1">
                <a:solidFill>
                  <a:schemeClr val="bg1"/>
                </a:solidFill>
              </a:rPr>
              <a:t>необхідно</a:t>
            </a:r>
            <a:r>
              <a:rPr lang="ru-RU" sz="3300" b="1" dirty="0">
                <a:solidFill>
                  <a:schemeClr val="bg1"/>
                </a:solidFill>
              </a:rPr>
              <a:t> їм для життя: </a:t>
            </a:r>
            <a:r>
              <a:rPr lang="ru-RU" sz="3300" b="1" dirty="0" err="1">
                <a:solidFill>
                  <a:srgbClr val="FFFF00"/>
                </a:solidFill>
              </a:rPr>
              <a:t>полювання</a:t>
            </a:r>
            <a:r>
              <a:rPr lang="ru-RU" sz="3300" b="1" dirty="0">
                <a:solidFill>
                  <a:srgbClr val="FFFF00"/>
                </a:solidFill>
              </a:rPr>
              <a:t>, погоня, </a:t>
            </a:r>
            <a:r>
              <a:rPr lang="ru-RU" sz="3300" b="1" dirty="0" err="1">
                <a:solidFill>
                  <a:srgbClr val="FFFF00"/>
                </a:solidFill>
              </a:rPr>
              <a:t>маскування</a:t>
            </a:r>
            <a:r>
              <a:rPr lang="ru-RU" sz="3300" b="1" dirty="0">
                <a:solidFill>
                  <a:srgbClr val="FFFF00"/>
                </a:solidFill>
              </a:rPr>
              <a:t>, </a:t>
            </a:r>
            <a:r>
              <a:rPr lang="ru-RU" sz="3300" b="1" dirty="0" err="1">
                <a:solidFill>
                  <a:srgbClr val="FFFF00"/>
                </a:solidFill>
              </a:rPr>
              <a:t>напад</a:t>
            </a:r>
            <a:r>
              <a:rPr lang="ru-RU" sz="3300" b="1" dirty="0">
                <a:solidFill>
                  <a:srgbClr val="FFFF00"/>
                </a:solidFill>
              </a:rPr>
              <a:t>, </a:t>
            </a:r>
            <a:r>
              <a:rPr lang="ru-RU" sz="3300" b="1" dirty="0" err="1">
                <a:solidFill>
                  <a:srgbClr val="FFFF00"/>
                </a:solidFill>
              </a:rPr>
              <a:t>оброблення</a:t>
            </a:r>
            <a:r>
              <a:rPr lang="ru-RU" sz="3300" b="1" dirty="0">
                <a:solidFill>
                  <a:srgbClr val="FFFF00"/>
                </a:solidFill>
              </a:rPr>
              <a:t> </a:t>
            </a:r>
            <a:r>
              <a:rPr lang="ru-RU" sz="3300" b="1" dirty="0" err="1">
                <a:solidFill>
                  <a:srgbClr val="FFFF00"/>
                </a:solidFill>
              </a:rPr>
              <a:t>спійманої</a:t>
            </a:r>
            <a:r>
              <a:rPr lang="ru-RU" sz="3300" b="1" dirty="0">
                <a:solidFill>
                  <a:srgbClr val="FFFF00"/>
                </a:solidFill>
              </a:rPr>
              <a:t> </a:t>
            </a:r>
            <a:r>
              <a:rPr lang="ru-RU" sz="3300" b="1" dirty="0" err="1">
                <a:solidFill>
                  <a:srgbClr val="FFFF00"/>
                </a:solidFill>
              </a:rPr>
              <a:t>туші</a:t>
            </a:r>
            <a:r>
              <a:rPr lang="ru-RU" sz="3300" b="1" dirty="0">
                <a:solidFill>
                  <a:srgbClr val="FFFF00"/>
                </a:solidFill>
              </a:rPr>
              <a:t> </a:t>
            </a:r>
            <a:r>
              <a:rPr lang="ru-RU" sz="3300" b="1" dirty="0">
                <a:solidFill>
                  <a:schemeClr val="bg1"/>
                </a:solidFill>
              </a:rPr>
              <a:t>та </a:t>
            </a:r>
            <a:r>
              <a:rPr lang="ru-RU" sz="3300" b="1" dirty="0" err="1">
                <a:solidFill>
                  <a:schemeClr val="bg1"/>
                </a:solidFill>
              </a:rPr>
              <a:t>інше</a:t>
            </a:r>
            <a:r>
              <a:rPr lang="ru-RU" sz="3300" b="1" dirty="0">
                <a:solidFill>
                  <a:schemeClr val="bg1"/>
                </a:solidFill>
              </a:rPr>
              <a:t>.</a:t>
            </a:r>
          </a:p>
        </p:txBody>
      </p:sp>
      <p:pic>
        <p:nvPicPr>
          <p:cNvPr id="22530" name="Picture 2" descr="Похожее изображение"/>
          <p:cNvPicPr>
            <a:picLocks noChangeAspect="1" noChangeArrowheads="1"/>
          </p:cNvPicPr>
          <p:nvPr/>
        </p:nvPicPr>
        <p:blipFill>
          <a:blip r:embed="rId2" cstate="print"/>
          <a:srcRect t="10500" r="7874" b="11801"/>
          <a:stretch>
            <a:fillRect/>
          </a:stretch>
        </p:blipFill>
        <p:spPr bwMode="auto">
          <a:xfrm>
            <a:off x="5674277" y="2853597"/>
            <a:ext cx="5382734" cy="29980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AutoShape 2" descr="На Вінниччині за 2020 рік вполювали 10 шакалів | Вінниця.інфо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812" y="2853597"/>
            <a:ext cx="4537556" cy="30250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132835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3" grpId="0"/>
      <p:bldP spid="2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3885225" y="332734"/>
            <a:ext cx="5660942" cy="1125539"/>
          </a:xfrm>
          <a:prstGeom prst="rect">
            <a:avLst/>
          </a:prstGeom>
        </p:spPr>
        <p:txBody>
          <a:bodyPr wrap="square" lIns="108814" tIns="54407" rIns="108814" bIns="54407">
            <a:spAutoFit/>
          </a:bodyPr>
          <a:lstStyle/>
          <a:p>
            <a:pPr lvl="0" algn="ctr"/>
            <a:r>
              <a:rPr lang="uk-UA" sz="33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lang="uk-UA" sz="4300" b="1" dirty="0">
              <a:solidFill>
                <a:srgbClr val="00462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ru-RU" sz="3300" b="1" dirty="0">
              <a:solidFill>
                <a:srgbClr val="006600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8010995" y="1629178"/>
            <a:ext cx="2494652" cy="556153"/>
          </a:xfrm>
          <a:prstGeom prst="rect">
            <a:avLst/>
          </a:prstGeom>
        </p:spPr>
        <p:txBody>
          <a:bodyPr wrap="square" lIns="108814" tIns="54407" rIns="108814" bIns="54407">
            <a:spAutoFit/>
          </a:bodyPr>
          <a:lstStyle/>
          <a:p>
            <a:endParaRPr lang="ru-RU" sz="2900" b="1" dirty="0">
              <a:solidFill>
                <a:srgbClr val="00462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8394788" y="2925622"/>
            <a:ext cx="2494652" cy="556153"/>
          </a:xfrm>
          <a:prstGeom prst="rect">
            <a:avLst/>
          </a:prstGeom>
        </p:spPr>
        <p:txBody>
          <a:bodyPr wrap="square" lIns="108814" tIns="54407" rIns="108814" bIns="54407">
            <a:spAutoFit/>
          </a:bodyPr>
          <a:lstStyle/>
          <a:p>
            <a:r>
              <a:rPr lang="uk-UA" sz="2900" b="1" dirty="0">
                <a:solidFill>
                  <a:srgbClr val="00462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</a:t>
            </a:r>
            <a:endParaRPr lang="ru-RU" sz="2900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9738062" y="2853597"/>
            <a:ext cx="2446001" cy="556153"/>
          </a:xfrm>
          <a:prstGeom prst="rect">
            <a:avLst/>
          </a:prstGeom>
        </p:spPr>
        <p:txBody>
          <a:bodyPr wrap="square" lIns="108814" tIns="54407" rIns="108814" bIns="54407">
            <a:spAutoFit/>
          </a:bodyPr>
          <a:lstStyle/>
          <a:p>
            <a:endParaRPr lang="ru-RU" sz="2900" dirty="0"/>
          </a:p>
        </p:txBody>
      </p:sp>
      <p:sp>
        <p:nvSpPr>
          <p:cNvPr id="23" name="Прямоугольник 22"/>
          <p:cNvSpPr/>
          <p:nvPr/>
        </p:nvSpPr>
        <p:spPr>
          <a:xfrm>
            <a:off x="9642113" y="3789919"/>
            <a:ext cx="2206808" cy="556153"/>
          </a:xfrm>
          <a:prstGeom prst="rect">
            <a:avLst/>
          </a:prstGeom>
        </p:spPr>
        <p:txBody>
          <a:bodyPr wrap="square" lIns="108814" tIns="54407" rIns="108814" bIns="54407">
            <a:spAutoFit/>
          </a:bodyPr>
          <a:lstStyle/>
          <a:p>
            <a:endParaRPr lang="ru-RU" sz="2900" dirty="0"/>
          </a:p>
        </p:txBody>
      </p:sp>
      <p:sp>
        <p:nvSpPr>
          <p:cNvPr id="25" name="Прямоугольник 24"/>
          <p:cNvSpPr/>
          <p:nvPr/>
        </p:nvSpPr>
        <p:spPr>
          <a:xfrm flipH="1">
            <a:off x="9929958" y="5878634"/>
            <a:ext cx="2254105" cy="556153"/>
          </a:xfrm>
          <a:prstGeom prst="rect">
            <a:avLst/>
          </a:prstGeom>
        </p:spPr>
        <p:txBody>
          <a:bodyPr wrap="square" lIns="108814" tIns="54407" rIns="108814" bIns="54407">
            <a:spAutoFit/>
          </a:bodyPr>
          <a:lstStyle/>
          <a:p>
            <a:endParaRPr lang="ru-RU" sz="29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1051471" y="404758"/>
            <a:ext cx="10005539" cy="72543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lIns="108814" tIns="54407" rIns="108814" bIns="54407">
            <a:spAutoFit/>
          </a:bodyPr>
          <a:lstStyle/>
          <a:p>
            <a:pPr algn="ctr"/>
            <a:r>
              <a:rPr lang="ru-RU" sz="4000" dirty="0">
                <a:solidFill>
                  <a:schemeClr val="bg1"/>
                </a:solidFill>
              </a:rPr>
              <a:t> </a:t>
            </a:r>
            <a:r>
              <a:rPr lang="ru-RU" sz="4000" b="1" dirty="0" err="1">
                <a:solidFill>
                  <a:schemeClr val="bg1"/>
                </a:solidFill>
              </a:rPr>
              <a:t>Цікаво</a:t>
            </a:r>
            <a:r>
              <a:rPr lang="ru-RU" sz="4000" b="1" dirty="0">
                <a:solidFill>
                  <a:schemeClr val="bg1"/>
                </a:solidFill>
              </a:rPr>
              <a:t> знати!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998548" y="1197546"/>
            <a:ext cx="10077547" cy="2572089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108814" tIns="54407" rIns="108814" bIns="54407">
            <a:spAutoFit/>
          </a:bodyPr>
          <a:lstStyle/>
          <a:p>
            <a:r>
              <a:rPr lang="ru-RU" sz="3200" b="1" dirty="0">
                <a:solidFill>
                  <a:schemeClr val="accent3">
                    <a:lumMod val="75000"/>
                  </a:schemeClr>
                </a:solidFill>
              </a:rPr>
              <a:t>…Для </a:t>
            </a:r>
            <a:r>
              <a:rPr lang="ru-RU" sz="3200" b="1" dirty="0" err="1">
                <a:solidFill>
                  <a:schemeClr val="accent3">
                    <a:lumMod val="75000"/>
                  </a:schemeClr>
                </a:solidFill>
              </a:rPr>
              <a:t>спілкування</a:t>
            </a:r>
            <a:r>
              <a:rPr lang="ru-RU" sz="3200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3200" b="1" dirty="0" err="1">
                <a:solidFill>
                  <a:schemeClr val="accent3">
                    <a:lumMod val="75000"/>
                  </a:schemeClr>
                </a:solidFill>
              </a:rPr>
              <a:t>звірі</a:t>
            </a:r>
            <a:r>
              <a:rPr lang="ru-RU" sz="3200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3200" b="1" dirty="0" err="1">
                <a:solidFill>
                  <a:schemeClr val="accent3">
                    <a:lumMod val="75000"/>
                  </a:schemeClr>
                </a:solidFill>
              </a:rPr>
              <a:t>використовують</a:t>
            </a:r>
            <a:r>
              <a:rPr lang="ru-RU" sz="3200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3200" b="1" dirty="0" err="1">
                <a:solidFill>
                  <a:schemeClr val="accent3">
                    <a:lumMod val="75000"/>
                  </a:schemeClr>
                </a:solidFill>
              </a:rPr>
              <a:t>різні</a:t>
            </a:r>
            <a:r>
              <a:rPr lang="ru-RU" sz="3200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3200" b="1" dirty="0" err="1">
                <a:solidFill>
                  <a:schemeClr val="accent3">
                    <a:lumMod val="75000"/>
                  </a:schemeClr>
                </a:solidFill>
              </a:rPr>
              <a:t>сигнали</a:t>
            </a:r>
            <a:r>
              <a:rPr lang="ru-RU" sz="3200" b="1" dirty="0">
                <a:solidFill>
                  <a:schemeClr val="accent3">
                    <a:lumMod val="75000"/>
                  </a:schemeClr>
                </a:solidFill>
              </a:rPr>
              <a:t>. Вони </a:t>
            </a:r>
            <a:r>
              <a:rPr lang="ru-RU" sz="3200" b="1" dirty="0" err="1">
                <a:solidFill>
                  <a:schemeClr val="accent3">
                    <a:lumMod val="75000"/>
                  </a:schemeClr>
                </a:solidFill>
              </a:rPr>
              <a:t>видають</a:t>
            </a:r>
            <a:r>
              <a:rPr lang="ru-RU" sz="3200" b="1" dirty="0">
                <a:solidFill>
                  <a:schemeClr val="accent3">
                    <a:lumMod val="75000"/>
                  </a:schemeClr>
                </a:solidFill>
              </a:rPr>
              <a:t> звуки, </a:t>
            </a:r>
            <a:r>
              <a:rPr lang="ru-RU" sz="3200" b="1" dirty="0" err="1">
                <a:solidFill>
                  <a:schemeClr val="accent3">
                    <a:lumMod val="75000"/>
                  </a:schemeClr>
                </a:solidFill>
              </a:rPr>
              <a:t>якими</a:t>
            </a:r>
            <a:r>
              <a:rPr lang="ru-RU" sz="3200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3200" b="1" dirty="0" err="1">
                <a:solidFill>
                  <a:schemeClr val="accent3">
                    <a:lumMod val="75000"/>
                  </a:schemeClr>
                </a:solidFill>
              </a:rPr>
              <a:t>попереджують</a:t>
            </a:r>
            <a:r>
              <a:rPr lang="ru-RU" sz="3200" b="1" dirty="0">
                <a:solidFill>
                  <a:schemeClr val="accent3">
                    <a:lumMod val="75000"/>
                  </a:schemeClr>
                </a:solidFill>
              </a:rPr>
              <a:t> про </a:t>
            </a:r>
            <a:r>
              <a:rPr lang="ru-RU" sz="3200" b="1" dirty="0" err="1">
                <a:solidFill>
                  <a:schemeClr val="accent3">
                    <a:lumMod val="75000"/>
                  </a:schemeClr>
                </a:solidFill>
              </a:rPr>
              <a:t>небезпеку</a:t>
            </a:r>
            <a:r>
              <a:rPr lang="ru-RU" sz="3200" b="1" dirty="0">
                <a:solidFill>
                  <a:schemeClr val="accent3">
                    <a:lumMod val="75000"/>
                  </a:schemeClr>
                </a:solidFill>
              </a:rPr>
              <a:t>. </a:t>
            </a:r>
            <a:r>
              <a:rPr lang="ru-RU" sz="3200" b="1" dirty="0" err="1">
                <a:solidFill>
                  <a:schemeClr val="accent3">
                    <a:lumMod val="75000"/>
                  </a:schemeClr>
                </a:solidFill>
              </a:rPr>
              <a:t>Наприклад</a:t>
            </a:r>
            <a:r>
              <a:rPr lang="ru-RU" sz="3200" b="1" dirty="0">
                <a:solidFill>
                  <a:schemeClr val="accent3">
                    <a:lumMod val="75000"/>
                  </a:schemeClr>
                </a:solidFill>
              </a:rPr>
              <a:t>, коли </a:t>
            </a:r>
            <a:r>
              <a:rPr lang="ru-RU" sz="3200" b="1" dirty="0" err="1">
                <a:solidFill>
                  <a:schemeClr val="accent3">
                    <a:lumMod val="75000"/>
                  </a:schemeClr>
                </a:solidFill>
              </a:rPr>
              <a:t>мавпа</a:t>
            </a:r>
            <a:r>
              <a:rPr lang="ru-RU" sz="3200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3200" b="1" dirty="0" err="1">
                <a:solidFill>
                  <a:schemeClr val="accent3">
                    <a:lumMod val="75000"/>
                  </a:schemeClr>
                </a:solidFill>
              </a:rPr>
              <a:t>побачить</a:t>
            </a:r>
            <a:r>
              <a:rPr lang="ru-RU" sz="3200" b="1" dirty="0">
                <a:solidFill>
                  <a:schemeClr val="accent3">
                    <a:lumMod val="75000"/>
                  </a:schemeClr>
                </a:solidFill>
              </a:rPr>
              <a:t> леопарда, </a:t>
            </a:r>
            <a:r>
              <a:rPr lang="ru-RU" sz="3200" b="1" dirty="0" err="1">
                <a:solidFill>
                  <a:schemeClr val="accent3">
                    <a:lumMod val="75000"/>
                  </a:schemeClr>
                </a:solidFill>
              </a:rPr>
              <a:t>що</a:t>
            </a:r>
            <a:r>
              <a:rPr lang="ru-RU" sz="3200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3200" b="1" dirty="0" err="1">
                <a:solidFill>
                  <a:schemeClr val="accent3">
                    <a:lumMod val="75000"/>
                  </a:schemeClr>
                </a:solidFill>
              </a:rPr>
              <a:t>підкрадається</a:t>
            </a:r>
            <a:r>
              <a:rPr lang="ru-RU" sz="3200" b="1" dirty="0">
                <a:solidFill>
                  <a:schemeClr val="accent3">
                    <a:lumMod val="75000"/>
                  </a:schemeClr>
                </a:solidFill>
              </a:rPr>
              <a:t> до </a:t>
            </a:r>
            <a:r>
              <a:rPr lang="ru-RU" sz="3200" b="1" dirty="0" err="1">
                <a:solidFill>
                  <a:schemeClr val="accent3">
                    <a:lumMod val="75000"/>
                  </a:schemeClr>
                </a:solidFill>
              </a:rPr>
              <a:t>зграї</a:t>
            </a:r>
            <a:r>
              <a:rPr lang="ru-RU" sz="3200" b="1" dirty="0">
                <a:solidFill>
                  <a:schemeClr val="accent3">
                    <a:lumMod val="75000"/>
                  </a:schemeClr>
                </a:solidFill>
              </a:rPr>
              <a:t>, вона </a:t>
            </a:r>
            <a:r>
              <a:rPr lang="ru-RU" sz="3200" b="1" dirty="0" err="1">
                <a:solidFill>
                  <a:schemeClr val="accent3">
                    <a:lumMod val="75000"/>
                  </a:schemeClr>
                </a:solidFill>
              </a:rPr>
              <a:t>починає</a:t>
            </a:r>
            <a:r>
              <a:rPr lang="ru-RU" sz="3200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3200" b="1" dirty="0" err="1">
                <a:solidFill>
                  <a:schemeClr val="accent3">
                    <a:lumMod val="75000"/>
                  </a:schemeClr>
                </a:solidFill>
              </a:rPr>
              <a:t>лементувати</a:t>
            </a:r>
            <a:r>
              <a:rPr lang="ru-RU" sz="3200" b="1" dirty="0">
                <a:solidFill>
                  <a:schemeClr val="accent3">
                    <a:lumMod val="75000"/>
                  </a:schemeClr>
                </a:solidFill>
              </a:rPr>
              <a:t>, </a:t>
            </a:r>
            <a:r>
              <a:rPr lang="ru-RU" sz="3200" b="1" dirty="0" err="1">
                <a:solidFill>
                  <a:schemeClr val="accent3">
                    <a:lumMod val="75000"/>
                  </a:schemeClr>
                </a:solidFill>
              </a:rPr>
              <a:t>і</a:t>
            </a:r>
            <a:r>
              <a:rPr lang="ru-RU" sz="3200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3200" b="1" dirty="0" err="1">
                <a:solidFill>
                  <a:schemeClr val="accent3">
                    <a:lumMod val="75000"/>
                  </a:schemeClr>
                </a:solidFill>
              </a:rPr>
              <a:t>решта</a:t>
            </a:r>
            <a:r>
              <a:rPr lang="ru-RU" sz="3200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3200" b="1" dirty="0" err="1">
                <a:solidFill>
                  <a:schemeClr val="accent3">
                    <a:lumMod val="75000"/>
                  </a:schemeClr>
                </a:solidFill>
              </a:rPr>
              <a:t>мавп</a:t>
            </a:r>
            <a:r>
              <a:rPr lang="ru-RU" sz="3200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3200" b="1" dirty="0" err="1">
                <a:solidFill>
                  <a:schemeClr val="accent3">
                    <a:lumMod val="75000"/>
                  </a:schemeClr>
                </a:solidFill>
              </a:rPr>
              <a:t>тікають</a:t>
            </a:r>
            <a:r>
              <a:rPr lang="ru-RU" sz="3200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3200" b="1" dirty="0" err="1">
                <a:solidFill>
                  <a:schemeClr val="accent3">
                    <a:lumMod val="75000"/>
                  </a:schemeClr>
                </a:solidFill>
              </a:rPr>
              <a:t>від</a:t>
            </a:r>
            <a:r>
              <a:rPr lang="ru-RU" sz="3200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3200" b="1" dirty="0" err="1">
                <a:solidFill>
                  <a:schemeClr val="accent3">
                    <a:lumMod val="75000"/>
                  </a:schemeClr>
                </a:solidFill>
              </a:rPr>
              <a:t>небезпеки</a:t>
            </a:r>
            <a:r>
              <a:rPr lang="ru-RU" sz="3200" b="1" dirty="0">
                <a:solidFill>
                  <a:schemeClr val="accent3">
                    <a:lumMod val="75000"/>
                  </a:schemeClr>
                </a:solidFill>
              </a:rPr>
              <a:t>.</a:t>
            </a:r>
          </a:p>
        </p:txBody>
      </p:sp>
      <p:pic>
        <p:nvPicPr>
          <p:cNvPr id="27650" name="Picture 2" descr="Картинки по запросу попередження мавпи про небезпеку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71181" y="3578803"/>
            <a:ext cx="5566117" cy="30998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12873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3" grpId="0"/>
      <p:bldP spid="2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3885225" y="332734"/>
            <a:ext cx="5660942" cy="1125539"/>
          </a:xfrm>
          <a:prstGeom prst="rect">
            <a:avLst/>
          </a:prstGeom>
        </p:spPr>
        <p:txBody>
          <a:bodyPr wrap="square" lIns="108814" tIns="54407" rIns="108814" bIns="54407">
            <a:spAutoFit/>
          </a:bodyPr>
          <a:lstStyle/>
          <a:p>
            <a:pPr lvl="0" algn="ctr"/>
            <a:r>
              <a:rPr lang="uk-UA" sz="33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lang="uk-UA" sz="4300" b="1" dirty="0">
              <a:solidFill>
                <a:srgbClr val="00462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ru-RU" sz="3300" b="1" dirty="0">
              <a:solidFill>
                <a:srgbClr val="006600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8010995" y="1629178"/>
            <a:ext cx="2494652" cy="556153"/>
          </a:xfrm>
          <a:prstGeom prst="rect">
            <a:avLst/>
          </a:prstGeom>
        </p:spPr>
        <p:txBody>
          <a:bodyPr wrap="square" lIns="108814" tIns="54407" rIns="108814" bIns="54407">
            <a:spAutoFit/>
          </a:bodyPr>
          <a:lstStyle/>
          <a:p>
            <a:endParaRPr lang="ru-RU" sz="2900" b="1" dirty="0">
              <a:solidFill>
                <a:srgbClr val="00462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8394788" y="2925622"/>
            <a:ext cx="2494652" cy="556153"/>
          </a:xfrm>
          <a:prstGeom prst="rect">
            <a:avLst/>
          </a:prstGeom>
        </p:spPr>
        <p:txBody>
          <a:bodyPr wrap="square" lIns="108814" tIns="54407" rIns="108814" bIns="54407">
            <a:spAutoFit/>
          </a:bodyPr>
          <a:lstStyle/>
          <a:p>
            <a:r>
              <a:rPr lang="uk-UA" sz="2900" b="1" dirty="0">
                <a:solidFill>
                  <a:srgbClr val="00462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</a:t>
            </a:r>
            <a:endParaRPr lang="ru-RU" sz="2900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9738062" y="2853597"/>
            <a:ext cx="2446001" cy="556153"/>
          </a:xfrm>
          <a:prstGeom prst="rect">
            <a:avLst/>
          </a:prstGeom>
        </p:spPr>
        <p:txBody>
          <a:bodyPr wrap="square" lIns="108814" tIns="54407" rIns="108814" bIns="54407">
            <a:spAutoFit/>
          </a:bodyPr>
          <a:lstStyle/>
          <a:p>
            <a:endParaRPr lang="ru-RU" sz="2900" dirty="0"/>
          </a:p>
        </p:txBody>
      </p:sp>
      <p:sp>
        <p:nvSpPr>
          <p:cNvPr id="23" name="Прямоугольник 22"/>
          <p:cNvSpPr/>
          <p:nvPr/>
        </p:nvSpPr>
        <p:spPr>
          <a:xfrm>
            <a:off x="9642113" y="3789919"/>
            <a:ext cx="2206808" cy="556153"/>
          </a:xfrm>
          <a:prstGeom prst="rect">
            <a:avLst/>
          </a:prstGeom>
        </p:spPr>
        <p:txBody>
          <a:bodyPr wrap="square" lIns="108814" tIns="54407" rIns="108814" bIns="54407">
            <a:spAutoFit/>
          </a:bodyPr>
          <a:lstStyle/>
          <a:p>
            <a:endParaRPr lang="ru-RU" sz="2900" dirty="0"/>
          </a:p>
        </p:txBody>
      </p:sp>
      <p:sp>
        <p:nvSpPr>
          <p:cNvPr id="25" name="Прямоугольник 24"/>
          <p:cNvSpPr/>
          <p:nvPr/>
        </p:nvSpPr>
        <p:spPr>
          <a:xfrm flipH="1">
            <a:off x="9929958" y="5878634"/>
            <a:ext cx="2254105" cy="556153"/>
          </a:xfrm>
          <a:prstGeom prst="rect">
            <a:avLst/>
          </a:prstGeom>
        </p:spPr>
        <p:txBody>
          <a:bodyPr wrap="square" lIns="108814" tIns="54407" rIns="108814" bIns="54407">
            <a:spAutoFit/>
          </a:bodyPr>
          <a:lstStyle/>
          <a:p>
            <a:endParaRPr lang="ru-RU" sz="2900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619423" y="1212126"/>
            <a:ext cx="10657184" cy="2572089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108814" tIns="54407" rIns="108814" bIns="54407">
            <a:spAutoFit/>
          </a:bodyPr>
          <a:lstStyle/>
          <a:p>
            <a:r>
              <a:rPr lang="ru-RU" sz="3200" dirty="0" smtClean="0">
                <a:solidFill>
                  <a:schemeClr val="accent3">
                    <a:lumMod val="75000"/>
                  </a:schemeClr>
                </a:solidFill>
              </a:rPr>
              <a:t>…</a:t>
            </a:r>
            <a:r>
              <a:rPr lang="ru-RU" sz="3200" b="1" dirty="0" err="1">
                <a:solidFill>
                  <a:schemeClr val="accent3">
                    <a:lumMod val="75000"/>
                  </a:schemeClr>
                </a:solidFill>
              </a:rPr>
              <a:t>Звірі</a:t>
            </a:r>
            <a:r>
              <a:rPr lang="ru-RU" sz="3200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3200" b="1" dirty="0" err="1">
                <a:solidFill>
                  <a:schemeClr val="accent3">
                    <a:lumMod val="75000"/>
                  </a:schemeClr>
                </a:solidFill>
              </a:rPr>
              <a:t>подають</a:t>
            </a:r>
            <a:r>
              <a:rPr lang="ru-RU" sz="3200" b="1" dirty="0">
                <a:solidFill>
                  <a:schemeClr val="accent3">
                    <a:lumMod val="75000"/>
                  </a:schemeClr>
                </a:solidFill>
              </a:rPr>
              <a:t> сигнал </a:t>
            </a:r>
            <a:r>
              <a:rPr lang="ru-RU" sz="3200" b="1" dirty="0" err="1">
                <a:solidFill>
                  <a:schemeClr val="accent3">
                    <a:lumMod val="75000"/>
                  </a:schemeClr>
                </a:solidFill>
              </a:rPr>
              <a:t>тривоги</a:t>
            </a:r>
            <a:r>
              <a:rPr lang="ru-RU" sz="3200" b="1" dirty="0">
                <a:solidFill>
                  <a:schemeClr val="accent3">
                    <a:lumMod val="75000"/>
                  </a:schemeClr>
                </a:solidFill>
              </a:rPr>
              <a:t> за </a:t>
            </a:r>
            <a:r>
              <a:rPr lang="ru-RU" sz="3200" b="1" dirty="0" err="1">
                <a:solidFill>
                  <a:schemeClr val="accent3">
                    <a:lumMod val="75000"/>
                  </a:schemeClr>
                </a:solidFill>
              </a:rPr>
              <a:t>допомогою</a:t>
            </a:r>
            <a:r>
              <a:rPr lang="ru-RU" sz="3200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3200" b="1" dirty="0" err="1">
                <a:solidFill>
                  <a:schemeClr val="accent3">
                    <a:lumMod val="75000"/>
                  </a:schemeClr>
                </a:solidFill>
              </a:rPr>
              <a:t>кольорових</a:t>
            </a:r>
            <a:r>
              <a:rPr lang="ru-RU" sz="3200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3200" b="1" dirty="0" err="1">
                <a:solidFill>
                  <a:schemeClr val="accent3">
                    <a:lumMod val="75000"/>
                  </a:schemeClr>
                </a:solidFill>
              </a:rPr>
              <a:t>плям</a:t>
            </a:r>
            <a:r>
              <a:rPr lang="ru-RU" sz="3200" b="1" dirty="0">
                <a:solidFill>
                  <a:schemeClr val="accent3">
                    <a:lumMod val="75000"/>
                  </a:schemeClr>
                </a:solidFill>
              </a:rPr>
              <a:t>. Коли олень </a:t>
            </a:r>
            <a:r>
              <a:rPr lang="ru-RU" sz="3200" b="1" dirty="0" err="1">
                <a:solidFill>
                  <a:schemeClr val="accent3">
                    <a:lumMod val="75000"/>
                  </a:schemeClr>
                </a:solidFill>
              </a:rPr>
              <a:t>відчуває</a:t>
            </a:r>
            <a:r>
              <a:rPr lang="ru-RU" sz="3200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3200" b="1" dirty="0" err="1">
                <a:solidFill>
                  <a:schemeClr val="accent3">
                    <a:lumMod val="75000"/>
                  </a:schemeClr>
                </a:solidFill>
              </a:rPr>
              <a:t>небезпеку</a:t>
            </a:r>
            <a:r>
              <a:rPr lang="ru-RU" sz="3200" b="1" dirty="0">
                <a:solidFill>
                  <a:schemeClr val="accent3">
                    <a:lumMod val="75000"/>
                  </a:schemeClr>
                </a:solidFill>
              </a:rPr>
              <a:t>, </a:t>
            </a:r>
            <a:r>
              <a:rPr lang="ru-RU" sz="3200" b="1" dirty="0" err="1">
                <a:solidFill>
                  <a:schemeClr val="accent3">
                    <a:lumMod val="75000"/>
                  </a:schemeClr>
                </a:solidFill>
              </a:rPr>
              <a:t>він</a:t>
            </a:r>
            <a:r>
              <a:rPr lang="ru-RU" sz="3200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3200" b="1" dirty="0" err="1">
                <a:solidFill>
                  <a:schemeClr val="accent3">
                    <a:lumMod val="75000"/>
                  </a:schemeClr>
                </a:solidFill>
              </a:rPr>
              <a:t>насторожується</a:t>
            </a:r>
            <a:r>
              <a:rPr lang="ru-RU" sz="3200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3200" b="1" dirty="0" err="1">
                <a:solidFill>
                  <a:schemeClr val="accent3">
                    <a:lumMod val="75000"/>
                  </a:schemeClr>
                </a:solidFill>
              </a:rPr>
              <a:t>і</a:t>
            </a:r>
            <a:r>
              <a:rPr lang="ru-RU" sz="3200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3200" b="1" dirty="0" err="1">
                <a:solidFill>
                  <a:schemeClr val="accent3">
                    <a:lumMod val="75000"/>
                  </a:schemeClr>
                </a:solidFill>
              </a:rPr>
              <a:t>піднімає</a:t>
            </a:r>
            <a:r>
              <a:rPr lang="ru-RU" sz="3200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3200" b="1" dirty="0" err="1">
                <a:solidFill>
                  <a:schemeClr val="accent3">
                    <a:lumMod val="75000"/>
                  </a:schemeClr>
                </a:solidFill>
              </a:rPr>
              <a:t>хвіст</a:t>
            </a:r>
            <a:r>
              <a:rPr lang="ru-RU" sz="3200" b="1" dirty="0">
                <a:solidFill>
                  <a:schemeClr val="accent3">
                    <a:lumMod val="75000"/>
                  </a:schemeClr>
                </a:solidFill>
              </a:rPr>
              <a:t>. </a:t>
            </a:r>
            <a:r>
              <a:rPr lang="ru-RU" sz="3200" b="1" dirty="0" err="1">
                <a:solidFill>
                  <a:schemeClr val="accent3">
                    <a:lumMod val="75000"/>
                  </a:schemeClr>
                </a:solidFill>
              </a:rPr>
              <a:t>Під</a:t>
            </a:r>
            <a:r>
              <a:rPr lang="ru-RU" sz="3200" b="1" dirty="0">
                <a:solidFill>
                  <a:schemeClr val="accent3">
                    <a:lumMod val="75000"/>
                  </a:schemeClr>
                </a:solidFill>
              </a:rPr>
              <a:t> хвостом у </a:t>
            </a:r>
            <a:r>
              <a:rPr lang="ru-RU" sz="3200" b="1" dirty="0" err="1">
                <a:solidFill>
                  <a:schemeClr val="accent3">
                    <a:lumMod val="75000"/>
                  </a:schemeClr>
                </a:solidFill>
              </a:rPr>
              <a:t>нього</a:t>
            </a:r>
            <a:r>
              <a:rPr lang="ru-RU" sz="3200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3200" b="1" dirty="0" err="1">
                <a:solidFill>
                  <a:schemeClr val="accent3">
                    <a:lumMod val="75000"/>
                  </a:schemeClr>
                </a:solidFill>
              </a:rPr>
              <a:t>є</a:t>
            </a:r>
            <a:r>
              <a:rPr lang="ru-RU" sz="3200" b="1" dirty="0">
                <a:solidFill>
                  <a:schemeClr val="accent3">
                    <a:lumMod val="75000"/>
                  </a:schemeClr>
                </a:solidFill>
              </a:rPr>
              <a:t> велика </a:t>
            </a:r>
            <a:r>
              <a:rPr lang="ru-RU" sz="3200" b="1" dirty="0" err="1">
                <a:solidFill>
                  <a:schemeClr val="accent3">
                    <a:lumMod val="75000"/>
                  </a:schemeClr>
                </a:solidFill>
              </a:rPr>
              <a:t>яскраво-біла</a:t>
            </a:r>
            <a:r>
              <a:rPr lang="ru-RU" sz="3200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3200" b="1" dirty="0" err="1">
                <a:solidFill>
                  <a:schemeClr val="accent3">
                    <a:lumMod val="75000"/>
                  </a:schemeClr>
                </a:solidFill>
              </a:rPr>
              <a:t>пляма</a:t>
            </a:r>
            <a:r>
              <a:rPr lang="ru-RU" sz="3200" b="1" dirty="0">
                <a:solidFill>
                  <a:schemeClr val="accent3">
                    <a:lumMod val="75000"/>
                  </a:schemeClr>
                </a:solidFill>
              </a:rPr>
              <a:t> – “</a:t>
            </a:r>
            <a:r>
              <a:rPr lang="ru-RU" sz="3200" b="1" dirty="0" err="1">
                <a:solidFill>
                  <a:schemeClr val="accent3">
                    <a:lumMod val="75000"/>
                  </a:schemeClr>
                </a:solidFill>
              </a:rPr>
              <a:t>дзеркало</a:t>
            </a:r>
            <a:r>
              <a:rPr lang="ru-RU" sz="3200" b="1" dirty="0">
                <a:solidFill>
                  <a:schemeClr val="accent3">
                    <a:lumMod val="75000"/>
                  </a:schemeClr>
                </a:solidFill>
              </a:rPr>
              <a:t>”. </a:t>
            </a:r>
            <a:r>
              <a:rPr lang="ru-RU" sz="3200" b="1" dirty="0" err="1">
                <a:solidFill>
                  <a:schemeClr val="accent3">
                    <a:lumMod val="75000"/>
                  </a:schemeClr>
                </a:solidFill>
              </a:rPr>
              <a:t>Її</a:t>
            </a:r>
            <a:r>
              <a:rPr lang="ru-RU" sz="3200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3200" b="1" dirty="0" err="1">
                <a:solidFill>
                  <a:schemeClr val="accent3">
                    <a:lumMod val="75000"/>
                  </a:schemeClr>
                </a:solidFill>
              </a:rPr>
              <a:t>відразу</a:t>
            </a:r>
            <a:r>
              <a:rPr lang="ru-RU" sz="3200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3200" b="1" dirty="0" err="1">
                <a:solidFill>
                  <a:schemeClr val="accent3">
                    <a:lumMod val="75000"/>
                  </a:schemeClr>
                </a:solidFill>
              </a:rPr>
              <a:t>помічають</a:t>
            </a:r>
            <a:r>
              <a:rPr lang="ru-RU" sz="3200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3200" b="1" dirty="0" err="1">
                <a:solidFill>
                  <a:schemeClr val="accent3">
                    <a:lumMod val="75000"/>
                  </a:schemeClr>
                </a:solidFill>
              </a:rPr>
              <a:t>решта</a:t>
            </a:r>
            <a:r>
              <a:rPr lang="ru-RU" sz="3200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3200" b="1" dirty="0" err="1">
                <a:solidFill>
                  <a:schemeClr val="accent3">
                    <a:lumMod val="75000"/>
                  </a:schemeClr>
                </a:solidFill>
              </a:rPr>
              <a:t>оленів</a:t>
            </a:r>
            <a:r>
              <a:rPr lang="ru-RU" sz="3200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3200" b="1" dirty="0" err="1">
                <a:solidFill>
                  <a:schemeClr val="accent3">
                    <a:lumMod val="75000"/>
                  </a:schemeClr>
                </a:solidFill>
              </a:rPr>
              <a:t>і</a:t>
            </a:r>
            <a:r>
              <a:rPr lang="ru-RU" sz="3200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3200" b="1" dirty="0" err="1">
                <a:solidFill>
                  <a:schemeClr val="accent3">
                    <a:lumMod val="75000"/>
                  </a:schemeClr>
                </a:solidFill>
              </a:rPr>
              <a:t>готуються</a:t>
            </a:r>
            <a:r>
              <a:rPr lang="ru-RU" sz="3200" b="1" dirty="0">
                <a:solidFill>
                  <a:schemeClr val="accent3">
                    <a:lumMod val="75000"/>
                  </a:schemeClr>
                </a:solidFill>
              </a:rPr>
              <a:t> до </a:t>
            </a:r>
            <a:r>
              <a:rPr lang="ru-RU" sz="3200" b="1" dirty="0" err="1">
                <a:solidFill>
                  <a:schemeClr val="accent3">
                    <a:lumMod val="75000"/>
                  </a:schemeClr>
                </a:solidFill>
              </a:rPr>
              <a:t>зустрічі</a:t>
            </a:r>
            <a:r>
              <a:rPr lang="ru-RU" sz="3200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3200" b="1" dirty="0" err="1">
                <a:solidFill>
                  <a:schemeClr val="accent3">
                    <a:lumMod val="75000"/>
                  </a:schemeClr>
                </a:solidFill>
              </a:rPr>
              <a:t>з</a:t>
            </a:r>
            <a:r>
              <a:rPr lang="ru-RU" sz="3200" b="1" dirty="0">
                <a:solidFill>
                  <a:schemeClr val="accent3">
                    <a:lumMod val="75000"/>
                  </a:schemeClr>
                </a:solidFill>
              </a:rPr>
              <a:t> ворогом.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1051471" y="404758"/>
            <a:ext cx="10005539" cy="72543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lIns="108814" tIns="54407" rIns="108814" bIns="54407">
            <a:spAutoFit/>
          </a:bodyPr>
          <a:lstStyle/>
          <a:p>
            <a:pPr algn="ctr"/>
            <a:r>
              <a:rPr lang="ru-RU" sz="4000" dirty="0">
                <a:solidFill>
                  <a:schemeClr val="bg1"/>
                </a:solidFill>
              </a:rPr>
              <a:t> </a:t>
            </a:r>
            <a:r>
              <a:rPr lang="ru-RU" sz="4000" b="1" dirty="0" err="1">
                <a:solidFill>
                  <a:schemeClr val="bg1"/>
                </a:solidFill>
              </a:rPr>
              <a:t>Цікаво</a:t>
            </a:r>
            <a:r>
              <a:rPr lang="ru-RU" sz="4000" b="1" dirty="0">
                <a:solidFill>
                  <a:schemeClr val="bg1"/>
                </a:solidFill>
              </a:rPr>
              <a:t> знати!</a:t>
            </a:r>
          </a:p>
        </p:txBody>
      </p:sp>
      <p:pic>
        <p:nvPicPr>
          <p:cNvPr id="5122" name="Picture 2" descr="Mulak białoogonowy – Wikipedia, wolna encyklopedi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9623" y="3789919"/>
            <a:ext cx="3392572" cy="279547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082" y="3865224"/>
            <a:ext cx="3972268" cy="26448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08892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3" grpId="0"/>
      <p:bldP spid="2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3885225" y="332734"/>
            <a:ext cx="5660942" cy="1125539"/>
          </a:xfrm>
          <a:prstGeom prst="rect">
            <a:avLst/>
          </a:prstGeom>
        </p:spPr>
        <p:txBody>
          <a:bodyPr wrap="square" lIns="108814" tIns="54407" rIns="108814" bIns="54407">
            <a:spAutoFit/>
          </a:bodyPr>
          <a:lstStyle/>
          <a:p>
            <a:pPr lvl="0" algn="ctr"/>
            <a:r>
              <a:rPr lang="uk-UA" sz="33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lang="uk-UA" sz="4300" b="1" dirty="0">
              <a:solidFill>
                <a:srgbClr val="00462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ru-RU" sz="3300" b="1" dirty="0">
              <a:solidFill>
                <a:srgbClr val="006600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8010995" y="1629178"/>
            <a:ext cx="2494652" cy="556153"/>
          </a:xfrm>
          <a:prstGeom prst="rect">
            <a:avLst/>
          </a:prstGeom>
        </p:spPr>
        <p:txBody>
          <a:bodyPr wrap="square" lIns="108814" tIns="54407" rIns="108814" bIns="54407">
            <a:spAutoFit/>
          </a:bodyPr>
          <a:lstStyle/>
          <a:p>
            <a:endParaRPr lang="ru-RU" sz="2900" b="1" dirty="0">
              <a:solidFill>
                <a:srgbClr val="00462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8394788" y="2925622"/>
            <a:ext cx="2494652" cy="556153"/>
          </a:xfrm>
          <a:prstGeom prst="rect">
            <a:avLst/>
          </a:prstGeom>
        </p:spPr>
        <p:txBody>
          <a:bodyPr wrap="square" lIns="108814" tIns="54407" rIns="108814" bIns="54407">
            <a:spAutoFit/>
          </a:bodyPr>
          <a:lstStyle/>
          <a:p>
            <a:r>
              <a:rPr lang="uk-UA" sz="2900" b="1" dirty="0">
                <a:solidFill>
                  <a:srgbClr val="00462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</a:t>
            </a:r>
            <a:endParaRPr lang="ru-RU" sz="2900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9738062" y="2853597"/>
            <a:ext cx="2446001" cy="556153"/>
          </a:xfrm>
          <a:prstGeom prst="rect">
            <a:avLst/>
          </a:prstGeom>
        </p:spPr>
        <p:txBody>
          <a:bodyPr wrap="square" lIns="108814" tIns="54407" rIns="108814" bIns="54407">
            <a:spAutoFit/>
          </a:bodyPr>
          <a:lstStyle/>
          <a:p>
            <a:endParaRPr lang="ru-RU" sz="2900" dirty="0"/>
          </a:p>
        </p:txBody>
      </p:sp>
      <p:sp>
        <p:nvSpPr>
          <p:cNvPr id="23" name="Прямоугольник 22"/>
          <p:cNvSpPr/>
          <p:nvPr/>
        </p:nvSpPr>
        <p:spPr>
          <a:xfrm>
            <a:off x="9642113" y="3789919"/>
            <a:ext cx="2206808" cy="556153"/>
          </a:xfrm>
          <a:prstGeom prst="rect">
            <a:avLst/>
          </a:prstGeom>
        </p:spPr>
        <p:txBody>
          <a:bodyPr wrap="square" lIns="108814" tIns="54407" rIns="108814" bIns="54407">
            <a:spAutoFit/>
          </a:bodyPr>
          <a:lstStyle/>
          <a:p>
            <a:endParaRPr lang="ru-RU" sz="2900" dirty="0"/>
          </a:p>
        </p:txBody>
      </p:sp>
      <p:sp>
        <p:nvSpPr>
          <p:cNvPr id="25" name="Прямоугольник 24"/>
          <p:cNvSpPr/>
          <p:nvPr/>
        </p:nvSpPr>
        <p:spPr>
          <a:xfrm flipH="1">
            <a:off x="9929958" y="5878634"/>
            <a:ext cx="2254105" cy="556153"/>
          </a:xfrm>
          <a:prstGeom prst="rect">
            <a:avLst/>
          </a:prstGeom>
        </p:spPr>
        <p:txBody>
          <a:bodyPr wrap="square" lIns="108814" tIns="54407" rIns="108814" bIns="54407">
            <a:spAutoFit/>
          </a:bodyPr>
          <a:lstStyle/>
          <a:p>
            <a:endParaRPr lang="ru-RU" sz="29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1035059" y="548177"/>
            <a:ext cx="10169539" cy="72543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lIns="108814" tIns="54407" rIns="108814" bIns="54407">
            <a:spAutoFit/>
          </a:bodyPr>
          <a:lstStyle/>
          <a:p>
            <a:pPr algn="ctr"/>
            <a:r>
              <a:rPr lang="ru-RU" sz="4000" dirty="0">
                <a:solidFill>
                  <a:schemeClr val="bg1"/>
                </a:solidFill>
              </a:rPr>
              <a:t> </a:t>
            </a:r>
            <a:r>
              <a:rPr lang="ru-RU" sz="4000" b="1" dirty="0" err="1" smtClean="0">
                <a:solidFill>
                  <a:schemeClr val="bg1"/>
                </a:solidFill>
              </a:rPr>
              <a:t>Висновок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944413" y="1368645"/>
            <a:ext cx="10260186" cy="1633371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108814" tIns="54407" rIns="108814" bIns="54407">
            <a:spAutoFit/>
          </a:bodyPr>
          <a:lstStyle/>
          <a:p>
            <a:r>
              <a:rPr lang="ru-RU" dirty="0" smtClean="0">
                <a:solidFill>
                  <a:schemeClr val="accent3">
                    <a:lumMod val="75000"/>
                  </a:schemeClr>
                </a:solidFill>
              </a:rPr>
              <a:t> </a:t>
            </a:r>
            <a:r>
              <a:rPr lang="ru-RU" sz="3300" b="1" dirty="0" err="1">
                <a:solidFill>
                  <a:schemeClr val="accent3">
                    <a:lumMod val="75000"/>
                  </a:schemeClr>
                </a:solidFill>
              </a:rPr>
              <a:t>Звірі</a:t>
            </a:r>
            <a:r>
              <a:rPr lang="ru-RU" sz="3300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3300" b="1" dirty="0" err="1">
                <a:solidFill>
                  <a:srgbClr val="FF0000"/>
                </a:solidFill>
              </a:rPr>
              <a:t>вигодовують</a:t>
            </a:r>
            <a:r>
              <a:rPr lang="ru-RU" sz="3300" b="1" dirty="0">
                <a:solidFill>
                  <a:schemeClr val="accent3">
                    <a:lumMod val="75000"/>
                  </a:schemeClr>
                </a:solidFill>
              </a:rPr>
              <a:t> своїх </a:t>
            </a:r>
            <a:r>
              <a:rPr lang="ru-RU" sz="3300" b="1" dirty="0" err="1">
                <a:solidFill>
                  <a:schemeClr val="accent3">
                    <a:lumMod val="75000"/>
                  </a:schemeClr>
                </a:solidFill>
              </a:rPr>
              <a:t>малят</a:t>
            </a:r>
            <a:r>
              <a:rPr lang="ru-RU" sz="3300" b="1" dirty="0">
                <a:solidFill>
                  <a:schemeClr val="accent3">
                    <a:lumMod val="75000"/>
                  </a:schemeClr>
                </a:solidFill>
              </a:rPr>
              <a:t> молоком і </a:t>
            </a:r>
            <a:r>
              <a:rPr lang="ru-RU" sz="3300" b="1" dirty="0" err="1">
                <a:solidFill>
                  <a:srgbClr val="FF0000"/>
                </a:solidFill>
              </a:rPr>
              <a:t>піклуються</a:t>
            </a:r>
            <a:r>
              <a:rPr lang="ru-RU" sz="3300" b="1" dirty="0">
                <a:solidFill>
                  <a:schemeClr val="accent3">
                    <a:lumMod val="75000"/>
                  </a:schemeClr>
                </a:solidFill>
              </a:rPr>
              <a:t> про </a:t>
            </a:r>
            <a:r>
              <a:rPr lang="ru-RU" sz="3300" b="1" dirty="0" err="1">
                <a:solidFill>
                  <a:schemeClr val="accent3">
                    <a:lumMod val="75000"/>
                  </a:schemeClr>
                </a:solidFill>
              </a:rPr>
              <a:t>своє</a:t>
            </a:r>
            <a:r>
              <a:rPr lang="ru-RU" sz="3300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3300" b="1" dirty="0" smtClean="0">
                <a:solidFill>
                  <a:schemeClr val="accent3">
                    <a:lumMod val="75000"/>
                  </a:schemeClr>
                </a:solidFill>
              </a:rPr>
              <a:t>потомство – </a:t>
            </a:r>
            <a:r>
              <a:rPr lang="ru-RU" sz="3300" b="1" dirty="0" err="1" smtClean="0">
                <a:solidFill>
                  <a:schemeClr val="accent3">
                    <a:lumMod val="75000"/>
                  </a:schemeClr>
                </a:solidFill>
              </a:rPr>
              <a:t>доглядають</a:t>
            </a:r>
            <a:r>
              <a:rPr lang="ru-RU" sz="3300" b="1" dirty="0" smtClean="0">
                <a:solidFill>
                  <a:schemeClr val="accent3">
                    <a:lumMod val="75000"/>
                  </a:schemeClr>
                </a:solidFill>
              </a:rPr>
              <a:t> і </a:t>
            </a:r>
            <a:r>
              <a:rPr lang="ru-RU" sz="3300" b="1" dirty="0" err="1" smtClean="0">
                <a:solidFill>
                  <a:schemeClr val="accent3">
                    <a:lumMod val="75000"/>
                  </a:schemeClr>
                </a:solidFill>
              </a:rPr>
              <a:t>навчають</a:t>
            </a:r>
            <a:r>
              <a:rPr lang="ru-RU" sz="3300" b="1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3300" b="1" dirty="0" err="1" smtClean="0">
                <a:solidFill>
                  <a:schemeClr val="accent3">
                    <a:lumMod val="75000"/>
                  </a:schemeClr>
                </a:solidFill>
              </a:rPr>
              <a:t>малят</a:t>
            </a:r>
            <a:r>
              <a:rPr lang="ru-RU" sz="3300" b="1" dirty="0" smtClean="0">
                <a:solidFill>
                  <a:schemeClr val="accent3">
                    <a:lumMod val="75000"/>
                  </a:schemeClr>
                </a:solidFill>
              </a:rPr>
              <a:t>. </a:t>
            </a:r>
            <a:r>
              <a:rPr lang="uk-UA" sz="3300" b="1" dirty="0" smtClean="0">
                <a:solidFill>
                  <a:schemeClr val="accent3">
                    <a:lumMod val="75000"/>
                  </a:schemeClr>
                </a:solidFill>
              </a:rPr>
              <a:t>Цим </a:t>
            </a:r>
            <a:r>
              <a:rPr lang="uk-UA" sz="3300" b="1" dirty="0">
                <a:solidFill>
                  <a:schemeClr val="accent3">
                    <a:lumMod val="75000"/>
                  </a:schemeClr>
                </a:solidFill>
              </a:rPr>
              <a:t>вони істотно відрізняються від інших тварин.</a:t>
            </a:r>
            <a:endParaRPr lang="ru-RU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19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728654"/>
            <a:ext cx="1123480" cy="113093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102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448134" y="3131673"/>
            <a:ext cx="3044497" cy="2246769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b="1" dirty="0" err="1" smtClean="0"/>
              <a:t>Порівняйте</a:t>
            </a:r>
            <a:r>
              <a:rPr lang="ru-RU" sz="2800" b="1" dirty="0" smtClean="0"/>
              <a:t> </a:t>
            </a:r>
            <a:r>
              <a:rPr lang="ru-RU" sz="2800" b="1" dirty="0"/>
              <a:t>і </a:t>
            </a:r>
            <a:r>
              <a:rPr lang="ru-RU" sz="2800" b="1" dirty="0" err="1" smtClean="0"/>
              <a:t>розкажіть</a:t>
            </a:r>
            <a:r>
              <a:rPr lang="ru-RU" sz="2800" b="1" dirty="0" smtClean="0"/>
              <a:t>, </a:t>
            </a:r>
          </a:p>
          <a:p>
            <a:pPr algn="ctr"/>
            <a:r>
              <a:rPr lang="ru-RU" sz="2800" b="1" dirty="0" smtClean="0"/>
              <a:t>чим </a:t>
            </a:r>
            <a:r>
              <a:rPr lang="ru-RU" sz="2800" b="1" dirty="0" err="1"/>
              <a:t>різниться</a:t>
            </a:r>
            <a:r>
              <a:rPr lang="ru-RU" sz="2800" b="1" dirty="0"/>
              <a:t> розвиток </a:t>
            </a:r>
            <a:r>
              <a:rPr lang="ru-RU" sz="2800" b="1" dirty="0" err="1"/>
              <a:t>білченят</a:t>
            </a:r>
            <a:r>
              <a:rPr lang="ru-RU" sz="2800" b="1" dirty="0"/>
              <a:t> і оленят? </a:t>
            </a:r>
          </a:p>
        </p:txBody>
      </p:sp>
      <p:pic>
        <p:nvPicPr>
          <p:cNvPr id="20" name="Picture 4" descr="Похожее изображение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05007" y="3152904"/>
            <a:ext cx="3768530" cy="2386336"/>
          </a:xfrm>
          <a:prstGeom prst="rect">
            <a:avLst/>
          </a:prstGeom>
          <a:noFill/>
        </p:spPr>
      </p:pic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412" y="3072108"/>
            <a:ext cx="3660595" cy="252000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912023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3" grpId="0"/>
      <p:bldP spid="25" grpId="0"/>
      <p:bldP spid="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Скругленный прямоугольник 10"/>
          <p:cNvSpPr/>
          <p:nvPr/>
        </p:nvSpPr>
        <p:spPr>
          <a:xfrm>
            <a:off x="6794520" y="4590712"/>
            <a:ext cx="4543777" cy="1396062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800" b="1" dirty="0"/>
              <a:t>Які птахи та </a:t>
            </a:r>
            <a:r>
              <a:rPr lang="ru-RU" sz="2800" b="1" dirty="0" err="1"/>
              <a:t>звірі</a:t>
            </a:r>
            <a:r>
              <a:rPr lang="ru-RU" sz="2800" b="1" dirty="0"/>
              <a:t> </a:t>
            </a:r>
            <a:r>
              <a:rPr lang="ru-RU" sz="2800" b="1" dirty="0" err="1"/>
              <a:t>подобаються</a:t>
            </a:r>
            <a:r>
              <a:rPr lang="ru-RU" sz="2800" b="1" dirty="0"/>
              <a:t> </a:t>
            </a:r>
            <a:r>
              <a:rPr lang="ru-RU" sz="2800" b="1" dirty="0" smtClean="0"/>
              <a:t>вам </a:t>
            </a:r>
            <a:r>
              <a:rPr lang="ru-RU" sz="2800" b="1" dirty="0" err="1"/>
              <a:t>найбільше</a:t>
            </a:r>
            <a:r>
              <a:rPr lang="ru-RU" sz="2800" b="1" dirty="0"/>
              <a:t>?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015207" y="477466"/>
            <a:ext cx="10477423" cy="67033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Кошик запитань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86" b="97656" l="3727" r="93717">
                        <a14:foregroundMark x1="35783" y1="46875" x2="42492" y2="58984"/>
                        <a14:foregroundMark x1="35996" y1="47070" x2="30032" y2="51367"/>
                        <a14:foregroundMark x1="53994" y1="47852" x2="59105" y2="578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7838">
            <a:off x="10279869" y="1697519"/>
            <a:ext cx="1672492" cy="182550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6" b="97656" l="3727" r="93717">
                        <a14:foregroundMark x1="35783" y1="46875" x2="42492" y2="58984"/>
                        <a14:foregroundMark x1="35996" y1="47070" x2="30032" y2="51367"/>
                        <a14:foregroundMark x1="53994" y1="47852" x2="59105" y2="578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7172" y="1773317"/>
            <a:ext cx="1414767" cy="154419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86" b="97656" l="3727" r="93717">
                        <a14:foregroundMark x1="35783" y1="46875" x2="42492" y2="58984"/>
                        <a14:foregroundMark x1="35996" y1="47070" x2="30032" y2="51367"/>
                        <a14:foregroundMark x1="53994" y1="47852" x2="59105" y2="578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84164">
            <a:off x="6028679" y="1168866"/>
            <a:ext cx="2206675" cy="2408552"/>
          </a:xfrm>
          <a:prstGeom prst="rect">
            <a:avLst/>
          </a:prstGeom>
        </p:spPr>
      </p:pic>
      <p:sp>
        <p:nvSpPr>
          <p:cNvPr id="12" name="Скругленный прямоугольник 11"/>
          <p:cNvSpPr/>
          <p:nvPr/>
        </p:nvSpPr>
        <p:spPr>
          <a:xfrm>
            <a:off x="6804837" y="4912050"/>
            <a:ext cx="4599997" cy="1074724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800" b="1" dirty="0"/>
              <a:t>Які навички </a:t>
            </a:r>
            <a:r>
              <a:rPr lang="ru-RU" sz="2800" b="1" dirty="0" err="1"/>
              <a:t>дорослі</a:t>
            </a:r>
            <a:r>
              <a:rPr lang="ru-RU" sz="2800" b="1" dirty="0"/>
              <a:t> </a:t>
            </a:r>
            <a:r>
              <a:rPr lang="ru-RU" sz="2800" b="1" dirty="0" err="1"/>
              <a:t>звірі</a:t>
            </a:r>
            <a:r>
              <a:rPr lang="ru-RU" sz="2800" b="1" dirty="0"/>
              <a:t> </a:t>
            </a:r>
            <a:r>
              <a:rPr lang="ru-RU" sz="2800" b="1" dirty="0" err="1"/>
              <a:t>передають</a:t>
            </a:r>
            <a:r>
              <a:rPr lang="ru-RU" sz="2800" b="1" dirty="0"/>
              <a:t> </a:t>
            </a:r>
            <a:r>
              <a:rPr lang="ru-RU" sz="2800" b="1" dirty="0" err="1"/>
              <a:t>малятам</a:t>
            </a:r>
            <a:r>
              <a:rPr lang="ru-RU" sz="2800" b="1" dirty="0"/>
              <a:t>? 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6804837" y="4698222"/>
            <a:ext cx="4708742" cy="1315862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800" b="1" dirty="0"/>
              <a:t>У чому </a:t>
            </a:r>
            <a:r>
              <a:rPr lang="ru-RU" sz="2800" b="1" dirty="0" err="1"/>
              <a:t>полягають</a:t>
            </a:r>
            <a:r>
              <a:rPr lang="ru-RU" sz="2800" b="1" dirty="0"/>
              <a:t> </a:t>
            </a:r>
            <a:r>
              <a:rPr lang="ru-RU" sz="2800" b="1" dirty="0" err="1" smtClean="0"/>
              <a:t>відмінності</a:t>
            </a:r>
            <a:r>
              <a:rPr lang="ru-RU" sz="2800" b="1" dirty="0" smtClean="0"/>
              <a:t> </a:t>
            </a:r>
            <a:r>
              <a:rPr lang="ru-RU" sz="2800" b="1" dirty="0"/>
              <a:t>в </a:t>
            </a:r>
            <a:r>
              <a:rPr lang="ru-RU" sz="2800" b="1" dirty="0" err="1"/>
              <a:t>розмноженні</a:t>
            </a:r>
            <a:r>
              <a:rPr lang="ru-RU" sz="2800" b="1" dirty="0"/>
              <a:t> звірів та інших </a:t>
            </a:r>
            <a:r>
              <a:rPr lang="ru-RU" sz="2800" b="1" dirty="0" err="1"/>
              <a:t>груп</a:t>
            </a:r>
            <a:r>
              <a:rPr lang="ru-RU" sz="2800" b="1" dirty="0"/>
              <a:t> тварин?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722" l="8854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573" t="39519" r="14936" b="285"/>
          <a:stretch/>
        </p:blipFill>
        <p:spPr>
          <a:xfrm>
            <a:off x="6191784" y="3096282"/>
            <a:ext cx="5960909" cy="363153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86" b="97656" l="3727" r="93717">
                        <a14:foregroundMark x1="35783" y1="46875" x2="42492" y2="58984"/>
                        <a14:foregroundMark x1="35996" y1="47070" x2="30032" y2="51367"/>
                        <a14:foregroundMark x1="53994" y1="47852" x2="59105" y2="578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7770" y="997624"/>
            <a:ext cx="2439047" cy="2662183"/>
          </a:xfrm>
          <a:prstGeom prst="rect">
            <a:avLst/>
          </a:prstGeom>
        </p:spPr>
      </p:pic>
      <p:sp>
        <p:nvSpPr>
          <p:cNvPr id="16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728654"/>
            <a:ext cx="1053414" cy="113093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102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44584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2.96296E-6 L -8.33333E-7 0.00023 C 0.00026 -0.00764 0.00052 -0.01527 0.00104 -0.02268 C 0.00117 -0.02523 0.00195 -0.02754 0.00208 -0.03009 C 0.00261 -0.04259 0.00247 -0.05532 0.00313 -0.06759 C 0.00365 -0.07777 0.0043 -0.08773 0.00521 -0.09768 C 0.0056 -0.10139 0.00586 -0.10532 0.00625 -0.10902 C 0.0069 -0.11342 0.00768 -0.11782 0.00833 -0.12222 C 0.00768 -0.13727 0.00742 -0.15231 0.00625 -0.16713 C 0.00599 -0.1706 0.00469 -0.17338 0.00417 -0.17662 C 0.00065 -0.19907 0.00625 -0.17662 -8.33333E-7 -0.19907 C -0.00221 -0.21875 0.00065 -0.19815 -0.0043 -0.21782 C -0.00482 -0.22014 -0.00482 -0.22291 -0.00534 -0.22546 C -0.00599 -0.2287 -0.0069 -0.23148 -0.00742 -0.23472 C -0.00794 -0.23796 -0.00794 -0.2412 -0.00846 -0.24421 C -0.00898 -0.24676 -0.01003 -0.24907 -0.01068 -0.25162 C -0.01432 -0.26643 -0.01068 -0.25648 -0.01693 -0.27037 C -0.01771 -0.2743 -0.01797 -0.27824 -0.01901 -0.28171 C -0.02005 -0.28495 -0.02825 -0.3074 -0.03073 -0.31365 C -0.03242 -0.31805 -0.03463 -0.32199 -0.03594 -0.32685 C -0.03698 -0.33055 -0.03815 -0.33426 -0.03919 -0.33796 C -0.04023 -0.34236 -0.04075 -0.34722 -0.04232 -0.35115 C -0.05143 -0.37546 -0.04401 -0.34629 -0.05182 -0.3699 C -0.05312 -0.37407 -0.05364 -0.37893 -0.05495 -0.3831 C -0.05612 -0.38657 -0.05794 -0.38912 -0.05924 -0.39259 C -0.06211 -0.39977 -0.06536 -0.40694 -0.06771 -0.41504 C -0.07031 -0.42453 -0.0737 -0.43703 -0.07721 -0.44514 C -0.07969 -0.45069 -0.08255 -0.45578 -0.0845 -0.46203 C -0.08568 -0.46504 -0.08672 -0.46805 -0.08776 -0.47129 C -0.09154 -0.48356 -0.0918 -0.48842 -0.09726 -0.50139 C -0.10417 -0.51782 -0.09583 -0.49884 -0.10573 -0.51828 C -0.10716 -0.52129 -0.10833 -0.52477 -0.10989 -0.52777 C -0.11146 -0.53055 -0.11354 -0.5324 -0.11523 -0.53518 C -0.11667 -0.5375 -0.11784 -0.54051 -0.1194 -0.54259 C -0.12109 -0.5449 -0.12669 -0.55046 -0.12891 -0.55208 C -0.13437 -0.55625 -0.1401 -0.56018 -0.14583 -0.56342 C -0.14726 -0.56412 -0.1487 -0.56435 -0.15 -0.56527 C -0.1543 -0.56759 -0.15833 -0.57106 -0.16276 -0.57268 L -0.17747 -0.57824 C -0.18737 -0.57777 -0.19726 -0.57801 -0.20716 -0.57639 C -0.20898 -0.57615 -0.21055 -0.57361 -0.21237 -0.57268 C -0.21406 -0.57176 -0.21588 -0.57176 -0.21771 -0.57083 C -0.22825 -0.56574 -0.21979 -0.56805 -0.23138 -0.56342 C -0.23359 -0.5625 -0.23568 -0.56203 -0.23789 -0.56157 C -0.24284 -0.55787 -0.24479 -0.55602 -0.25039 -0.55393 C -0.25286 -0.55301 -0.25534 -0.55301 -0.25781 -0.55208 C -0.26276 -0.55 -0.26758 -0.54583 -0.27253 -0.54467 C -0.275 -0.54398 -0.2776 -0.54375 -0.27995 -0.54259 C -0.28503 -0.54051 -0.28971 -0.53657 -0.29479 -0.53518 C -0.29726 -0.53449 -0.29974 -0.53426 -0.30221 -0.53333 C -0.31614 -0.52801 -0.30325 -0.53148 -0.31588 -0.52569 C -0.32083 -0.52361 -0.32578 -0.52222 -0.33073 -0.52014 C -0.33815 -0.51713 -0.34557 -0.51412 -0.35286 -0.51088 C -0.37357 -0.50092 -0.35937 -0.50555 -0.37825 -0.49768 C -0.38177 -0.49606 -0.38529 -0.49537 -0.3888 -0.49398 C -0.40638 -0.48611 -0.3862 -0.49421 -0.39935 -0.48634 C -0.4013 -0.48518 -0.40937 -0.48333 -0.41094 -0.48264 C -0.42318 -0.47777 -0.40117 -0.48426 -0.4194 -0.47893 C -0.42187 -0.47824 -0.42435 -0.47777 -0.42682 -0.47708 C -0.42969 -0.47592 -0.43242 -0.47407 -0.43529 -0.47315 C -0.4401 -0.47152 -0.44518 -0.47106 -0.45 -0.46944 C -0.45325 -0.46852 -0.45638 -0.46666 -0.4595 -0.46574 C -0.46706 -0.46342 -0.48229 -0.46227 -0.48802 -0.46203 L -0.51979 -0.46018 C -0.52122 -0.45764 -0.52266 -0.45532 -0.52396 -0.45254 C -0.52604 -0.44838 -0.5263 -0.44629 -0.52721 -0.4412 C -0.5276 -0.43889 -0.52812 -0.43634 -0.52825 -0.43379 C -0.52838 -0.43009 -0.52825 -0.42639 -0.52825 -0.42245 L -0.52825 -0.42222 " pathEditMode="relative" rAng="0" ptsTypes="AAAAAAAAAAAAAAAAAAAAAAAAAAAAAAAAAAAAAAAAAAAAAAAAAAAAAAAAAAAAAAAAAAAAA">
                                      <p:cBhvr>
                                        <p:cTn id="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003" y="-289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07 -0.10439 L -0.01107 -0.10416 C -0.01068 -0.10995 -0.01042 -0.1155 -0.01003 -0.12129 C -0.00977 -0.12384 -0.00925 -0.12615 -0.00885 -0.1287 C -0.00794 -0.13611 -0.00729 -0.14375 -0.00677 -0.15115 C -0.00638 -0.15879 -0.00638 -0.1662 -0.00573 -0.17384 C -0.00403 -0.19328 -0.00078 -0.18842 0.00274 -0.21319 C 0.00313 -0.21574 0.00339 -0.21828 0.00378 -0.2206 C 0.00443 -0.22453 0.00535 -0.228 0.00587 -0.23194 C 0.00756 -0.24421 0.00808 -0.25185 0.00912 -0.26388 C 0.00899 -0.26689 0.00886 -0.2949 0.00691 -0.30509 C 0.00639 -0.30787 0.00548 -0.31018 0.00482 -0.31273 C 0.00378 -0.32222 0.00287 -0.33287 -0.00052 -0.34097 C -0.00156 -0.34328 -0.00273 -0.3456 -0.00364 -0.34838 C -0.00573 -0.35463 -0.00729 -0.36319 -0.01003 -0.36898 C -0.01185 -0.37314 -0.01433 -0.37638 -0.01628 -0.38032 C -0.01967 -0.38703 -0.02266 -0.39398 -0.02579 -0.40092 C -0.02579 -0.40069 -0.03426 -0.41967 -0.03426 -0.41944 C -0.03778 -0.42592 -0.04103 -0.43287 -0.04481 -0.43842 C -0.04911 -0.44467 -0.05302 -0.45162 -0.05758 -0.45717 C -0.05992 -0.46041 -0.06253 -0.46342 -0.06487 -0.46666 C -0.06748 -0.47013 -0.06969 -0.47453 -0.0723 -0.478 C -0.07712 -0.48449 -0.08246 -0.48981 -0.08715 -0.49675 C -0.09132 -0.503 -0.09497 -0.50902 -0.09979 -0.51365 C -0.10213 -0.51597 -0.10487 -0.51689 -0.10721 -0.51921 C -0.10943 -0.52129 -0.11125 -0.52453 -0.11347 -0.52685 C -0.11594 -0.52893 -0.11868 -0.52986 -0.12089 -0.5324 C -0.12324 -0.53495 -0.1248 -0.53958 -0.12728 -0.54166 C -0.13131 -0.54537 -0.13574 -0.54675 -0.13991 -0.5493 C -0.14213 -0.55046 -0.14421 -0.55185 -0.1463 -0.553 C -0.14877 -0.55439 -0.15125 -0.55532 -0.15372 -0.55671 C -0.1562 -0.55833 -0.15854 -0.56111 -0.16102 -0.5625 C -0.16388 -0.56365 -0.16662 -0.56365 -0.16936 -0.56435 C -0.17874 -0.5706 -0.17808 -0.57037 -0.18838 -0.57546 C -0.19124 -0.57685 -0.19398 -0.57847 -0.19684 -0.57939 C -0.19971 -0.58032 -0.20258 -0.58009 -0.20531 -0.58125 C -0.21782 -0.58588 -0.22147 -0.58935 -0.2328 -0.59236 C -0.23632 -0.59351 -0.23983 -0.59375 -0.24387 -0.59444 L -0.25286 -0.59814 C -0.25859 -0.60046 -0.26407 -0.60416 -0.2698 -0.60555 C -0.28309 -0.60902 -0.2754 -0.60717 -0.2952 -0.60925 C -0.30471 -0.60902 -0.34353 -0.60902 -0.36177 -0.60555 C -0.36672 -0.60463 -0.37167 -0.60324 -0.37649 -0.60185 C -0.38079 -0.60069 -0.38496 -0.59861 -0.38926 -0.59814 L -0.40294 -0.59629 L -0.40932 -0.59444 C -0.4118 -0.59375 -0.41427 -0.59351 -0.41662 -0.59236 C -0.43382 -0.58541 -0.40867 -0.5912 -0.43342 -0.5868 C -0.43486 -0.58611 -0.43629 -0.58541 -0.43772 -0.58495 C -0.43942 -0.58425 -0.44124 -0.58402 -0.44294 -0.5831 C -0.44619 -0.58148 -0.44932 -0.57916 -0.45245 -0.57754 C -0.46235 -0.57245 -0.45427 -0.58055 -0.46834 -0.56805 C -0.48475 -0.55347 -0.47772 -0.55694 -0.4884 -0.553 C -0.48983 -0.55185 -0.49127 -0.55046 -0.4927 -0.5493 C -0.49439 -0.54791 -0.49622 -0.54699 -0.49791 -0.5456 C -0.50703 -0.5375 -0.49921 -0.54143 -0.50846 -0.53796 C -0.51276 -0.5331 -0.51667 -0.52708 -0.52123 -0.52291 C -0.52266 -0.52175 -0.5241 -0.5206 -0.5254 -0.51921 C -0.52761 -0.51689 -0.5297 -0.51435 -0.53178 -0.5118 C -0.53283 -0.51041 -0.53387 -0.50925 -0.53491 -0.50787 C -0.53634 -0.50601 -0.53778 -0.50416 -0.53921 -0.50231 C -0.55002 -0.48865 -0.5327 -0.51134 -0.5465 -0.49305 C -0.54833 -0.48796 -0.55002 -0.48287 -0.55185 -0.478 C -0.55276 -0.47523 -0.55393 -0.47291 -0.55497 -0.47037 C -0.55719 -0.46504 -0.55992 -0.45694 -0.56136 -0.45162 C -0.56214 -0.44861 -0.56279 -0.44537 -0.56344 -0.44236 C -0.56422 -0.43472 -0.56631 -0.42731 -0.56552 -0.41967 C -0.56409 -0.40416 -0.56448 -0.40555 -0.56136 -0.38588 C -0.5607 -0.38217 -0.55992 -0.37847 -0.55927 -0.37476 C -0.55888 -0.37222 -0.55888 -0.36944 -0.55823 -0.36713 C -0.55693 -0.36296 -0.55289 -0.35208 -0.5508 -0.34652 C -0.55002 -0.34467 -0.54911 -0.34305 -0.54872 -0.34097 C -0.54598 -0.32916 -0.54703 -0.33472 -0.54546 -0.32407 C -0.54338 -0.28333 -0.54572 -0.31643 -0.54338 -0.29583 C -0.54299 -0.29213 -0.54299 -0.28819 -0.54234 -0.28449 C -0.54116 -0.278 -0.54038 -0.27106 -0.53817 -0.26574 C -0.53699 -0.26319 -0.53608 -0.26064 -0.53491 -0.25833 C -0.53257 -0.2537 -0.52996 -0.24953 -0.52748 -0.24513 L -0.52748 -0.2449 " pathEditMode="relative" rAng="0" ptsTypes="AAAAAAAAAAAAAAAAAAAAAAAAAAAAAAAAAAAAAAAAAAAAAAAAAAAAAAAAAAAAAAAAAAAAAAAAAAAAAAA">
                                      <p:cBhvr>
                                        <p:cTn id="1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759" y="-25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813 -0.03773 L 0.06813 -0.0375 C 0.068 -0.04305 0.06761 -0.04861 0.06735 -0.05439 C 0.06722 -0.05717 0.06774 -0.05949 0.06735 -0.0618 C 0.06761 -0.06944 0.06774 -0.07731 0.06709 -0.08449 C 0.06657 -0.09236 0.06566 -0.09953 0.06566 -0.1074 C 0.06501 -0.12708 0.06878 -0.12337 0.06943 -0.1493 C 0.06943 -0.15162 0.06956 -0.15416 0.06917 -0.15648 C 0.06983 -0.16064 0.07022 -0.16435 0.07022 -0.16851 C 0.07061 -0.18101 0.07022 -0.18888 0.06956 -0.20092 C 0.06904 -0.2037 0.06566 -0.23148 0.06292 -0.2405 C 0.06175 -0.24305 0.06084 -0.2449 0.05966 -0.24722 C 0.05758 -0.25601 0.05563 -0.2662 0.05094 -0.27268 C 0.04989 -0.27453 0.04833 -0.27638 0.04729 -0.27893 C 0.04481 -0.28425 0.04221 -0.29212 0.03895 -0.29675 C 0.03621 -0.3 0.03387 -0.30254 0.03139 -0.30555 C 0.02696 -0.31064 0.02371 -0.31666 0.01954 -0.32222 C 0.01954 -0.32199 0.00925 -0.3375 0.00938 -0.33726 C 0.00521 -0.34236 0.00091 -0.34791 -0.00326 -0.35208 C -0.00847 -0.35625 -0.01303 -0.3618 -0.01824 -0.3655 C -0.02059 -0.36805 -0.02332 -0.36967 -0.02632 -0.37199 C -0.02931 -0.37453 -0.03179 -0.37824 -0.03505 -0.38032 C -0.04052 -0.38518 -0.04625 -0.38842 -0.05159 -0.39328 C -0.05641 -0.39791 -0.06071 -0.40254 -0.06566 -0.40555 C -0.06866 -0.40671 -0.071 -0.40694 -0.07387 -0.40787 C -0.07595 -0.40925 -0.07843 -0.4118 -0.08064 -0.41342 C -0.08338 -0.41458 -0.08598 -0.41435 -0.08859 -0.4162 C -0.09107 -0.41782 -0.09328 -0.42175 -0.09576 -0.42291 C -0.10019 -0.42476 -0.10474 -0.42476 -0.10917 -0.42569 C -0.11165 -0.42592 -0.11386 -0.42662 -0.11582 -0.42708 C -0.11829 -0.42754 -0.12103 -0.42708 -0.12337 -0.428 C -0.12598 -0.4287 -0.12872 -0.43055 -0.13119 -0.43078 C -0.13432 -0.43101 -0.13692 -0.43009 -0.13966 -0.42916 C -0.14969 -0.4324 -0.14891 -0.4324 -0.15946 -0.43333 C -0.16246 -0.43402 -0.16519 -0.43402 -0.16819 -0.43449 C -0.17145 -0.43425 -0.17405 -0.43217 -0.17731 -0.43287 C -0.18982 -0.43287 -0.19359 -0.43518 -0.20493 -0.43402 C -0.20844 -0.43379 -0.21196 -0.4324 -0.216 -0.43194 L -0.22525 -0.43194 C -0.23111 -0.4324 -0.23684 -0.43356 -0.24284 -0.43333 C -0.25639 -0.43171 -0.24831 -0.43287 -0.26824 -0.42731 C -0.27736 -0.42314 -0.3154 -0.40972 -0.3326 -0.39976 C -0.33742 -0.39699 -0.34211 -0.39351 -0.34667 -0.39074 C -0.35071 -0.38773 -0.35448 -0.38449 -0.35865 -0.3824 L -0.37181 -0.37546 L -0.37793 -0.37152 C -0.38015 -0.36967 -0.38262 -0.36875 -0.38484 -0.36643 C -0.40086 -0.3537 -0.37689 -0.36851 -0.40047 -0.35462 C -0.4019 -0.3537 -0.40321 -0.35277 -0.40451 -0.35185 C -0.4062 -0.35046 -0.4079 -0.34907 -0.40946 -0.34791 C -0.41246 -0.34537 -0.41519 -0.34189 -0.41806 -0.33912 C -0.42718 -0.33055 -0.42027 -0.3412 -0.43252 -0.32407 C -0.44685 -0.30324 -0.44047 -0.30972 -0.4505 -0.30208 C -0.45154 -0.3 -0.45297 -0.29791 -0.45428 -0.29675 C -0.45545 -0.2949 -0.45727 -0.29328 -0.45897 -0.2912 C -0.46691 -0.28009 -0.45975 -0.2868 -0.46835 -0.27939 C -0.47199 -0.27361 -0.47512 -0.26597 -0.47903 -0.26041 C -0.4802 -0.25879 -0.48163 -0.25694 -0.48281 -0.25532 C -0.4845 -0.25231 -0.48632 -0.24884 -0.48815 -0.24583 C -0.48893 -0.24375 -0.48984 -0.24259 -0.49075 -0.24027 C -0.49193 -0.23796 -0.49297 -0.23611 -0.49401 -0.23379 C -0.503 -0.2162 -0.4888 -0.24467 -0.50039 -0.22175 C -0.50157 -0.2162 -0.50222 -0.21064 -0.50365 -0.20532 C -0.50443 -0.20231 -0.50534 -0.19953 -0.50587 -0.19675 C -0.50743 -0.19074 -0.50938 -0.18194 -0.51016 -0.17615 C -0.51056 -0.17291 -0.51082 -0.16944 -0.51108 -0.16597 C -0.51082 -0.15856 -0.51199 -0.15046 -0.51042 -0.14328 C -0.5073 -0.1287 -0.50769 -0.12986 -0.50222 -0.1118 C -0.50144 -0.10833 -0.50026 -0.10509 -0.49896 -0.10138 C -0.49844 -0.0993 -0.49818 -0.09652 -0.49727 -0.09444 C -0.49544 -0.09097 -0.49023 -0.08217 -0.48763 -0.07708 C -0.48671 -0.07592 -0.48541 -0.0743 -0.48489 -0.07245 C -0.48072 -0.0618 -0.48255 -0.06689 -0.47981 -0.05717 C -0.47304 -0.01805 -0.47916 -0.04953 -0.47434 -0.03032 C -0.47356 -0.02708 -0.47317 -0.02291 -0.47199 -0.01944 C -0.4703 -0.01365 -0.46861 -0.00717 -0.46548 -0.00277 C -0.46431 -0.00069 -0.46326 0.00186 -0.46183 0.00371 C -0.4591 0.00672 -0.45571 0.01019 -0.4531 0.01343 L -0.4531 0.01366 " pathEditMode="relative" rAng="-710744" ptsTypes="AAAAAAAAAAAAAAAAAAAAAAAAAAAAAAAAAAAAAAAAAAAAAAAAAAAAAAAAAAAAAAAAAAAAAAAAAAAAAAA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065" y="-14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D:\3 клас\04 ЯДС\Грущинська\5 Тварини\068_069 Клас Звірі docx\2026-02-26_23530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9703" y="333450"/>
            <a:ext cx="8696635" cy="6192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Скругленный прямоугольник 8"/>
          <p:cNvSpPr/>
          <p:nvPr/>
        </p:nvSpPr>
        <p:spPr>
          <a:xfrm>
            <a:off x="587570" y="333450"/>
            <a:ext cx="2408118" cy="1583923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Робота в зошиті</a:t>
            </a:r>
          </a:p>
        </p:txBody>
      </p:sp>
      <p:sp>
        <p:nvSpPr>
          <p:cNvPr id="8" name="Прямоугольник 4">
            <a:extLst>
              <a:ext uri="{FF2B5EF4-FFF2-40B4-BE49-F238E27FC236}">
                <a16:creationId xmlns="" xmlns:a16="http://schemas.microsoft.com/office/drawing/2014/main" id="{612B521B-AE0F-4FC2-99C1-C8EB2AA01890}"/>
              </a:ext>
            </a:extLst>
          </p:cNvPr>
          <p:cNvSpPr/>
          <p:nvPr/>
        </p:nvSpPr>
        <p:spPr>
          <a:xfrm>
            <a:off x="1" y="5734051"/>
            <a:ext cx="1051470" cy="112553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b="1" dirty="0" smtClean="0">
                <a:solidFill>
                  <a:schemeClr val="bg1"/>
                </a:solidFill>
              </a:rPr>
              <a:t>Частина 2 Сторінка </a:t>
            </a:r>
          </a:p>
          <a:p>
            <a:pPr algn="ctr"/>
            <a:r>
              <a:rPr lang="ru-RU" sz="2800" b="1" dirty="0" smtClean="0">
                <a:solidFill>
                  <a:schemeClr val="bg1"/>
                </a:solidFill>
              </a:rPr>
              <a:t>21</a:t>
            </a:r>
            <a:endParaRPr lang="uk-UA" sz="1200" b="1" dirty="0"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F6D218C4-15AF-4DAE-ABBF-3688ACBE4D04}"/>
              </a:ext>
            </a:extLst>
          </p:cNvPr>
          <p:cNvSpPr txBox="1"/>
          <p:nvPr/>
        </p:nvSpPr>
        <p:spPr>
          <a:xfrm>
            <a:off x="4211656" y="1078709"/>
            <a:ext cx="6552728" cy="646986"/>
          </a:xfrm>
          <a:prstGeom prst="round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uk-UA" sz="3200" b="1" dirty="0" smtClean="0">
                <a:solidFill>
                  <a:srgbClr val="FF0000"/>
                </a:solidFill>
              </a:rPr>
              <a:t>Розмноження і піклування</a:t>
            </a:r>
            <a:endParaRPr lang="ru-RU" sz="3200" b="1" dirty="0">
              <a:solidFill>
                <a:srgbClr val="FF00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F6D218C4-15AF-4DAE-ABBF-3688ACBE4D04}"/>
              </a:ext>
            </a:extLst>
          </p:cNvPr>
          <p:cNvSpPr txBox="1"/>
          <p:nvPr/>
        </p:nvSpPr>
        <p:spPr>
          <a:xfrm>
            <a:off x="4003799" y="1402202"/>
            <a:ext cx="2448272" cy="646986"/>
          </a:xfrm>
          <a:prstGeom prst="round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uk-UA" sz="3200" b="1" dirty="0" smtClean="0">
                <a:solidFill>
                  <a:srgbClr val="FF0000"/>
                </a:solidFill>
              </a:rPr>
              <a:t>потомство</a:t>
            </a:r>
            <a:endParaRPr lang="ru-RU" sz="3200" b="1" dirty="0">
              <a:solidFill>
                <a:srgbClr val="FF0000"/>
              </a:solidFill>
            </a:endParaRPr>
          </a:p>
        </p:txBody>
      </p:sp>
      <p:cxnSp>
        <p:nvCxnSpPr>
          <p:cNvPr id="3" name="Прямая со стрелкой 2"/>
          <p:cNvCxnSpPr/>
          <p:nvPr/>
        </p:nvCxnSpPr>
        <p:spPr>
          <a:xfrm>
            <a:off x="8396287" y="3429794"/>
            <a:ext cx="936104" cy="1656184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 flipV="1">
            <a:off x="8380754" y="3501802"/>
            <a:ext cx="936104" cy="2088232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895926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D:\3 клас\04 ЯДС\Грущинська\5 Тварини\068_069 Клас Звірі docx\2026-02-26_23575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9703" y="488467"/>
            <a:ext cx="8728307" cy="5245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4">
            <a:extLst>
              <a:ext uri="{FF2B5EF4-FFF2-40B4-BE49-F238E27FC236}">
                <a16:creationId xmlns="" xmlns:a16="http://schemas.microsoft.com/office/drawing/2014/main" id="{612B521B-AE0F-4FC2-99C1-C8EB2AA01890}"/>
              </a:ext>
            </a:extLst>
          </p:cNvPr>
          <p:cNvSpPr/>
          <p:nvPr/>
        </p:nvSpPr>
        <p:spPr>
          <a:xfrm>
            <a:off x="1" y="5734051"/>
            <a:ext cx="1051470" cy="112553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b="1" dirty="0" smtClean="0">
                <a:solidFill>
                  <a:schemeClr val="bg1"/>
                </a:solidFill>
              </a:rPr>
              <a:t>Частина 2 Сторінка </a:t>
            </a:r>
          </a:p>
          <a:p>
            <a:pPr algn="ctr"/>
            <a:r>
              <a:rPr lang="ru-RU" sz="2800" b="1" dirty="0" smtClean="0">
                <a:solidFill>
                  <a:schemeClr val="bg1"/>
                </a:solidFill>
              </a:rPr>
              <a:t>21</a:t>
            </a:r>
            <a:endParaRPr lang="uk-UA" sz="1200" b="1" dirty="0">
              <a:solidFill>
                <a:schemeClr val="bg1"/>
              </a:solidFill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375188" y="2053703"/>
            <a:ext cx="2908531" cy="2752181"/>
          </a:xfrm>
          <a:prstGeom prst="roundRect">
            <a:avLst/>
          </a:prstGeom>
          <a:ln w="3810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u="sng" dirty="0">
                <a:solidFill>
                  <a:schemeClr val="accent3">
                    <a:lumMod val="75000"/>
                  </a:schemeClr>
                </a:solidFill>
              </a:rPr>
              <a:t>Домашнє </a:t>
            </a:r>
            <a:r>
              <a:rPr lang="uk-UA" sz="2400" b="1" u="sng" dirty="0" smtClean="0">
                <a:solidFill>
                  <a:schemeClr val="accent3">
                    <a:lumMod val="75000"/>
                  </a:schemeClr>
                </a:solidFill>
              </a:rPr>
              <a:t>завдання</a:t>
            </a:r>
          </a:p>
          <a:p>
            <a:pPr algn="ctr"/>
            <a:r>
              <a:rPr lang="uk-UA" sz="2400" b="1" dirty="0">
                <a:solidFill>
                  <a:schemeClr val="accent3">
                    <a:lumMod val="75000"/>
                  </a:schemeClr>
                </a:solidFill>
              </a:rPr>
              <a:t>Сторінки </a:t>
            </a:r>
            <a:r>
              <a:rPr lang="uk-UA" sz="2400" b="1" dirty="0" smtClean="0">
                <a:solidFill>
                  <a:schemeClr val="accent3">
                    <a:lumMod val="75000"/>
                  </a:schemeClr>
                </a:solidFill>
              </a:rPr>
              <a:t>101-102 </a:t>
            </a:r>
            <a:r>
              <a:rPr lang="uk-UA" sz="2400" b="1" dirty="0">
                <a:solidFill>
                  <a:schemeClr val="accent3">
                    <a:lumMod val="75000"/>
                  </a:schemeClr>
                </a:solidFill>
              </a:rPr>
              <a:t>читати і </a:t>
            </a:r>
            <a:r>
              <a:rPr lang="uk-UA" sz="2400" b="1" dirty="0" smtClean="0">
                <a:solidFill>
                  <a:schemeClr val="accent3">
                    <a:lumMod val="75000"/>
                  </a:schemeClr>
                </a:solidFill>
              </a:rPr>
              <a:t>переказувати, в зошиті завдання до уроку 69.</a:t>
            </a:r>
            <a:endParaRPr lang="uk-UA" sz="24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587570" y="333450"/>
            <a:ext cx="2408118" cy="1583923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Робота в зошиті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F6D218C4-15AF-4DAE-ABBF-3688ACBE4D04}"/>
              </a:ext>
            </a:extLst>
          </p:cNvPr>
          <p:cNvSpPr txBox="1"/>
          <p:nvPr/>
        </p:nvSpPr>
        <p:spPr>
          <a:xfrm>
            <a:off x="9980463" y="1463392"/>
            <a:ext cx="1152128" cy="646986"/>
          </a:xfrm>
          <a:prstGeom prst="round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uk-UA" sz="3200" b="1" dirty="0" smtClean="0">
                <a:solidFill>
                  <a:srgbClr val="FF0000"/>
                </a:solidFill>
              </a:rPr>
              <a:t>Так</a:t>
            </a:r>
            <a:endParaRPr lang="ru-RU" sz="3200" b="1" dirty="0">
              <a:solidFill>
                <a:srgbClr val="FF000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F6D218C4-15AF-4DAE-ABBF-3688ACBE4D04}"/>
              </a:ext>
            </a:extLst>
          </p:cNvPr>
          <p:cNvSpPr txBox="1"/>
          <p:nvPr/>
        </p:nvSpPr>
        <p:spPr>
          <a:xfrm>
            <a:off x="9985776" y="2110378"/>
            <a:ext cx="944483" cy="646986"/>
          </a:xfrm>
          <a:prstGeom prst="round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uk-UA" sz="3200" b="1" dirty="0" smtClean="0">
                <a:solidFill>
                  <a:srgbClr val="FF0000"/>
                </a:solidFill>
              </a:rPr>
              <a:t>Так</a:t>
            </a:r>
            <a:endParaRPr lang="ru-RU" sz="3200" b="1" dirty="0">
              <a:solidFill>
                <a:srgbClr val="FF000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F6D218C4-15AF-4DAE-ABBF-3688ACBE4D04}"/>
              </a:ext>
            </a:extLst>
          </p:cNvPr>
          <p:cNvSpPr txBox="1"/>
          <p:nvPr/>
        </p:nvSpPr>
        <p:spPr>
          <a:xfrm>
            <a:off x="10138171" y="2807604"/>
            <a:ext cx="994419" cy="646986"/>
          </a:xfrm>
          <a:prstGeom prst="round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uk-UA" sz="3200" b="1" dirty="0" smtClean="0">
                <a:solidFill>
                  <a:srgbClr val="FF0000"/>
                </a:solidFill>
              </a:rPr>
              <a:t>Так</a:t>
            </a:r>
            <a:endParaRPr lang="ru-RU" sz="3200" b="1" dirty="0">
              <a:solidFill>
                <a:srgbClr val="FF000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F6D218C4-15AF-4DAE-ABBF-3688ACBE4D04}"/>
              </a:ext>
            </a:extLst>
          </p:cNvPr>
          <p:cNvSpPr txBox="1"/>
          <p:nvPr/>
        </p:nvSpPr>
        <p:spPr>
          <a:xfrm>
            <a:off x="10084285" y="3861842"/>
            <a:ext cx="944483" cy="646986"/>
          </a:xfrm>
          <a:prstGeom prst="round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uk-UA" sz="3200" b="1" dirty="0" smtClean="0">
                <a:solidFill>
                  <a:srgbClr val="FF0000"/>
                </a:solidFill>
              </a:rPr>
              <a:t>Так</a:t>
            </a:r>
            <a:endParaRPr lang="ru-RU" sz="3200" b="1" dirty="0">
              <a:solidFill>
                <a:srgbClr val="FF000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F6D218C4-15AF-4DAE-ABBF-3688ACBE4D04}"/>
              </a:ext>
            </a:extLst>
          </p:cNvPr>
          <p:cNvSpPr txBox="1"/>
          <p:nvPr/>
        </p:nvSpPr>
        <p:spPr>
          <a:xfrm>
            <a:off x="10131073" y="4725938"/>
            <a:ext cx="792088" cy="646986"/>
          </a:xfrm>
          <a:prstGeom prst="round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uk-UA" sz="3200" b="1" dirty="0" smtClean="0">
                <a:solidFill>
                  <a:srgbClr val="FF0000"/>
                </a:solidFill>
              </a:rPr>
              <a:t>Ні</a:t>
            </a:r>
            <a:endParaRPr lang="ru-RU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73300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/>
      <p:bldP spid="16" grpId="0"/>
      <p:bldP spid="18" grpId="0"/>
      <p:bldP spid="19" grpId="0"/>
      <p:bldP spid="2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685C8320-B91F-4219-B4C8-845C1A9B41A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161"/>
          <a:stretch/>
        </p:blipFill>
        <p:spPr>
          <a:xfrm>
            <a:off x="547014" y="5177208"/>
            <a:ext cx="2122880" cy="152323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56949A44-46C1-45C3-809D-7DF9BCAF99A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932"/>
          <a:stretch/>
        </p:blipFill>
        <p:spPr>
          <a:xfrm>
            <a:off x="4807327" y="2519937"/>
            <a:ext cx="2122880" cy="150327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B7052D09-F118-4EE1-A7A1-9BDE3CB28B3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921"/>
          <a:stretch/>
        </p:blipFill>
        <p:spPr>
          <a:xfrm>
            <a:off x="2677171" y="2574261"/>
            <a:ext cx="2122880" cy="147767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B48C897F-E745-44BA-A41C-8AF22EA1A51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192"/>
          <a:stretch/>
        </p:blipFill>
        <p:spPr>
          <a:xfrm>
            <a:off x="547014" y="2519937"/>
            <a:ext cx="2122880" cy="1522425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A218E90A-2030-4389-9B8C-68C6C94D12C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31"/>
          <a:stretch/>
        </p:blipFill>
        <p:spPr>
          <a:xfrm>
            <a:off x="4807327" y="5177208"/>
            <a:ext cx="2122880" cy="1513663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="" xmlns:a16="http://schemas.microsoft.com/office/drawing/2014/main" id="{44C3D260-8613-413A-B6D6-531319C182B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161"/>
          <a:stretch/>
        </p:blipFill>
        <p:spPr>
          <a:xfrm>
            <a:off x="2677171" y="5186780"/>
            <a:ext cx="2122880" cy="1523238"/>
          </a:xfrm>
          <a:prstGeom prst="rect">
            <a:avLst/>
          </a:prstGeom>
        </p:spPr>
      </p:pic>
      <p:grpSp>
        <p:nvGrpSpPr>
          <p:cNvPr id="35" name="Групувати 34">
            <a:extLst>
              <a:ext uri="{FF2B5EF4-FFF2-40B4-BE49-F238E27FC236}">
                <a16:creationId xmlns="" xmlns:a16="http://schemas.microsoft.com/office/drawing/2014/main" id="{F6C8355B-DE56-497F-966E-230AE1892956}"/>
              </a:ext>
            </a:extLst>
          </p:cNvPr>
          <p:cNvGrpSpPr/>
          <p:nvPr/>
        </p:nvGrpSpPr>
        <p:grpSpPr>
          <a:xfrm>
            <a:off x="550652" y="1453551"/>
            <a:ext cx="2122880" cy="2588810"/>
            <a:chOff x="943132" y="1443642"/>
            <a:chExt cx="2124262" cy="2588211"/>
          </a:xfrm>
        </p:grpSpPr>
        <p:pic>
          <p:nvPicPr>
            <p:cNvPr id="22" name="Рисунок 21">
              <a:extLst>
                <a:ext uri="{FF2B5EF4-FFF2-40B4-BE49-F238E27FC236}">
                  <a16:creationId xmlns="" xmlns:a16="http://schemas.microsoft.com/office/drawing/2014/main" id="{1AC4841A-E256-45E2-8B84-6666A995980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3132" y="1443642"/>
              <a:ext cx="2124262" cy="2588211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="" xmlns:a16="http://schemas.microsoft.com/office/drawing/2014/main" id="{4A422E68-C715-41C5-BD9F-D4C4EE7F7FFA}"/>
                </a:ext>
              </a:extLst>
            </p:cNvPr>
            <p:cNvSpPr txBox="1"/>
            <p:nvPr/>
          </p:nvSpPr>
          <p:spPr>
            <a:xfrm>
              <a:off x="1084004" y="1605593"/>
              <a:ext cx="1757405" cy="19385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2400" b="1" dirty="0">
                  <a:solidFill>
                    <a:schemeClr val="bg1"/>
                  </a:solidFill>
                </a:rPr>
                <a:t>Сьогодні </a:t>
              </a:r>
            </a:p>
            <a:p>
              <a:pPr algn="ctr"/>
              <a:r>
                <a:rPr lang="uk-UA" sz="2400" b="1" dirty="0">
                  <a:solidFill>
                    <a:schemeClr val="bg1"/>
                  </a:solidFill>
                </a:rPr>
                <a:t>на уроці </a:t>
              </a:r>
            </a:p>
            <a:p>
              <a:pPr algn="ctr"/>
              <a:r>
                <a:rPr lang="uk-UA" sz="2400" b="1" dirty="0">
                  <a:solidFill>
                    <a:schemeClr val="bg1"/>
                  </a:solidFill>
                </a:rPr>
                <a:t>я навчився/</a:t>
              </a:r>
            </a:p>
            <a:p>
              <a:pPr algn="ctr"/>
              <a:r>
                <a:rPr lang="uk-UA" sz="2400" b="1" dirty="0">
                  <a:solidFill>
                    <a:schemeClr val="bg1"/>
                  </a:solidFill>
                </a:rPr>
                <a:t>навчилася…</a:t>
              </a:r>
              <a:endParaRPr lang="ru-RU" sz="2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6" name="Групувати 35">
            <a:extLst>
              <a:ext uri="{FF2B5EF4-FFF2-40B4-BE49-F238E27FC236}">
                <a16:creationId xmlns="" xmlns:a16="http://schemas.microsoft.com/office/drawing/2014/main" id="{59C71607-5FF6-495D-87B1-4E26A8726C1B}"/>
              </a:ext>
            </a:extLst>
          </p:cNvPr>
          <p:cNvGrpSpPr/>
          <p:nvPr/>
        </p:nvGrpSpPr>
        <p:grpSpPr>
          <a:xfrm>
            <a:off x="2677171" y="1463123"/>
            <a:ext cx="2122880" cy="2588810"/>
            <a:chOff x="4656229" y="1453212"/>
            <a:chExt cx="2124262" cy="2588211"/>
          </a:xfrm>
        </p:grpSpPr>
        <p:pic>
          <p:nvPicPr>
            <p:cNvPr id="20" name="Рисунок 19">
              <a:extLst>
                <a:ext uri="{FF2B5EF4-FFF2-40B4-BE49-F238E27FC236}">
                  <a16:creationId xmlns="" xmlns:a16="http://schemas.microsoft.com/office/drawing/2014/main" id="{EA5B5146-B43A-40AF-8B89-30D354672FF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56229" y="1453212"/>
              <a:ext cx="2124262" cy="2588211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="" xmlns:a16="http://schemas.microsoft.com/office/drawing/2014/main" id="{9CF7A4D3-CAF4-43F6-9D4A-86A306BE94A3}"/>
                </a:ext>
              </a:extLst>
            </p:cNvPr>
            <p:cNvSpPr txBox="1"/>
            <p:nvPr/>
          </p:nvSpPr>
          <p:spPr>
            <a:xfrm>
              <a:off x="4758788" y="1605593"/>
              <a:ext cx="1877615" cy="19385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b="1"/>
              </a:lvl1pPr>
            </a:lstStyle>
            <a:p>
              <a:r>
                <a:rPr lang="uk-UA" sz="2400" dirty="0">
                  <a:solidFill>
                    <a:schemeClr val="bg1"/>
                  </a:solidFill>
                </a:rPr>
                <a:t>На уроці</a:t>
              </a:r>
            </a:p>
            <a:p>
              <a:r>
                <a:rPr lang="uk-UA" sz="2400" dirty="0">
                  <a:solidFill>
                    <a:schemeClr val="bg1"/>
                  </a:solidFill>
                </a:rPr>
                <a:t>я</a:t>
              </a:r>
              <a:r>
                <a:rPr lang="en-US" sz="2400" dirty="0">
                  <a:solidFill>
                    <a:schemeClr val="bg1"/>
                  </a:solidFill>
                </a:rPr>
                <a:t> </a:t>
              </a:r>
              <a:r>
                <a:rPr lang="uk-UA" sz="2400" dirty="0">
                  <a:solidFill>
                    <a:schemeClr val="bg1"/>
                  </a:solidFill>
                </a:rPr>
                <a:t>запам’ятав/</a:t>
              </a:r>
            </a:p>
            <a:p>
              <a:r>
                <a:rPr lang="uk-UA" sz="2400" dirty="0">
                  <a:solidFill>
                    <a:schemeClr val="bg1"/>
                  </a:solidFill>
                </a:rPr>
                <a:t>запам’ятала…</a:t>
              </a:r>
              <a:endParaRPr lang="ru-RU" sz="2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7" name="Групувати 36">
            <a:extLst>
              <a:ext uri="{FF2B5EF4-FFF2-40B4-BE49-F238E27FC236}">
                <a16:creationId xmlns="" xmlns:a16="http://schemas.microsoft.com/office/drawing/2014/main" id="{90B76003-0E5E-4C40-B2BC-15396009528E}"/>
              </a:ext>
            </a:extLst>
          </p:cNvPr>
          <p:cNvGrpSpPr/>
          <p:nvPr/>
        </p:nvGrpSpPr>
        <p:grpSpPr>
          <a:xfrm>
            <a:off x="4810966" y="1434405"/>
            <a:ext cx="2122880" cy="2588810"/>
            <a:chOff x="8728843" y="1443642"/>
            <a:chExt cx="2124262" cy="2588211"/>
          </a:xfrm>
        </p:grpSpPr>
        <p:pic>
          <p:nvPicPr>
            <p:cNvPr id="18" name="Рисунок 17">
              <a:extLst>
                <a:ext uri="{FF2B5EF4-FFF2-40B4-BE49-F238E27FC236}">
                  <a16:creationId xmlns="" xmlns:a16="http://schemas.microsoft.com/office/drawing/2014/main" id="{289B3287-9B64-46DF-8007-3ED5A1C653F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28843" y="1443642"/>
              <a:ext cx="2124262" cy="2588211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="" xmlns:a16="http://schemas.microsoft.com/office/drawing/2014/main" id="{9AA5B367-759C-4656-8406-C6FEB2C4ADA9}"/>
                </a:ext>
              </a:extLst>
            </p:cNvPr>
            <p:cNvSpPr txBox="1"/>
            <p:nvPr/>
          </p:nvSpPr>
          <p:spPr>
            <a:xfrm>
              <a:off x="8929919" y="1605593"/>
              <a:ext cx="1576041" cy="12000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b="1"/>
              </a:lvl1pPr>
            </a:lstStyle>
            <a:p>
              <a:r>
                <a:rPr lang="uk-UA" sz="2400" dirty="0">
                  <a:solidFill>
                    <a:schemeClr val="bg1"/>
                  </a:solidFill>
                </a:rPr>
                <a:t>Найкраще </a:t>
              </a:r>
            </a:p>
            <a:p>
              <a:r>
                <a:rPr lang="uk-UA" sz="2400" dirty="0">
                  <a:solidFill>
                    <a:schemeClr val="bg1"/>
                  </a:solidFill>
                </a:rPr>
                <a:t>мені вдалося…</a:t>
              </a:r>
              <a:endParaRPr lang="ru-RU" sz="2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8" name="Групувати 37">
            <a:extLst>
              <a:ext uri="{FF2B5EF4-FFF2-40B4-BE49-F238E27FC236}">
                <a16:creationId xmlns="" xmlns:a16="http://schemas.microsoft.com/office/drawing/2014/main" id="{1FAC3E24-8DED-4D03-963B-9E8A528F0BEE}"/>
              </a:ext>
            </a:extLst>
          </p:cNvPr>
          <p:cNvGrpSpPr/>
          <p:nvPr/>
        </p:nvGrpSpPr>
        <p:grpSpPr>
          <a:xfrm>
            <a:off x="547014" y="4121208"/>
            <a:ext cx="2122880" cy="2588810"/>
            <a:chOff x="1062120" y="4120252"/>
            <a:chExt cx="2124262" cy="2588211"/>
          </a:xfrm>
        </p:grpSpPr>
        <p:pic>
          <p:nvPicPr>
            <p:cNvPr id="28" name="Рисунок 27">
              <a:extLst>
                <a:ext uri="{FF2B5EF4-FFF2-40B4-BE49-F238E27FC236}">
                  <a16:creationId xmlns="" xmlns:a16="http://schemas.microsoft.com/office/drawing/2014/main" id="{4FBA025D-9DEF-4413-9329-DD62BEF4A2F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2120" y="4120252"/>
              <a:ext cx="2124262" cy="2588211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="" xmlns:a16="http://schemas.microsoft.com/office/drawing/2014/main" id="{CC6D81AE-5CFB-4C25-A3D2-05B1D10F4D90}"/>
                </a:ext>
              </a:extLst>
            </p:cNvPr>
            <p:cNvSpPr txBox="1"/>
            <p:nvPr/>
          </p:nvSpPr>
          <p:spPr>
            <a:xfrm>
              <a:off x="1257310" y="4305853"/>
              <a:ext cx="1741163" cy="15692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b="1"/>
              </a:lvl1pPr>
            </a:lstStyle>
            <a:p>
              <a:r>
                <a:rPr lang="uk-UA" sz="2400" dirty="0">
                  <a:solidFill>
                    <a:schemeClr val="bg1"/>
                  </a:solidFill>
                </a:rPr>
                <a:t>Найбільше</a:t>
              </a:r>
            </a:p>
            <a:p>
              <a:r>
                <a:rPr lang="uk-UA" sz="2400" dirty="0">
                  <a:solidFill>
                    <a:schemeClr val="bg1"/>
                  </a:solidFill>
                </a:rPr>
                <a:t> мені сподобалося…</a:t>
              </a:r>
              <a:endParaRPr lang="ru-RU" sz="2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9" name="Групувати 38">
            <a:extLst>
              <a:ext uri="{FF2B5EF4-FFF2-40B4-BE49-F238E27FC236}">
                <a16:creationId xmlns="" xmlns:a16="http://schemas.microsoft.com/office/drawing/2014/main" id="{A4E2C8E9-B043-48B3-A66A-E17BEC8EA6A3}"/>
              </a:ext>
            </a:extLst>
          </p:cNvPr>
          <p:cNvGrpSpPr/>
          <p:nvPr/>
        </p:nvGrpSpPr>
        <p:grpSpPr>
          <a:xfrm>
            <a:off x="2677171" y="4115827"/>
            <a:ext cx="2122880" cy="2588811"/>
            <a:chOff x="4619984" y="4110680"/>
            <a:chExt cx="2124263" cy="2588212"/>
          </a:xfrm>
        </p:grpSpPr>
        <p:pic>
          <p:nvPicPr>
            <p:cNvPr id="26" name="Рисунок 25">
              <a:extLst>
                <a:ext uri="{FF2B5EF4-FFF2-40B4-BE49-F238E27FC236}">
                  <a16:creationId xmlns="" xmlns:a16="http://schemas.microsoft.com/office/drawing/2014/main" id="{9E1467B5-76D2-4065-A416-84FA1682926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19984" y="4110680"/>
              <a:ext cx="2124263" cy="2588212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="" xmlns:a16="http://schemas.microsoft.com/office/drawing/2014/main" id="{A8854B14-A831-4207-9DA7-F8B11852112C}"/>
                </a:ext>
              </a:extLst>
            </p:cNvPr>
            <p:cNvSpPr txBox="1"/>
            <p:nvPr/>
          </p:nvSpPr>
          <p:spPr>
            <a:xfrm>
              <a:off x="4827664" y="4130453"/>
              <a:ext cx="1687243" cy="15692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b="1"/>
              </a:lvl1pPr>
            </a:lstStyle>
            <a:p>
              <a:r>
                <a:rPr lang="uk-UA" sz="2400" dirty="0">
                  <a:solidFill>
                    <a:schemeClr val="bg1"/>
                  </a:solidFill>
                </a:rPr>
                <a:t>Урок </a:t>
              </a:r>
            </a:p>
            <a:p>
              <a:r>
                <a:rPr lang="uk-UA" sz="2400" dirty="0">
                  <a:solidFill>
                    <a:schemeClr val="bg1"/>
                  </a:solidFill>
                </a:rPr>
                <a:t>завершую з настроєм…</a:t>
              </a:r>
              <a:endParaRPr lang="ru-RU" sz="2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40" name="Групувати 39">
            <a:extLst>
              <a:ext uri="{FF2B5EF4-FFF2-40B4-BE49-F238E27FC236}">
                <a16:creationId xmlns="" xmlns:a16="http://schemas.microsoft.com/office/drawing/2014/main" id="{01C56E89-3617-49DC-9DD7-F78EF09F9185}"/>
              </a:ext>
            </a:extLst>
          </p:cNvPr>
          <p:cNvGrpSpPr/>
          <p:nvPr/>
        </p:nvGrpSpPr>
        <p:grpSpPr>
          <a:xfrm>
            <a:off x="4807327" y="4093184"/>
            <a:ext cx="2122880" cy="2597685"/>
            <a:chOff x="8728843" y="4110680"/>
            <a:chExt cx="2124263" cy="2588212"/>
          </a:xfrm>
        </p:grpSpPr>
        <p:pic>
          <p:nvPicPr>
            <p:cNvPr id="24" name="Рисунок 23">
              <a:extLst>
                <a:ext uri="{FF2B5EF4-FFF2-40B4-BE49-F238E27FC236}">
                  <a16:creationId xmlns="" xmlns:a16="http://schemas.microsoft.com/office/drawing/2014/main" id="{7900379D-F458-47D6-B608-DD9EE02E8AF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28843" y="4110680"/>
              <a:ext cx="2124263" cy="2588212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="" xmlns:a16="http://schemas.microsoft.com/office/drawing/2014/main" id="{3E42A582-EBEF-45E5-89DE-6246D26FEEBC}"/>
                </a:ext>
              </a:extLst>
            </p:cNvPr>
            <p:cNvSpPr txBox="1"/>
            <p:nvPr/>
          </p:nvSpPr>
          <p:spPr>
            <a:xfrm>
              <a:off x="8933561" y="4310292"/>
              <a:ext cx="1587952" cy="11959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b="1"/>
              </a:lvl1pPr>
            </a:lstStyle>
            <a:p>
              <a:r>
                <a:rPr lang="uk-UA" sz="2400" dirty="0">
                  <a:solidFill>
                    <a:schemeClr val="accent3">
                      <a:lumMod val="75000"/>
                    </a:schemeClr>
                  </a:solidFill>
                </a:rPr>
                <a:t>Труднощі виникали…</a:t>
              </a:r>
              <a:endParaRPr lang="ru-RU" sz="2400" dirty="0">
                <a:solidFill>
                  <a:schemeClr val="accent3">
                    <a:lumMod val="75000"/>
                  </a:schemeClr>
                </a:solidFill>
              </a:endParaRPr>
            </a:p>
          </p:txBody>
        </p:sp>
      </p:grpSp>
      <p:sp>
        <p:nvSpPr>
          <p:cNvPr id="5" name="Прямоугольник 4"/>
          <p:cNvSpPr/>
          <p:nvPr/>
        </p:nvSpPr>
        <p:spPr>
          <a:xfrm>
            <a:off x="1051471" y="494645"/>
            <a:ext cx="10153127" cy="80105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/>
              <a:t>Рефлексія «Загадкові листи»</a:t>
            </a:r>
          </a:p>
        </p:txBody>
      </p:sp>
      <p:pic>
        <p:nvPicPr>
          <p:cNvPr id="42" name="Рисунок 41">
            <a:extLst>
              <a:ext uri="{FF2B5EF4-FFF2-40B4-BE49-F238E27FC236}">
                <a16:creationId xmlns="" xmlns:a16="http://schemas.microsoft.com/office/drawing/2014/main" id="{303A0F1C-25E8-4812-8FCC-E4BF13205540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52"/>
          <a:stretch/>
        </p:blipFill>
        <p:spPr>
          <a:xfrm>
            <a:off x="7051172" y="2154257"/>
            <a:ext cx="4471990" cy="4396449"/>
          </a:xfrm>
          <a:prstGeom prst="rect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</p:pic>
      <p:sp>
        <p:nvSpPr>
          <p:cNvPr id="43" name="Бульбашка прямої мови: прямокутна з округленими кутами 42">
            <a:extLst>
              <a:ext uri="{FF2B5EF4-FFF2-40B4-BE49-F238E27FC236}">
                <a16:creationId xmlns="" xmlns:a16="http://schemas.microsoft.com/office/drawing/2014/main" id="{3CA92863-B7FF-496A-BA1F-CAC1B6F06959}"/>
              </a:ext>
            </a:extLst>
          </p:cNvPr>
          <p:cNvSpPr/>
          <p:nvPr/>
        </p:nvSpPr>
        <p:spPr>
          <a:xfrm>
            <a:off x="6982716" y="1434403"/>
            <a:ext cx="4540446" cy="843008"/>
          </a:xfrm>
          <a:prstGeom prst="wedgeRoundRectCallout">
            <a:avLst>
              <a:gd name="adj1" fmla="val -16196"/>
              <a:gd name="adj2" fmla="val 78137"/>
              <a:gd name="adj3" fmla="val 16667"/>
            </a:avLst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chemeClr val="accent3">
                    <a:lumMod val="75000"/>
                  </a:schemeClr>
                </a:solidFill>
              </a:rPr>
              <a:t>Вибери </a:t>
            </a:r>
            <a:r>
              <a:rPr lang="uk-UA" sz="2000" b="1" dirty="0">
                <a:solidFill>
                  <a:schemeClr val="accent3">
                    <a:lumMod val="75000"/>
                  </a:schemeClr>
                </a:solidFill>
              </a:rPr>
              <a:t>лист, який ти хочеш відкрити</a:t>
            </a:r>
          </a:p>
          <a:p>
            <a:pPr algn="ctr"/>
            <a:r>
              <a:rPr lang="uk-UA" sz="2000" i="1" dirty="0">
                <a:solidFill>
                  <a:schemeClr val="accent3">
                    <a:lumMod val="75000"/>
                  </a:schemeClr>
                </a:solidFill>
              </a:rPr>
              <a:t>(щоби відкрити лист, натисніть на нього)</a:t>
            </a:r>
          </a:p>
        </p:txBody>
      </p:sp>
    </p:spTree>
    <p:extLst>
      <p:ext uri="{BB962C8B-B14F-4D97-AF65-F5344CB8AC3E}">
        <p14:creationId xmlns:p14="http://schemas.microsoft.com/office/powerpoint/2010/main" val="24421875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822284"/>
            <a:ext cx="1069820" cy="103730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Зошит.</a:t>
            </a:r>
            <a:endParaRPr lang="uk-UA" sz="1400" b="1" dirty="0">
              <a:solidFill>
                <a:schemeClr val="bg1"/>
              </a:solidFill>
            </a:endParaRP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62-63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848533" y="2162118"/>
            <a:ext cx="6462841" cy="776952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rtlCol="0" anchor="ctr"/>
          <a:lstStyle/>
          <a:p>
            <a:pPr algn="ctr"/>
            <a:r>
              <a:rPr lang="uk-UA" sz="2400" b="1" dirty="0" err="1" smtClean="0">
                <a:solidFill>
                  <a:srgbClr val="0070C0"/>
                </a:solidFill>
              </a:rPr>
              <a:t>Запиши</a:t>
            </a:r>
            <a:r>
              <a:rPr lang="uk-UA" sz="2400" b="1" dirty="0" smtClean="0">
                <a:solidFill>
                  <a:srgbClr val="0070C0"/>
                </a:solidFill>
              </a:rPr>
              <a:t> свої спостереження за неживою природою у календар спостережень</a:t>
            </a:r>
            <a:endParaRPr lang="uk-UA" sz="2400" b="1" dirty="0">
              <a:solidFill>
                <a:srgbClr val="0070C0"/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863070" y="1053530"/>
            <a:ext cx="3120040" cy="521915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/>
              <a:t>Яка зараз пора року?</a:t>
            </a:r>
            <a:endParaRPr lang="ru-RU" sz="2400" b="1" dirty="0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848534" y="1635199"/>
            <a:ext cx="3120040" cy="526919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/>
              <a:t>Який </a:t>
            </a:r>
            <a:r>
              <a:rPr lang="uk-UA" sz="2400" b="1" dirty="0" smtClean="0"/>
              <a:t>місяць року?</a:t>
            </a:r>
            <a:endParaRPr lang="ru-RU" sz="2400" b="1" dirty="0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392871" y="1053530"/>
            <a:ext cx="2918504" cy="526919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/>
              <a:t>Яке </a:t>
            </a:r>
            <a:r>
              <a:rPr lang="uk-UA" sz="2400" b="1" dirty="0" smtClean="0"/>
              <a:t>число місяця?</a:t>
            </a:r>
            <a:endParaRPr lang="ru-RU" sz="2400" b="1" dirty="0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4392871" y="1629594"/>
            <a:ext cx="2917568" cy="527553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/>
              <a:t>Який день тижня?</a:t>
            </a:r>
            <a:endParaRPr lang="ru-RU" sz="2400" b="1" dirty="0"/>
          </a:p>
        </p:txBody>
      </p:sp>
      <p:pic>
        <p:nvPicPr>
          <p:cNvPr id="9218" name="Picture 2" descr="Набір карток для фенологічних спостережень &quot;Календар природи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8686" y="265353"/>
            <a:ext cx="3858057" cy="2673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Скругленный прямоугольник 12"/>
          <p:cNvSpPr/>
          <p:nvPr/>
        </p:nvSpPr>
        <p:spPr>
          <a:xfrm>
            <a:off x="890402" y="376223"/>
            <a:ext cx="6420037" cy="589531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Вправа «Синоптик»</a:t>
            </a:r>
            <a:endParaRPr lang="uk-UA" sz="4000" b="1" dirty="0">
              <a:solidFill>
                <a:schemeClr val="bg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819" y="2964464"/>
            <a:ext cx="10501777" cy="3705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300583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75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" dur="75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Oval 8"/>
          <p:cNvSpPr>
            <a:spLocks noChangeArrowheads="1"/>
          </p:cNvSpPr>
          <p:nvPr/>
        </p:nvSpPr>
        <p:spPr bwMode="auto">
          <a:xfrm rot="17921143">
            <a:off x="4120479" y="4203325"/>
            <a:ext cx="2963886" cy="1494821"/>
          </a:xfrm>
          <a:prstGeom prst="ellipse">
            <a:avLst/>
          </a:prstGeom>
          <a:solidFill>
            <a:srgbClr val="FF0000"/>
          </a:solidFill>
          <a:ln>
            <a:headEnd/>
            <a:tailEnd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108814" tIns="54407" rIns="108814" bIns="54407"/>
          <a:lstStyle/>
          <a:p>
            <a:pPr algn="ctr"/>
            <a:r>
              <a:rPr lang="uk-UA" sz="3600" b="1" dirty="0" err="1" smtClean="0">
                <a:solidFill>
                  <a:schemeClr val="bg1"/>
                </a:solidFill>
              </a:rPr>
              <a:t>Павуко</a:t>
            </a:r>
            <a:r>
              <a:rPr lang="uk-UA" sz="3600" b="1" dirty="0" smtClean="0">
                <a:solidFill>
                  <a:schemeClr val="bg1"/>
                </a:solidFill>
              </a:rPr>
              <a:t>-подібні</a:t>
            </a:r>
            <a:endParaRPr lang="uk-UA" sz="3600" dirty="0">
              <a:solidFill>
                <a:schemeClr val="bg1"/>
              </a:solidFill>
            </a:endParaRPr>
          </a:p>
          <a:p>
            <a:endParaRPr lang="ru-RU" sz="4000" dirty="0">
              <a:solidFill>
                <a:schemeClr val="bg1"/>
              </a:solidFill>
            </a:endParaRPr>
          </a:p>
        </p:txBody>
      </p:sp>
      <p:pic>
        <p:nvPicPr>
          <p:cNvPr id="33" name="Picture 8" descr="Проект з ОІ та ІКТ і Зоології: &quot;Ракоподібні&quot; - №15 групи ПГФ, 2015 — Вікі  ЦДУ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0228" y="5175607"/>
            <a:ext cx="1901414" cy="1317055"/>
          </a:xfrm>
          <a:prstGeom prst="round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Oval 10"/>
          <p:cNvSpPr>
            <a:spLocks noChangeArrowheads="1"/>
          </p:cNvSpPr>
          <p:nvPr/>
        </p:nvSpPr>
        <p:spPr bwMode="auto">
          <a:xfrm rot="1949361">
            <a:off x="5722128" y="3795999"/>
            <a:ext cx="3785923" cy="934772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headEnd/>
            <a:tailEnd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108814" tIns="54407" rIns="108814" bIns="54407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Ракоподібні 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18" name="Oval 12"/>
          <p:cNvSpPr>
            <a:spLocks noChangeArrowheads="1"/>
          </p:cNvSpPr>
          <p:nvPr/>
        </p:nvSpPr>
        <p:spPr bwMode="auto">
          <a:xfrm rot="20948035">
            <a:off x="6495063" y="1689692"/>
            <a:ext cx="3008052" cy="759965"/>
          </a:xfrm>
          <a:prstGeom prst="ellipse">
            <a:avLst/>
          </a:prstGeom>
          <a:solidFill>
            <a:srgbClr val="FFC000"/>
          </a:solidFill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8814" tIns="54407" rIns="108814" bIns="54407"/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Молюски 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22" name="Oval 10"/>
          <p:cNvSpPr>
            <a:spLocks noChangeArrowheads="1"/>
          </p:cNvSpPr>
          <p:nvPr/>
        </p:nvSpPr>
        <p:spPr bwMode="auto">
          <a:xfrm rot="1182720">
            <a:off x="6785390" y="3282582"/>
            <a:ext cx="2690070" cy="800234"/>
          </a:xfrm>
          <a:prstGeom prst="ellipse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lIns="108814" tIns="54407" rIns="108814" bIns="54407"/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Плазуни 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24" name="Oval 9"/>
          <p:cNvSpPr>
            <a:spLocks noChangeArrowheads="1"/>
          </p:cNvSpPr>
          <p:nvPr/>
        </p:nvSpPr>
        <p:spPr bwMode="auto">
          <a:xfrm rot="19343139">
            <a:off x="2543306" y="3943059"/>
            <a:ext cx="3760522" cy="756910"/>
          </a:xfrm>
          <a:prstGeom prst="ellipse">
            <a:avLst/>
          </a:prstGeom>
          <a:solidFill>
            <a:srgbClr val="00B050"/>
          </a:solidFill>
          <a:ln>
            <a:headEnd/>
            <a:tailEnd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108814" tIns="54407" rIns="108814" bIns="54407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Земноводні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6154" name="Oval 10"/>
          <p:cNvSpPr>
            <a:spLocks noChangeArrowheads="1"/>
          </p:cNvSpPr>
          <p:nvPr/>
        </p:nvSpPr>
        <p:spPr bwMode="auto">
          <a:xfrm rot="19947970">
            <a:off x="2519962" y="3285778"/>
            <a:ext cx="2569543" cy="774987"/>
          </a:xfrm>
          <a:prstGeom prst="ellipse">
            <a:avLst/>
          </a:prstGeom>
          <a:solidFill>
            <a:srgbClr val="D32D9C"/>
          </a:solidFill>
          <a:ln>
            <a:headEnd/>
            <a:tailEnd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08814" tIns="54407" rIns="108814" bIns="54407"/>
          <a:lstStyle/>
          <a:p>
            <a:pPr algn="ctr"/>
            <a:r>
              <a:rPr lang="uk-UA" sz="3600" b="1" dirty="0">
                <a:solidFill>
                  <a:schemeClr val="bg1"/>
                </a:solidFill>
                <a:latin typeface="Calibri" pitchFamily="34" charset="0"/>
              </a:rPr>
              <a:t>Комахи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6146" name="Oval 7"/>
          <p:cNvSpPr>
            <a:spLocks noChangeArrowheads="1"/>
          </p:cNvSpPr>
          <p:nvPr/>
        </p:nvSpPr>
        <p:spPr bwMode="auto">
          <a:xfrm>
            <a:off x="7095714" y="2440506"/>
            <a:ext cx="2069423" cy="750681"/>
          </a:xfrm>
          <a:prstGeom prst="ellipse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8814" tIns="54407" rIns="108814" bIns="54407"/>
          <a:lstStyle/>
          <a:p>
            <a:pPr algn="ctr"/>
            <a:r>
              <a:rPr lang="uk-UA" sz="3600" b="1" dirty="0">
                <a:solidFill>
                  <a:schemeClr val="bg1"/>
                </a:solidFill>
                <a:latin typeface="Calibri" pitchFamily="34" charset="0"/>
              </a:rPr>
              <a:t>Риби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6150" name="Oval 11"/>
          <p:cNvSpPr>
            <a:spLocks noChangeArrowheads="1"/>
          </p:cNvSpPr>
          <p:nvPr/>
        </p:nvSpPr>
        <p:spPr bwMode="auto">
          <a:xfrm rot="20933934">
            <a:off x="2850987" y="2377874"/>
            <a:ext cx="2043955" cy="781107"/>
          </a:xfrm>
          <a:prstGeom prst="ellipse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108814" tIns="54407" rIns="108814" bIns="54407"/>
          <a:lstStyle/>
          <a:p>
            <a:pPr algn="ctr"/>
            <a:r>
              <a:rPr lang="uk-UA" sz="3600" b="1" dirty="0">
                <a:solidFill>
                  <a:schemeClr val="bg1"/>
                </a:solidFill>
                <a:latin typeface="Calibri" pitchFamily="34" charset="0"/>
              </a:rPr>
              <a:t>Птахи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6151" name="Oval 12"/>
          <p:cNvSpPr>
            <a:spLocks noChangeArrowheads="1"/>
          </p:cNvSpPr>
          <p:nvPr/>
        </p:nvSpPr>
        <p:spPr bwMode="auto">
          <a:xfrm rot="1349653">
            <a:off x="3022172" y="1460666"/>
            <a:ext cx="2118013" cy="936064"/>
          </a:xfrm>
          <a:prstGeom prst="ellipse">
            <a:avLst/>
          </a:prstGeom>
          <a:solidFill>
            <a:srgbClr val="002060"/>
          </a:solidFill>
          <a:ln>
            <a:headEnd/>
            <a:tailEnd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lIns="108814" tIns="54407" rIns="108814" bIns="54407"/>
          <a:lstStyle/>
          <a:p>
            <a:pPr algn="ctr"/>
            <a:r>
              <a:rPr lang="uk-UA" sz="3600" b="1" dirty="0">
                <a:solidFill>
                  <a:schemeClr val="bg1"/>
                </a:solidFill>
                <a:latin typeface="Calibri" pitchFamily="34" charset="0"/>
              </a:rPr>
              <a:t>Ссавці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6152" name="Oval 13"/>
          <p:cNvSpPr>
            <a:spLocks noChangeArrowheads="1"/>
          </p:cNvSpPr>
          <p:nvPr/>
        </p:nvSpPr>
        <p:spPr bwMode="auto">
          <a:xfrm>
            <a:off x="4649274" y="1928698"/>
            <a:ext cx="2601201" cy="1679457"/>
          </a:xfrm>
          <a:prstGeom prst="ellipse">
            <a:avLst/>
          </a:prstGeom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108814" tIns="54407" rIns="108814" bIns="54407"/>
          <a:lstStyle/>
          <a:p>
            <a:pPr algn="ctr"/>
            <a:r>
              <a:rPr lang="uk-UA" sz="4000" b="1" dirty="0">
                <a:solidFill>
                  <a:schemeClr val="accent3">
                    <a:lumMod val="50000"/>
                  </a:schemeClr>
                </a:solidFill>
                <a:latin typeface="Calibri" pitchFamily="34" charset="0"/>
              </a:rPr>
              <a:t>Класи</a:t>
            </a:r>
          </a:p>
          <a:p>
            <a:pPr algn="ctr"/>
            <a:r>
              <a:rPr lang="uk-UA" sz="4000" b="1" dirty="0">
                <a:solidFill>
                  <a:schemeClr val="accent3">
                    <a:lumMod val="50000"/>
                  </a:schemeClr>
                </a:solidFill>
                <a:latin typeface="Calibri" pitchFamily="34" charset="0"/>
              </a:rPr>
              <a:t>тварин</a:t>
            </a:r>
            <a:endParaRPr lang="ru-RU" sz="40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cxnSp>
        <p:nvCxnSpPr>
          <p:cNvPr id="21" name="Прямая со стрелкой 20"/>
          <p:cNvCxnSpPr>
            <a:stCxn id="6152" idx="0"/>
            <a:endCxn id="6152" idx="0"/>
          </p:cNvCxnSpPr>
          <p:nvPr/>
        </p:nvCxnSpPr>
        <p:spPr>
          <a:xfrm>
            <a:off x="5949875" y="1928698"/>
            <a:ext cx="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754551" y="282662"/>
            <a:ext cx="10390647" cy="792088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Пригадайте, на які групи поділяють тварин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11" name="Picture 5" descr="114"/>
          <p:cNvPicPr>
            <a:picLocks noChangeAspect="1" noChangeArrowheads="1"/>
          </p:cNvPicPr>
          <p:nvPr/>
        </p:nvPicPr>
        <p:blipFill rotWithShape="1">
          <a:blip r:embed="rId3" cstate="print"/>
          <a:srcRect l="12643" t="3350" r="9236" b="5323"/>
          <a:stretch/>
        </p:blipFill>
        <p:spPr bwMode="auto">
          <a:xfrm>
            <a:off x="582048" y="4513040"/>
            <a:ext cx="1808743" cy="1572820"/>
          </a:xfrm>
          <a:prstGeom prst="roundRect">
            <a:avLst/>
          </a:prstGeom>
          <a:noFill/>
          <a:ln w="38100">
            <a:solidFill>
              <a:schemeClr val="bg1"/>
            </a:solidFill>
          </a:ln>
        </p:spPr>
      </p:pic>
      <p:pic>
        <p:nvPicPr>
          <p:cNvPr id="12" name="Picture 2" descr="https://hi-news.ru/wp-content/uploads/2020/07/fish_swims_image_one-1-750x48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8415" y="2714187"/>
            <a:ext cx="1866351" cy="1134596"/>
          </a:xfrm>
          <a:prstGeom prst="round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3061" y="1103548"/>
            <a:ext cx="1800246" cy="2052066"/>
          </a:xfrm>
          <a:prstGeom prst="round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ffectLst/>
        </p:spPr>
      </p:pic>
      <p:pic>
        <p:nvPicPr>
          <p:cNvPr id="19" name="Picture 6" descr="12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63061" y="3233384"/>
            <a:ext cx="1829231" cy="1240166"/>
          </a:xfrm>
          <a:prstGeom prst="roundRect">
            <a:avLst/>
          </a:prstGeom>
          <a:noFill/>
          <a:ln w="38100">
            <a:solidFill>
              <a:schemeClr val="bg1"/>
            </a:solidFill>
          </a:ln>
        </p:spPr>
      </p:pic>
      <p:sp>
        <p:nvSpPr>
          <p:cNvPr id="17" name="Oval 11"/>
          <p:cNvSpPr>
            <a:spLocks noChangeArrowheads="1"/>
          </p:cNvSpPr>
          <p:nvPr/>
        </p:nvSpPr>
        <p:spPr bwMode="auto">
          <a:xfrm>
            <a:off x="4677606" y="1185260"/>
            <a:ext cx="2179470" cy="845531"/>
          </a:xfrm>
          <a:prstGeom prst="ellipse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08814" tIns="54407" rIns="108814" bIns="54407"/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Черви</a:t>
            </a:r>
            <a:endParaRPr lang="ru-RU" sz="3600" b="1" dirty="0">
              <a:solidFill>
                <a:schemeClr val="bg1"/>
              </a:solidFill>
            </a:endParaRPr>
          </a:p>
        </p:txBody>
      </p:sp>
      <p:pic>
        <p:nvPicPr>
          <p:cNvPr id="30" name="Picture 4" descr="Проект на тему &quot;Плазуни&quot; 3 клас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4071" y="3833553"/>
            <a:ext cx="1906079" cy="1279995"/>
          </a:xfrm>
          <a:prstGeom prst="round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6" descr="7 клас Кільчасті черви | Тест на 11 запитань. Біологія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7076" y="1042261"/>
            <a:ext cx="1460463" cy="765005"/>
          </a:xfrm>
          <a:prstGeom prst="round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Все про тварин: Саламандра (Salamandrae)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0791" y="5229994"/>
            <a:ext cx="1641835" cy="1370575"/>
          </a:xfrm>
          <a:prstGeom prst="round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10" descr="Молюски — Вікіпедія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733020" y="1014036"/>
            <a:ext cx="1496215" cy="1867277"/>
          </a:xfrm>
          <a:prstGeom prst="round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4" descr="Учені розкрили несподіваний факт про походження павуків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00" t="17533" r="2622" b="1502"/>
          <a:stretch/>
        </p:blipFill>
        <p:spPr bwMode="auto">
          <a:xfrm>
            <a:off x="6301601" y="5143743"/>
            <a:ext cx="1588225" cy="1341168"/>
          </a:xfrm>
          <a:prstGeom prst="round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15048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6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16" grpId="0" animBg="1"/>
      <p:bldP spid="18" grpId="0" animBg="1"/>
      <p:bldP spid="22" grpId="0" animBg="1"/>
      <p:bldP spid="24" grpId="0" animBg="1"/>
      <p:bldP spid="6154" grpId="0" animBg="1"/>
      <p:bldP spid="6146" grpId="0" animBg="1"/>
      <p:bldP spid="6150" grpId="0" animBg="1"/>
      <p:bldP spid="6151" grpId="0" animBg="1"/>
      <p:bldP spid="1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extBox 4"/>
          <p:cNvSpPr txBox="1">
            <a:spLocks noChangeArrowheads="1"/>
          </p:cNvSpPr>
          <p:nvPr/>
        </p:nvSpPr>
        <p:spPr bwMode="auto">
          <a:xfrm>
            <a:off x="979463" y="549474"/>
            <a:ext cx="10153128" cy="72543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lIns="108814" tIns="54407" rIns="108814" bIns="54407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uk-UA" altLang="ru-RU" sz="4000" b="1">
                <a:solidFill>
                  <a:schemeClr val="bg1"/>
                </a:solidFill>
                <a:latin typeface="+mn-lt"/>
              </a:rPr>
              <a:t>Назвіть істотні ознаки:</a:t>
            </a:r>
          </a:p>
        </p:txBody>
      </p:sp>
      <p:pic>
        <p:nvPicPr>
          <p:cNvPr id="4100" name="Picture 2" descr="http://cikave.org.ua/wp-content/uploads/2010/12/murah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560" y="1415555"/>
            <a:ext cx="3675437" cy="22544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4" descr="http://shkola.ostriv.in.ua/images/publications/4/10996/atty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490" y="3789834"/>
            <a:ext cx="3831575" cy="23193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>
            <a:spLocks noChangeArrowheads="1"/>
          </p:cNvSpPr>
          <p:nvPr/>
        </p:nvSpPr>
        <p:spPr bwMode="auto">
          <a:xfrm>
            <a:off x="5587975" y="1680167"/>
            <a:ext cx="5347363" cy="183342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108814" tIns="54407" rIns="108814" bIns="54407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uk-UA" altLang="ru-RU" sz="2800" b="1" dirty="0" smtClean="0">
                <a:solidFill>
                  <a:srgbClr val="FFFF00"/>
                </a:solidFill>
                <a:latin typeface="+mn-lt"/>
              </a:rPr>
              <a:t>Тіло </a:t>
            </a:r>
            <a:r>
              <a:rPr lang="uk-UA" altLang="ru-RU" sz="2800" b="1" dirty="0">
                <a:solidFill>
                  <a:srgbClr val="FFFF00"/>
                </a:solidFill>
                <a:latin typeface="+mn-lt"/>
              </a:rPr>
              <a:t>складається </a:t>
            </a:r>
            <a:r>
              <a:rPr lang="uk-UA" altLang="ru-RU" sz="2800" b="1" dirty="0">
                <a:solidFill>
                  <a:schemeClr val="bg1"/>
                </a:solidFill>
                <a:latin typeface="+mn-lt"/>
              </a:rPr>
              <a:t>з голови, грудки, </a:t>
            </a:r>
            <a:r>
              <a:rPr lang="uk-UA" altLang="ru-RU" sz="2800" b="1" dirty="0" smtClean="0">
                <a:solidFill>
                  <a:schemeClr val="bg1"/>
                </a:solidFill>
                <a:latin typeface="+mn-lt"/>
              </a:rPr>
              <a:t>черевця, </a:t>
            </a:r>
            <a:r>
              <a:rPr lang="uk-UA" altLang="ru-RU" sz="2800" b="1" dirty="0">
                <a:solidFill>
                  <a:schemeClr val="bg1"/>
                </a:solidFill>
              </a:rPr>
              <a:t>3 пари </a:t>
            </a:r>
            <a:r>
              <a:rPr lang="uk-UA" altLang="ru-RU" sz="2800" b="1" dirty="0" smtClean="0">
                <a:solidFill>
                  <a:schemeClr val="bg1"/>
                </a:solidFill>
              </a:rPr>
              <a:t>ніжок</a:t>
            </a:r>
            <a:r>
              <a:rPr lang="uk-UA" altLang="ru-RU" sz="2800" b="1" dirty="0" smtClean="0">
                <a:solidFill>
                  <a:schemeClr val="bg1"/>
                </a:solidFill>
                <a:latin typeface="+mn-lt"/>
              </a:rPr>
              <a:t>.</a:t>
            </a:r>
            <a:endParaRPr lang="uk-UA" altLang="ru-RU" sz="2800" b="1" dirty="0">
              <a:solidFill>
                <a:schemeClr val="bg1"/>
              </a:solidFill>
              <a:latin typeface="+mn-lt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uk-UA" altLang="ru-RU" sz="2800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uk-UA" altLang="ru-RU" sz="2800" b="1" dirty="0">
                <a:solidFill>
                  <a:srgbClr val="FFFF00"/>
                </a:solidFill>
                <a:latin typeface="+mn-lt"/>
              </a:rPr>
              <a:t>Життєвий цикл</a:t>
            </a:r>
            <a:r>
              <a:rPr lang="uk-UA" altLang="ru-RU" sz="2800" b="1" dirty="0">
                <a:solidFill>
                  <a:schemeClr val="bg1"/>
                </a:solidFill>
                <a:latin typeface="+mn-lt"/>
              </a:rPr>
              <a:t>: яйце, личинка, лялечка, доросла комаха</a:t>
            </a:r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auto">
          <a:xfrm>
            <a:off x="5587975" y="3915219"/>
            <a:ext cx="5400600" cy="183342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108814" tIns="54407" rIns="108814" bIns="54407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uk-UA" altLang="ru-RU" sz="2800" b="1" dirty="0">
                <a:solidFill>
                  <a:schemeClr val="bg1"/>
                </a:solidFill>
                <a:latin typeface="+mn-lt"/>
              </a:rPr>
              <a:t>Обтічне </a:t>
            </a:r>
            <a:r>
              <a:rPr lang="uk-UA" altLang="ru-RU" sz="2800" b="1" dirty="0">
                <a:solidFill>
                  <a:srgbClr val="FFFF00"/>
                </a:solidFill>
                <a:latin typeface="+mn-lt"/>
              </a:rPr>
              <a:t>тіло</a:t>
            </a:r>
            <a:r>
              <a:rPr lang="uk-UA" altLang="ru-RU" sz="2800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uk-UA" altLang="ru-RU" sz="2800" b="1" dirty="0" smtClean="0">
                <a:solidFill>
                  <a:srgbClr val="FFFF00"/>
                </a:solidFill>
                <a:latin typeface="+mn-lt"/>
              </a:rPr>
              <a:t>вкрите </a:t>
            </a:r>
            <a:r>
              <a:rPr lang="uk-UA" altLang="ru-RU" sz="2800" b="1" dirty="0">
                <a:solidFill>
                  <a:srgbClr val="FFFF00"/>
                </a:solidFill>
                <a:latin typeface="+mn-lt"/>
              </a:rPr>
              <a:t>лускою і шаром слизу</a:t>
            </a:r>
            <a:r>
              <a:rPr lang="uk-UA" altLang="ru-RU" sz="2800" b="1" dirty="0">
                <a:solidFill>
                  <a:schemeClr val="bg1"/>
                </a:solidFill>
                <a:latin typeface="+mn-lt"/>
              </a:rPr>
              <a:t>. </a:t>
            </a:r>
            <a:r>
              <a:rPr lang="uk-UA" altLang="ru-RU" sz="2800" b="1" dirty="0" smtClean="0">
                <a:solidFill>
                  <a:schemeClr val="bg1"/>
                </a:solidFill>
                <a:latin typeface="+mn-lt"/>
              </a:rPr>
              <a:t>Замість </a:t>
            </a:r>
            <a:r>
              <a:rPr lang="uk-UA" altLang="ru-RU" sz="2800" b="1" dirty="0">
                <a:solidFill>
                  <a:schemeClr val="bg1"/>
                </a:solidFill>
                <a:latin typeface="+mn-lt"/>
              </a:rPr>
              <a:t>кінцівок – </a:t>
            </a:r>
            <a:r>
              <a:rPr lang="uk-UA" altLang="ru-RU" sz="2800" b="1" dirty="0" smtClean="0">
                <a:solidFill>
                  <a:srgbClr val="FFFF00"/>
                </a:solidFill>
                <a:latin typeface="+mn-lt"/>
              </a:rPr>
              <a:t>плавці.</a:t>
            </a:r>
            <a:r>
              <a:rPr lang="uk-UA" altLang="ru-RU" sz="2800" b="1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uk-UA" altLang="ru-RU" sz="2800" b="1" dirty="0" smtClean="0">
                <a:solidFill>
                  <a:srgbClr val="FFFF00"/>
                </a:solidFill>
                <a:latin typeface="+mn-lt"/>
              </a:rPr>
              <a:t>Зябрами</a:t>
            </a:r>
            <a:r>
              <a:rPr lang="uk-UA" altLang="ru-RU" sz="2800" b="1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uk-UA" altLang="ru-RU" sz="2800" b="1" dirty="0">
                <a:solidFill>
                  <a:schemeClr val="bg1"/>
                </a:solidFill>
                <a:latin typeface="+mn-lt"/>
              </a:rPr>
              <a:t>дихають </a:t>
            </a:r>
            <a:r>
              <a:rPr lang="uk-UA" altLang="ru-RU" sz="2800" b="1" dirty="0" smtClean="0">
                <a:solidFill>
                  <a:schemeClr val="bg1"/>
                </a:solidFill>
                <a:latin typeface="+mn-lt"/>
              </a:rPr>
              <a:t>киснем, </a:t>
            </a:r>
            <a:r>
              <a:rPr lang="uk-UA" altLang="ru-RU" sz="2800" b="1" dirty="0" smtClean="0">
                <a:solidFill>
                  <a:schemeClr val="bg1"/>
                </a:solidFill>
                <a:latin typeface="+mn-lt"/>
              </a:rPr>
              <a:t>розчиненим </a:t>
            </a:r>
            <a:r>
              <a:rPr lang="uk-UA" altLang="ru-RU" sz="2800" b="1" dirty="0">
                <a:solidFill>
                  <a:schemeClr val="bg1"/>
                </a:solidFill>
                <a:latin typeface="+mn-lt"/>
              </a:rPr>
              <a:t>у воді</a:t>
            </a:r>
            <a:r>
              <a:rPr lang="uk-UA" altLang="ru-RU" sz="2800" b="1" dirty="0" smtClean="0">
                <a:solidFill>
                  <a:schemeClr val="bg1"/>
                </a:solidFill>
                <a:latin typeface="+mn-lt"/>
              </a:rPr>
              <a:t>.</a:t>
            </a:r>
            <a:endParaRPr lang="uk-UA" altLang="ru-RU" sz="28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8" name="Oval 10"/>
          <p:cNvSpPr>
            <a:spLocks noChangeArrowheads="1"/>
          </p:cNvSpPr>
          <p:nvPr/>
        </p:nvSpPr>
        <p:spPr bwMode="auto">
          <a:xfrm>
            <a:off x="3726488" y="1274904"/>
            <a:ext cx="2347933" cy="774987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headEnd/>
            <a:tailEnd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08814" tIns="54407" rIns="108814" bIns="54407"/>
          <a:lstStyle/>
          <a:p>
            <a:pPr algn="ctr"/>
            <a:r>
              <a:rPr lang="uk-UA" sz="3200" b="1" dirty="0">
                <a:solidFill>
                  <a:schemeClr val="bg1"/>
                </a:solidFill>
                <a:latin typeface="Calibri" pitchFamily="34" charset="0"/>
              </a:rPr>
              <a:t>Комахи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9" name="Oval 7"/>
          <p:cNvSpPr>
            <a:spLocks noChangeArrowheads="1"/>
          </p:cNvSpPr>
          <p:nvPr/>
        </p:nvSpPr>
        <p:spPr bwMode="auto">
          <a:xfrm>
            <a:off x="4018950" y="3670018"/>
            <a:ext cx="1584175" cy="750681"/>
          </a:xfrm>
          <a:prstGeom prst="ellipse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8814" tIns="54407" rIns="108814" bIns="54407"/>
          <a:lstStyle/>
          <a:p>
            <a:pPr algn="ctr"/>
            <a:r>
              <a:rPr lang="uk-UA" sz="3200" b="1" dirty="0">
                <a:solidFill>
                  <a:schemeClr val="bg1"/>
                </a:solidFill>
                <a:latin typeface="Calibri" pitchFamily="34" charset="0"/>
              </a:rPr>
              <a:t>Риби</a:t>
            </a:r>
            <a:endParaRPr lang="ru-RU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55574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>
            <a:spLocks noChangeArrowheads="1"/>
          </p:cNvSpPr>
          <p:nvPr/>
        </p:nvSpPr>
        <p:spPr bwMode="auto">
          <a:xfrm>
            <a:off x="5371951" y="1629594"/>
            <a:ext cx="5616625" cy="1833425"/>
          </a:xfrm>
          <a:prstGeom prst="rect">
            <a:avLst/>
          </a:prstGeom>
          <a:solidFill>
            <a:schemeClr val="accent6">
              <a:lumMod val="50000"/>
            </a:schemeClr>
          </a:solidFill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108814" tIns="54407" rIns="108814" bIns="54407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uk-UA" altLang="ru-RU" sz="2800" b="1" dirty="0">
                <a:solidFill>
                  <a:srgbClr val="FFFF00"/>
                </a:solidFill>
                <a:latin typeface="+mn-lt"/>
              </a:rPr>
              <a:t>Тіло</a:t>
            </a:r>
            <a:r>
              <a:rPr lang="uk-UA" altLang="ru-RU" sz="2800" b="1" dirty="0">
                <a:solidFill>
                  <a:schemeClr val="bg1"/>
                </a:solidFill>
                <a:latin typeface="+mn-lt"/>
              </a:rPr>
              <a:t>  вкрите шкірою,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uk-UA" altLang="ru-RU" sz="2800" b="1" dirty="0">
                <a:solidFill>
                  <a:schemeClr val="bg1"/>
                </a:solidFill>
                <a:latin typeface="+mn-lt"/>
              </a:rPr>
              <a:t>яка завжди </a:t>
            </a:r>
            <a:r>
              <a:rPr lang="uk-UA" altLang="ru-RU" sz="2800" b="1" dirty="0">
                <a:solidFill>
                  <a:srgbClr val="FFFF00"/>
                </a:solidFill>
                <a:latin typeface="+mn-lt"/>
              </a:rPr>
              <a:t>зволожена слизом</a:t>
            </a:r>
            <a:r>
              <a:rPr lang="uk-UA" altLang="ru-RU" sz="2800" b="1" dirty="0">
                <a:solidFill>
                  <a:schemeClr val="bg1"/>
                </a:solidFill>
                <a:latin typeface="+mn-lt"/>
              </a:rPr>
              <a:t>. </a:t>
            </a:r>
            <a:r>
              <a:rPr lang="uk-UA" altLang="ru-RU" sz="2800" b="1" dirty="0">
                <a:solidFill>
                  <a:srgbClr val="FFFF00"/>
                </a:solidFill>
                <a:latin typeface="+mn-lt"/>
              </a:rPr>
              <a:t>Життєвий цикл</a:t>
            </a:r>
            <a:r>
              <a:rPr lang="uk-UA" altLang="ru-RU" sz="2800" b="1" dirty="0">
                <a:solidFill>
                  <a:schemeClr val="bg1"/>
                </a:solidFill>
                <a:latin typeface="+mn-lt"/>
              </a:rPr>
              <a:t>: ікра, пуголовок, доросла тварина</a:t>
            </a:r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auto">
          <a:xfrm>
            <a:off x="5371951" y="4094091"/>
            <a:ext cx="5616625" cy="183342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108814" tIns="54407" rIns="108814" bIns="54407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uk-UA" altLang="ru-RU" sz="2800" b="1" dirty="0">
                <a:solidFill>
                  <a:srgbClr val="FFFF00"/>
                </a:solidFill>
                <a:latin typeface="+mn-lt"/>
              </a:rPr>
              <a:t>Тіло вкрите лусочками</a:t>
            </a:r>
            <a:r>
              <a:rPr lang="uk-UA" altLang="ru-RU" sz="2800" b="1" dirty="0">
                <a:solidFill>
                  <a:schemeClr val="bg1"/>
                </a:solidFill>
                <a:latin typeface="+mn-lt"/>
              </a:rPr>
              <a:t>, які захищають від </a:t>
            </a:r>
            <a:r>
              <a:rPr lang="uk-UA" altLang="ru-RU" sz="2800" b="1" dirty="0" smtClean="0">
                <a:solidFill>
                  <a:schemeClr val="bg1"/>
                </a:solidFill>
                <a:latin typeface="+mn-lt"/>
              </a:rPr>
              <a:t>пересихання. Відкладають </a:t>
            </a:r>
            <a:r>
              <a:rPr lang="uk-UA" altLang="ru-RU" sz="2800" b="1" dirty="0">
                <a:solidFill>
                  <a:srgbClr val="FFFF00"/>
                </a:solidFill>
                <a:latin typeface="+mn-lt"/>
              </a:rPr>
              <a:t>яйця в сухий теплий </a:t>
            </a:r>
            <a:r>
              <a:rPr lang="uk-UA" altLang="ru-RU" sz="2800" b="1" dirty="0" smtClean="0">
                <a:solidFill>
                  <a:srgbClr val="FFFF00"/>
                </a:solidFill>
                <a:latin typeface="+mn-lt"/>
              </a:rPr>
              <a:t>ґрунт</a:t>
            </a:r>
            <a:endParaRPr lang="ru-RU" altLang="ru-RU" sz="2800" b="1" dirty="0">
              <a:solidFill>
                <a:srgbClr val="FFFF00"/>
              </a:solidFill>
              <a:latin typeface="+mn-lt"/>
            </a:endParaRPr>
          </a:p>
        </p:txBody>
      </p:sp>
      <p:pic>
        <p:nvPicPr>
          <p:cNvPr id="5127" name="Picture 4" descr="https://dront.ru/wp-content/uploads/2016/12/sredneaziatskaya-cherepaha-bi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463" y="3933851"/>
            <a:ext cx="3877425" cy="24095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8" name="Picture 6" descr="https://nashzelenyimir.ru/wp-content/uploads/2016/02/-%D1%84%D0%BE%D1%82%D0%BE-e145544242228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015" y="1492049"/>
            <a:ext cx="3936393" cy="244180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4"/>
          <p:cNvSpPr txBox="1">
            <a:spLocks noChangeArrowheads="1"/>
          </p:cNvSpPr>
          <p:nvPr/>
        </p:nvSpPr>
        <p:spPr bwMode="auto">
          <a:xfrm>
            <a:off x="979463" y="549474"/>
            <a:ext cx="10153128" cy="72543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lIns="108814" tIns="54407" rIns="108814" bIns="54407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uk-UA" altLang="ru-RU" sz="4000" b="1" dirty="0">
                <a:solidFill>
                  <a:schemeClr val="bg1"/>
                </a:solidFill>
                <a:latin typeface="+mn-lt"/>
              </a:rPr>
              <a:t>Назвіть істотні ознаки:</a:t>
            </a:r>
          </a:p>
        </p:txBody>
      </p:sp>
      <p:sp>
        <p:nvSpPr>
          <p:cNvPr id="8" name="Oval 10"/>
          <p:cNvSpPr>
            <a:spLocks noChangeArrowheads="1"/>
          </p:cNvSpPr>
          <p:nvPr/>
        </p:nvSpPr>
        <p:spPr bwMode="auto">
          <a:xfrm>
            <a:off x="3334825" y="3753495"/>
            <a:ext cx="2472719" cy="681191"/>
          </a:xfrm>
          <a:prstGeom prst="ellipse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108814" tIns="54407" rIns="108814" bIns="54407"/>
          <a:lstStyle/>
          <a:p>
            <a:pPr algn="ctr"/>
            <a:r>
              <a:rPr lang="uk-UA" sz="3200" b="1" dirty="0">
                <a:solidFill>
                  <a:schemeClr val="bg1"/>
                </a:solidFill>
              </a:rPr>
              <a:t>Плазуни 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11" name="Oval 9"/>
          <p:cNvSpPr>
            <a:spLocks noChangeArrowheads="1"/>
          </p:cNvSpPr>
          <p:nvPr/>
        </p:nvSpPr>
        <p:spPr bwMode="auto">
          <a:xfrm>
            <a:off x="2938802" y="1274904"/>
            <a:ext cx="3380148" cy="756910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headEnd/>
            <a:tailEnd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108814" tIns="54407" rIns="108814" bIns="54407"/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Земноводні</a:t>
            </a:r>
            <a:endParaRPr lang="ru-RU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25589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16309" y="1314724"/>
            <a:ext cx="3419537" cy="245823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>
            <a:spLocks noChangeArrowheads="1"/>
          </p:cNvSpPr>
          <p:nvPr/>
        </p:nvSpPr>
        <p:spPr bwMode="auto">
          <a:xfrm>
            <a:off x="5803998" y="1688105"/>
            <a:ext cx="5203951" cy="140253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lIns="108814" tIns="54407" rIns="108814" bIns="54407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uk-UA" altLang="ru-RU" sz="2800" b="1" dirty="0">
                <a:solidFill>
                  <a:schemeClr val="bg1"/>
                </a:solidFill>
              </a:rPr>
              <a:t>Тіло укрите </a:t>
            </a:r>
            <a:r>
              <a:rPr lang="uk-UA" altLang="ru-RU" sz="2800" b="1" dirty="0" smtClean="0">
                <a:solidFill>
                  <a:srgbClr val="FFFF00"/>
                </a:solidFill>
              </a:rPr>
              <a:t>пір’ям</a:t>
            </a:r>
            <a:r>
              <a:rPr lang="uk-UA" altLang="ru-RU" sz="2800" b="1" dirty="0" smtClean="0">
                <a:solidFill>
                  <a:schemeClr val="bg1"/>
                </a:solidFill>
              </a:rPr>
              <a:t>. </a:t>
            </a:r>
            <a:r>
              <a:rPr lang="uk-UA" altLang="ru-RU" sz="2800" b="1" dirty="0">
                <a:solidFill>
                  <a:schemeClr val="bg1"/>
                </a:solidFill>
              </a:rPr>
              <a:t>На голові </a:t>
            </a:r>
            <a:r>
              <a:rPr lang="uk-UA" altLang="ru-RU" sz="2800" b="1" dirty="0">
                <a:solidFill>
                  <a:srgbClr val="FFFF00"/>
                </a:solidFill>
              </a:rPr>
              <a:t>дзьоб</a:t>
            </a:r>
            <a:r>
              <a:rPr lang="uk-UA" altLang="ru-RU" sz="2800" b="1" dirty="0">
                <a:solidFill>
                  <a:schemeClr val="bg1"/>
                </a:solidFill>
              </a:rPr>
              <a:t>. Передні кінцівки перетворилися на </a:t>
            </a:r>
            <a:r>
              <a:rPr lang="uk-UA" altLang="ru-RU" sz="2800" b="1" dirty="0">
                <a:solidFill>
                  <a:srgbClr val="FFFF00"/>
                </a:solidFill>
              </a:rPr>
              <a:t>крила</a:t>
            </a:r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auto">
          <a:xfrm>
            <a:off x="5227935" y="3733301"/>
            <a:ext cx="5760641" cy="140253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108814" tIns="54407" rIns="108814" bIns="54407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sz="2800" b="1" dirty="0" err="1" smtClean="0">
                <a:solidFill>
                  <a:schemeClr val="bg1"/>
                </a:solidFill>
              </a:rPr>
              <a:t>Тіло</a:t>
            </a:r>
            <a:r>
              <a:rPr lang="ru-RU" sz="2800" b="1" dirty="0" smtClean="0">
                <a:solidFill>
                  <a:schemeClr val="bg1"/>
                </a:solidFill>
              </a:rPr>
              <a:t> </a:t>
            </a:r>
            <a:r>
              <a:rPr lang="ru-RU" sz="2800" b="1" dirty="0" err="1" smtClean="0">
                <a:solidFill>
                  <a:schemeClr val="bg1"/>
                </a:solidFill>
              </a:rPr>
              <a:t>вкрите</a:t>
            </a:r>
            <a:r>
              <a:rPr lang="ru-RU" sz="2800" b="1" dirty="0" smtClean="0">
                <a:solidFill>
                  <a:schemeClr val="bg1"/>
                </a:solidFill>
              </a:rPr>
              <a:t> </a:t>
            </a:r>
            <a:r>
              <a:rPr lang="ru-RU" sz="2800" b="1" dirty="0" smtClean="0">
                <a:solidFill>
                  <a:srgbClr val="FFFF00"/>
                </a:solidFill>
              </a:rPr>
              <a:t>шерстю</a:t>
            </a:r>
            <a:r>
              <a:rPr lang="ru-RU" sz="2800" b="1" dirty="0" smtClean="0">
                <a:solidFill>
                  <a:schemeClr val="bg1"/>
                </a:solidFill>
              </a:rPr>
              <a:t>; </a:t>
            </a:r>
            <a:r>
              <a:rPr lang="uk-UA" sz="2800" b="1" dirty="0">
                <a:solidFill>
                  <a:schemeClr val="bg1"/>
                </a:solidFill>
                <a:cs typeface="Times New Roman" panose="02020603050405020304" pitchFamily="18" charset="0"/>
              </a:rPr>
              <a:t>високий рівень</a:t>
            </a:r>
            <a:r>
              <a:rPr lang="uk-UA" sz="2800" b="1" dirty="0">
                <a:solidFill>
                  <a:srgbClr val="FFFF00"/>
                </a:solidFill>
                <a:cs typeface="Times New Roman" panose="02020603050405020304" pitchFamily="18" charset="0"/>
              </a:rPr>
              <a:t> розвитку мозку, органів </a:t>
            </a:r>
            <a:r>
              <a:rPr lang="uk-UA" sz="2800" b="1" dirty="0" smtClean="0">
                <a:solidFill>
                  <a:srgbClr val="FFFF00"/>
                </a:solidFill>
                <a:cs typeface="Times New Roman" panose="02020603050405020304" pitchFamily="18" charset="0"/>
              </a:rPr>
              <a:t>чуття. </a:t>
            </a:r>
            <a:r>
              <a:rPr lang="uk-UA" sz="2800" b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В</a:t>
            </a:r>
            <a:r>
              <a:rPr lang="ru-RU" sz="2800" b="1" dirty="0" err="1" smtClean="0">
                <a:solidFill>
                  <a:schemeClr val="bg1"/>
                </a:solidFill>
              </a:rPr>
              <a:t>игодовують</a:t>
            </a:r>
            <a:r>
              <a:rPr lang="ru-RU" sz="2800" b="1" dirty="0" smtClean="0">
                <a:solidFill>
                  <a:schemeClr val="bg1"/>
                </a:solidFill>
              </a:rPr>
              <a:t> </a:t>
            </a:r>
            <a:r>
              <a:rPr lang="ru-RU" sz="2800" b="1" dirty="0" err="1">
                <a:solidFill>
                  <a:srgbClr val="FFFF00"/>
                </a:solidFill>
              </a:rPr>
              <a:t>малят</a:t>
            </a:r>
            <a:r>
              <a:rPr lang="ru-RU" sz="2800" b="1" dirty="0">
                <a:solidFill>
                  <a:srgbClr val="FFFF00"/>
                </a:solidFill>
              </a:rPr>
              <a:t> молоком</a:t>
            </a:r>
            <a:endParaRPr lang="ru-RU" altLang="ru-RU" sz="2800" b="1" dirty="0">
              <a:solidFill>
                <a:srgbClr val="FFFF00"/>
              </a:solidFill>
              <a:latin typeface="+mn-lt"/>
            </a:endParaRPr>
          </a:p>
        </p:txBody>
      </p:sp>
      <p:sp>
        <p:nvSpPr>
          <p:cNvPr id="9" name="TextBox 4"/>
          <p:cNvSpPr txBox="1">
            <a:spLocks noChangeArrowheads="1"/>
          </p:cNvSpPr>
          <p:nvPr/>
        </p:nvSpPr>
        <p:spPr bwMode="auto">
          <a:xfrm>
            <a:off x="979463" y="549474"/>
            <a:ext cx="10153128" cy="72543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lIns="108814" tIns="54407" rIns="108814" bIns="54407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uk-UA" altLang="ru-RU" sz="4000" b="1" dirty="0">
                <a:solidFill>
                  <a:schemeClr val="bg1"/>
                </a:solidFill>
                <a:latin typeface="+mn-lt"/>
              </a:rPr>
              <a:t>Назвіть істотні ознаки:</a:t>
            </a:r>
          </a:p>
        </p:txBody>
      </p:sp>
      <p:sp>
        <p:nvSpPr>
          <p:cNvPr id="11" name="Oval 9"/>
          <p:cNvSpPr>
            <a:spLocks noChangeArrowheads="1"/>
          </p:cNvSpPr>
          <p:nvPr/>
        </p:nvSpPr>
        <p:spPr bwMode="auto">
          <a:xfrm>
            <a:off x="3967795" y="1286532"/>
            <a:ext cx="2088232" cy="756910"/>
          </a:xfrm>
          <a:prstGeom prst="ellipse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08814" tIns="54407" rIns="108814" bIns="54407"/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Птахи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5371951" y="5302002"/>
            <a:ext cx="5616626" cy="1078614"/>
          </a:xfrm>
          <a:prstGeom prst="roundRect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accent3">
                    <a:lumMod val="50000"/>
                  </a:schemeClr>
                </a:solidFill>
              </a:rPr>
              <a:t>Пригадайте, </a:t>
            </a:r>
            <a:r>
              <a:rPr lang="ru-RU" sz="2800" b="1" dirty="0" err="1" smtClean="0">
                <a:solidFill>
                  <a:schemeClr val="accent3">
                    <a:lumMod val="50000"/>
                  </a:schemeClr>
                </a:solidFill>
              </a:rPr>
              <a:t>тварини</a:t>
            </a:r>
            <a:r>
              <a:rPr lang="ru-RU" sz="2800" b="1" dirty="0" smtClean="0">
                <a:solidFill>
                  <a:schemeClr val="accent3">
                    <a:lumMod val="50000"/>
                  </a:schemeClr>
                </a:solidFill>
              </a:rPr>
              <a:t> яких класів </a:t>
            </a:r>
            <a:r>
              <a:rPr lang="ru-RU" sz="2800" b="1" dirty="0" err="1">
                <a:solidFill>
                  <a:schemeClr val="accent3">
                    <a:lumMod val="50000"/>
                  </a:schemeClr>
                </a:solidFill>
              </a:rPr>
              <a:t>піклуються</a:t>
            </a:r>
            <a:r>
              <a:rPr lang="ru-RU" sz="2800" b="1" dirty="0">
                <a:solidFill>
                  <a:schemeClr val="accent3">
                    <a:lumMod val="50000"/>
                  </a:schemeClr>
                </a:solidFill>
              </a:rPr>
              <a:t> про </a:t>
            </a:r>
            <a:r>
              <a:rPr lang="ru-RU" sz="2800" b="1" dirty="0" err="1">
                <a:solidFill>
                  <a:schemeClr val="accent3">
                    <a:lumMod val="50000"/>
                  </a:schemeClr>
                </a:solidFill>
              </a:rPr>
              <a:t>своє</a:t>
            </a:r>
            <a:r>
              <a:rPr lang="ru-RU" sz="2800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2800" b="1" dirty="0" smtClean="0">
                <a:solidFill>
                  <a:schemeClr val="accent3">
                    <a:lumMod val="50000"/>
                  </a:schemeClr>
                </a:solidFill>
              </a:rPr>
              <a:t>потомство.</a:t>
            </a:r>
          </a:p>
        </p:txBody>
      </p:sp>
      <p:pic>
        <p:nvPicPr>
          <p:cNvPr id="13" name="Picture 4" descr="C:\Users\5\Desktop\piglets-nursin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310" y="3733300"/>
            <a:ext cx="3563553" cy="250480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val 10"/>
          <p:cNvSpPr>
            <a:spLocks noChangeArrowheads="1"/>
          </p:cNvSpPr>
          <p:nvPr/>
        </p:nvSpPr>
        <p:spPr bwMode="auto">
          <a:xfrm>
            <a:off x="3859783" y="3540587"/>
            <a:ext cx="1656184" cy="681191"/>
          </a:xfrm>
          <a:prstGeom prst="ellipse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108814" tIns="54407" rIns="108814" bIns="54407"/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Звірі</a:t>
            </a:r>
            <a:endParaRPr lang="ru-RU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43967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871976" y="566489"/>
            <a:ext cx="10339320" cy="6480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</a:pPr>
            <a:r>
              <a:rPr lang="uk-UA" altLang="ru-RU" sz="4000" b="1" dirty="0" smtClean="0">
                <a:solidFill>
                  <a:schemeClr val="bg1"/>
                </a:solidFill>
              </a:rPr>
              <a:t>Пригадайте</a:t>
            </a:r>
            <a:endParaRPr lang="uk-UA" altLang="ru-RU" sz="4000" b="1" dirty="0">
              <a:solidFill>
                <a:schemeClr val="bg1"/>
              </a:solidFill>
            </a:endParaRPr>
          </a:p>
        </p:txBody>
      </p:sp>
      <p:pic>
        <p:nvPicPr>
          <p:cNvPr id="7" name="Picture 2" descr="D:\Картинки до тестів\Людина\Вчителька біля дошки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8455" y="1488380"/>
            <a:ext cx="2543309" cy="3799407"/>
          </a:xfrm>
          <a:prstGeom prst="roundRect">
            <a:avLst/>
          </a:prstGeom>
          <a:noFill/>
          <a:ln w="38100">
            <a:solidFill>
              <a:schemeClr val="accent3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5" descr="Як фотографувати зоряне небо – Світ фотографій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9" descr="Глобус купить в Георгиевске по низкой цене | Личные вещи | Авито  (7648071491)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1140357" y="5085978"/>
            <a:ext cx="6976752" cy="1078614"/>
          </a:xfrm>
          <a:prstGeom prst="roundRect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accent3">
                    <a:lumMod val="75000"/>
                  </a:schemeClr>
                </a:solidFill>
              </a:rPr>
              <a:t>Сьогодні на уроці ви </a:t>
            </a:r>
            <a:r>
              <a:rPr lang="ru-RU" sz="2800" b="1" dirty="0" smtClean="0">
                <a:solidFill>
                  <a:schemeClr val="accent3">
                    <a:lumMod val="75000"/>
                  </a:schemeClr>
                </a:solidFill>
              </a:rPr>
              <a:t>дізнаєтеся, я</a:t>
            </a:r>
            <a:r>
              <a:rPr lang="uk-UA" sz="2800" b="1" dirty="0" smtClean="0">
                <a:solidFill>
                  <a:schemeClr val="accent3">
                    <a:lumMod val="75000"/>
                  </a:schemeClr>
                </a:solidFill>
              </a:rPr>
              <a:t>к </a:t>
            </a:r>
            <a:r>
              <a:rPr lang="uk-UA" sz="2800" b="1" dirty="0">
                <a:solidFill>
                  <a:schemeClr val="accent3">
                    <a:lumMod val="75000"/>
                  </a:schemeClr>
                </a:solidFill>
              </a:rPr>
              <a:t>звірі піклуються про своє потомство</a:t>
            </a:r>
            <a:endParaRPr lang="ru-RU" sz="2800" b="1" dirty="0" smtClean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17" name="Rectangle 3"/>
          <p:cNvSpPr txBox="1">
            <a:spLocks/>
          </p:cNvSpPr>
          <p:nvPr/>
        </p:nvSpPr>
        <p:spPr bwMode="auto">
          <a:xfrm>
            <a:off x="871976" y="1269554"/>
            <a:ext cx="7508641" cy="1080120"/>
          </a:xfrm>
          <a:prstGeom prst="roundRect">
            <a:avLst/>
          </a:prstGeom>
          <a:ln/>
          <a:extLst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108814" tIns="54407" rIns="108814" bIns="54407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800" b="1" dirty="0" smtClean="0">
                <a:solidFill>
                  <a:schemeClr val="bg1"/>
                </a:solidFill>
              </a:rPr>
              <a:t>Як </a:t>
            </a:r>
            <a:r>
              <a:rPr lang="ru-RU" sz="2800" b="1" dirty="0" err="1" smtClean="0">
                <a:solidFill>
                  <a:schemeClr val="bg1"/>
                </a:solidFill>
              </a:rPr>
              <a:t>звірі</a:t>
            </a:r>
            <a:r>
              <a:rPr lang="ru-RU" sz="2800" b="1" dirty="0" smtClean="0">
                <a:solidFill>
                  <a:schemeClr val="bg1"/>
                </a:solidFill>
              </a:rPr>
              <a:t> </a:t>
            </a:r>
            <a:r>
              <a:rPr lang="ru-RU" sz="2800" b="1" dirty="0" err="1" smtClean="0">
                <a:solidFill>
                  <a:schemeClr val="bg1"/>
                </a:solidFill>
              </a:rPr>
              <a:t>пристосувались</a:t>
            </a:r>
            <a:r>
              <a:rPr lang="ru-RU" sz="2800" b="1" dirty="0" smtClean="0">
                <a:solidFill>
                  <a:schemeClr val="bg1"/>
                </a:solidFill>
              </a:rPr>
              <a:t> </a:t>
            </a:r>
            <a:r>
              <a:rPr lang="ru-RU" sz="2800" b="1" dirty="0">
                <a:solidFill>
                  <a:schemeClr val="bg1"/>
                </a:solidFill>
              </a:rPr>
              <a:t>до життя в різних </a:t>
            </a:r>
            <a:r>
              <a:rPr lang="ru-RU" sz="2800" b="1" dirty="0" err="1">
                <a:solidFill>
                  <a:schemeClr val="bg1"/>
                </a:solidFill>
              </a:rPr>
              <a:t>середовищах</a:t>
            </a:r>
            <a:r>
              <a:rPr lang="ru-RU" sz="2800" b="1" dirty="0">
                <a:solidFill>
                  <a:schemeClr val="bg1"/>
                </a:solidFill>
              </a:rPr>
              <a:t> </a:t>
            </a:r>
            <a:r>
              <a:rPr lang="ru-RU" sz="2800" b="1" dirty="0" err="1" smtClean="0">
                <a:solidFill>
                  <a:schemeClr val="bg1"/>
                </a:solidFill>
              </a:rPr>
              <a:t>існування</a:t>
            </a:r>
            <a:r>
              <a:rPr lang="ru-RU" sz="2800" b="1" dirty="0" smtClean="0">
                <a:solidFill>
                  <a:schemeClr val="bg1"/>
                </a:solidFill>
              </a:rPr>
              <a:t>?</a:t>
            </a:r>
            <a:endParaRPr lang="uk-UA" sz="2800" b="1" dirty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9B97C195-1A20-4F71-A333-7A41800FFF12}"/>
              </a:ext>
            </a:extLst>
          </p:cNvPr>
          <p:cNvSpPr txBox="1"/>
          <p:nvPr/>
        </p:nvSpPr>
        <p:spPr>
          <a:xfrm>
            <a:off x="3437354" y="2429774"/>
            <a:ext cx="5102100" cy="2485787"/>
          </a:xfrm>
          <a:prstGeom prst="roundRect">
            <a:avLst/>
          </a:prstGeom>
          <a:solidFill>
            <a:srgbClr val="FFC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b="1" dirty="0"/>
              <a:t>Вони </a:t>
            </a:r>
            <a:r>
              <a:rPr lang="ru-RU" sz="2800" b="1" dirty="0" err="1"/>
              <a:t>вміють</a:t>
            </a:r>
            <a:r>
              <a:rPr lang="ru-RU" sz="2800" b="1" dirty="0"/>
              <a:t> </a:t>
            </a:r>
            <a:r>
              <a:rPr lang="ru-RU" sz="2800" b="1" dirty="0" err="1"/>
              <a:t>ходити</a:t>
            </a:r>
            <a:r>
              <a:rPr lang="ru-RU" sz="2800" b="1" dirty="0"/>
              <a:t>, </a:t>
            </a:r>
            <a:r>
              <a:rPr lang="ru-RU" sz="2800" b="1" dirty="0" err="1"/>
              <a:t>літати</a:t>
            </a:r>
            <a:r>
              <a:rPr lang="ru-RU" sz="2800" b="1" dirty="0"/>
              <a:t>, </a:t>
            </a:r>
            <a:r>
              <a:rPr lang="ru-RU" sz="2800" b="1" dirty="0" err="1"/>
              <a:t>стрибати</a:t>
            </a:r>
            <a:r>
              <a:rPr lang="ru-RU" sz="2800" b="1" dirty="0"/>
              <a:t>, швидко </a:t>
            </a:r>
            <a:r>
              <a:rPr lang="ru-RU" sz="2800" b="1" dirty="0" err="1"/>
              <a:t>бігати</a:t>
            </a:r>
            <a:r>
              <a:rPr lang="ru-RU" sz="2800" b="1" dirty="0"/>
              <a:t>, </a:t>
            </a:r>
            <a:r>
              <a:rPr lang="ru-RU" sz="2800" b="1" dirty="0" err="1"/>
              <a:t>рити</a:t>
            </a:r>
            <a:r>
              <a:rPr lang="ru-RU" sz="2800" b="1" dirty="0"/>
              <a:t> </a:t>
            </a:r>
            <a:r>
              <a:rPr lang="ru-RU" sz="2800" b="1" dirty="0" err="1"/>
              <a:t>нори</a:t>
            </a:r>
            <a:r>
              <a:rPr lang="ru-RU" sz="2800" b="1" dirty="0"/>
              <a:t> й робити </a:t>
            </a:r>
            <a:r>
              <a:rPr lang="ru-RU" sz="2800" b="1" dirty="0" err="1"/>
              <a:t>підземні</a:t>
            </a:r>
            <a:r>
              <a:rPr lang="ru-RU" sz="2800" b="1" dirty="0"/>
              <a:t> </a:t>
            </a:r>
            <a:r>
              <a:rPr lang="ru-RU" sz="2800" b="1" dirty="0" err="1"/>
              <a:t>тунелі</a:t>
            </a:r>
            <a:r>
              <a:rPr lang="ru-RU" sz="2800" b="1" dirty="0"/>
              <a:t>, а також </a:t>
            </a:r>
            <a:r>
              <a:rPr lang="ru-RU" sz="2800" b="1" dirty="0" err="1"/>
              <a:t>плавати</a:t>
            </a:r>
            <a:r>
              <a:rPr lang="ru-RU" sz="2800" b="1" dirty="0"/>
              <a:t> й </a:t>
            </a:r>
            <a:r>
              <a:rPr lang="ru-RU" sz="2800" b="1" dirty="0" err="1"/>
              <a:t>пірнати</a:t>
            </a:r>
            <a:r>
              <a:rPr lang="ru-RU" sz="2800" b="1" dirty="0"/>
              <a:t> на велику </a:t>
            </a:r>
            <a:r>
              <a:rPr lang="ru-RU" sz="2800" b="1" dirty="0" err="1"/>
              <a:t>глибину</a:t>
            </a:r>
            <a:r>
              <a:rPr lang="ru-RU" sz="2800" b="1" dirty="0"/>
              <a:t>. </a:t>
            </a:r>
            <a:endParaRPr lang="x-none" sz="2800" b="1" dirty="0">
              <a:cs typeface="Times New Roman" panose="02020603050405020304" pitchFamily="18" charset="0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86D2D4D7-6306-4C12-8F85-B94C9BDADF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885" y="2709451"/>
            <a:ext cx="3071359" cy="19264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915077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857729" y="477466"/>
            <a:ext cx="10369151" cy="121787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lIns="108814" tIns="54407" rIns="108814" bIns="54407">
            <a:spAutoFit/>
          </a:bodyPr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У житті звірів упродовж року можна виділити певні періоди.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16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728654"/>
            <a:ext cx="1053414" cy="113093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101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164782" y="1695338"/>
            <a:ext cx="7811972" cy="646331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3600" b="1" dirty="0" err="1">
                <a:solidFill>
                  <a:schemeClr val="accent3">
                    <a:lumMod val="75000"/>
                  </a:schemeClr>
                </a:solidFill>
              </a:rPr>
              <a:t>Найважливіші</a:t>
            </a:r>
            <a:r>
              <a:rPr lang="ru-RU" sz="3600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3600" b="1" dirty="0" err="1">
                <a:solidFill>
                  <a:schemeClr val="accent3">
                    <a:lumMod val="75000"/>
                  </a:schemeClr>
                </a:solidFill>
              </a:rPr>
              <a:t>періоди</a:t>
            </a:r>
            <a:r>
              <a:rPr lang="ru-RU" sz="3600" b="1" dirty="0">
                <a:solidFill>
                  <a:schemeClr val="accent3">
                    <a:lumMod val="75000"/>
                  </a:schemeClr>
                </a:solidFill>
              </a:rPr>
              <a:t> в житті звірів</a:t>
            </a:r>
            <a:endParaRPr lang="x-none" sz="3600" b="1" dirty="0">
              <a:solidFill>
                <a:schemeClr val="accent3">
                  <a:lumMod val="75000"/>
                </a:schemeClr>
              </a:solidFill>
              <a:cs typeface="Times New Roman" panose="02020603050405020304" pitchFamily="18" charset="0"/>
            </a:endParaRPr>
          </a:p>
        </p:txBody>
      </p:sp>
      <p:pic>
        <p:nvPicPr>
          <p:cNvPr id="7" name="Picture 6" descr="Похожее изображение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6707" y="3896854"/>
            <a:ext cx="3217678" cy="24132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Скругленный прямоугольник 8"/>
          <p:cNvSpPr/>
          <p:nvPr/>
        </p:nvSpPr>
        <p:spPr>
          <a:xfrm>
            <a:off x="2491631" y="2796293"/>
            <a:ext cx="3312368" cy="735587"/>
          </a:xfrm>
          <a:prstGeom prst="roundRect">
            <a:avLst/>
          </a:prstGeom>
          <a:solidFill>
            <a:schemeClr val="accent6">
              <a:lumMod val="5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108814" tIns="54407" rIns="108814" bIns="54407" rtlCol="0" anchor="ctr"/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Розмноження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6046508" y="2706459"/>
            <a:ext cx="3372925" cy="1168401"/>
          </a:xfrm>
          <a:prstGeom prst="roundRect">
            <a:avLst/>
          </a:prstGeom>
          <a:solidFill>
            <a:schemeClr val="accent6">
              <a:lumMod val="5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108814" tIns="54407" rIns="108814" bIns="54407" rtlCol="0" anchor="ctr"/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Піклування </a:t>
            </a:r>
          </a:p>
          <a:p>
            <a:pPr algn="ctr"/>
            <a:r>
              <a:rPr lang="uk-UA" sz="3600" b="1" dirty="0">
                <a:solidFill>
                  <a:schemeClr val="bg1"/>
                </a:solidFill>
              </a:rPr>
              <a:t>про потомство</a:t>
            </a:r>
            <a:endParaRPr lang="ru-RU" sz="3600" b="1" dirty="0">
              <a:solidFill>
                <a:schemeClr val="bg1"/>
              </a:solidFill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8B5B73DF-4618-4FCB-989C-1FEE3053DF9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503" r="2" b="10492"/>
          <a:stretch/>
        </p:blipFill>
        <p:spPr>
          <a:xfrm>
            <a:off x="3913639" y="3874861"/>
            <a:ext cx="3819331" cy="23544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Стрелка вниз 4"/>
          <p:cNvSpPr/>
          <p:nvPr/>
        </p:nvSpPr>
        <p:spPr>
          <a:xfrm>
            <a:off x="3945447" y="2301102"/>
            <a:ext cx="432048" cy="506296"/>
          </a:xfrm>
          <a:prstGeom prst="downArrow">
            <a:avLst/>
          </a:prstGeom>
          <a:solidFill>
            <a:schemeClr val="accent6">
              <a:lumMod val="5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трелка вниз 12"/>
          <p:cNvSpPr/>
          <p:nvPr/>
        </p:nvSpPr>
        <p:spPr>
          <a:xfrm>
            <a:off x="7388175" y="2238232"/>
            <a:ext cx="432048" cy="506296"/>
          </a:xfrm>
          <a:prstGeom prst="downArrow">
            <a:avLst/>
          </a:prstGeom>
          <a:solidFill>
            <a:schemeClr val="accent6">
              <a:lumMod val="5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Picture 2" descr="Картинки по запросу як звірі піклуються про своє потомство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06674" y="3913535"/>
            <a:ext cx="3757965" cy="23157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975639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10508</TotalTime>
  <Words>956</Words>
  <Application>Microsoft Office PowerPoint</Application>
  <PresentationFormat>Произвольный</PresentationFormat>
  <Paragraphs>187</Paragraphs>
  <Slides>29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0" baseType="lpstr">
      <vt:lpstr>Тема Office</vt:lpstr>
      <vt:lpstr>Презентация PowerPoint</vt:lpstr>
      <vt:lpstr>Емоційне налаштування</vt:lpstr>
      <vt:lpstr>Презентация PowerPoint</vt:lpstr>
      <vt:lpstr>Пригадайте, на які групи поділяють тварин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Esmiralda Ivanova</dc:creator>
  <cp:lastModifiedBy>Esmiralda Ivanova</cp:lastModifiedBy>
  <cp:revision>798</cp:revision>
  <dcterms:created xsi:type="dcterms:W3CDTF">2025-08-27T14:01:18Z</dcterms:created>
  <dcterms:modified xsi:type="dcterms:W3CDTF">2026-02-27T11:46:26Z</dcterms:modified>
</cp:coreProperties>
</file>