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82" r:id="rId2"/>
    <p:sldId id="583" r:id="rId3"/>
    <p:sldId id="590" r:id="rId4"/>
    <p:sldId id="618" r:id="rId5"/>
    <p:sldId id="601" r:id="rId6"/>
    <p:sldId id="602" r:id="rId7"/>
    <p:sldId id="609" r:id="rId8"/>
    <p:sldId id="326" r:id="rId9"/>
    <p:sldId id="503" r:id="rId10"/>
    <p:sldId id="604" r:id="rId11"/>
    <p:sldId id="616" r:id="rId12"/>
    <p:sldId id="617" r:id="rId13"/>
    <p:sldId id="619" r:id="rId14"/>
    <p:sldId id="620" r:id="rId15"/>
    <p:sldId id="621" r:id="rId16"/>
    <p:sldId id="622" r:id="rId17"/>
    <p:sldId id="600" r:id="rId18"/>
    <p:sldId id="536" r:id="rId19"/>
    <p:sldId id="582" r:id="rId20"/>
  </p:sldIdLst>
  <p:sldSz cx="12184063" cy="6859588"/>
  <p:notesSz cx="6858000" cy="9144000"/>
  <p:defaultTextStyle>
    <a:defPPr>
      <a:defRPr lang="ru-RU"/>
    </a:defPPr>
    <a:lvl1pPr marL="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AB"/>
    <a:srgbClr val="B41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6282" autoAdjust="0"/>
  </p:normalViewPr>
  <p:slideViewPr>
    <p:cSldViewPr>
      <p:cViewPr>
        <p:scale>
          <a:sx n="90" d="100"/>
          <a:sy n="90" d="100"/>
        </p:scale>
        <p:origin x="-462" y="-72"/>
      </p:cViewPr>
      <p:guideLst>
        <p:guide orient="horz" pos="2161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83D0F-16AD-4207-BA1B-9AA45B8CA75D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4673B-B7F4-4A21-9006-118821B4F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4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033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Аудіо-запис казки в додатку.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34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Аудіо-запис казки в додатку.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34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Аудіо-запис казки в додатку.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34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Аудіо-запис казки в додатку.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34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Аудіо-запис казки в додатку.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34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Аудіо-запис казки в додатку.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34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805" y="2130920"/>
            <a:ext cx="10356454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7610" y="3887100"/>
            <a:ext cx="8528844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1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55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71583" y="274703"/>
            <a:ext cx="3650988" cy="585446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271" y="274703"/>
            <a:ext cx="10756244" cy="58544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29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68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457" y="4407921"/>
            <a:ext cx="10356454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457" y="2907388"/>
            <a:ext cx="10356454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9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7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19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59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990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38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786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18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97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272" y="1600571"/>
            <a:ext cx="7202559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17900" y="1600571"/>
            <a:ext cx="7204673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1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535469"/>
            <a:ext cx="538341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03" y="2175380"/>
            <a:ext cx="538341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9337" y="1535469"/>
            <a:ext cx="5385525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9337" y="2175380"/>
            <a:ext cx="5385525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97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94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5" y="273113"/>
            <a:ext cx="4008473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3630" y="273115"/>
            <a:ext cx="6811230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05" y="1435434"/>
            <a:ext cx="4008473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64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162" y="4801713"/>
            <a:ext cx="731043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162" y="612918"/>
            <a:ext cx="731043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3980" indent="0">
              <a:buNone/>
              <a:defRPr sz="3300"/>
            </a:lvl2pPr>
            <a:lvl3pPr marL="1087960" indent="0">
              <a:buNone/>
              <a:defRPr sz="2900"/>
            </a:lvl3pPr>
            <a:lvl4pPr marL="1631940" indent="0">
              <a:buNone/>
              <a:defRPr sz="2400"/>
            </a:lvl4pPr>
            <a:lvl5pPr marL="2175920" indent="0">
              <a:buNone/>
              <a:defRPr sz="2400"/>
            </a:lvl5pPr>
            <a:lvl6pPr marL="2719900" indent="0">
              <a:buNone/>
              <a:defRPr sz="2400"/>
            </a:lvl6pPr>
            <a:lvl7pPr marL="3263880" indent="0">
              <a:buNone/>
              <a:defRPr sz="2400"/>
            </a:lvl7pPr>
            <a:lvl8pPr marL="3807860" indent="0">
              <a:buNone/>
              <a:defRPr sz="2400"/>
            </a:lvl8pPr>
            <a:lvl9pPr marL="4351838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162" y="5368581"/>
            <a:ext cx="731043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1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  <a:prstGeom prst="rect">
            <a:avLst/>
          </a:prstGeom>
        </p:spPr>
        <p:txBody>
          <a:bodyPr vert="horz" lIns="108797" tIns="54398" rIns="108797" bIns="5439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600572"/>
            <a:ext cx="10965657" cy="4527011"/>
          </a:xfrm>
          <a:prstGeom prst="rect">
            <a:avLst/>
          </a:prstGeom>
        </p:spPr>
        <p:txBody>
          <a:bodyPr vert="horz" lIns="108797" tIns="54398" rIns="108797" bIns="5439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203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B65A-C128-4DF6-9DC2-5A7C37140CA0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2888" y="6357822"/>
            <a:ext cx="3858287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1912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42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1087960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84" indent="-407984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3968" indent="-339988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9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93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91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189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587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98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3828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9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9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94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92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990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8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78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38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27535" y="909514"/>
            <a:ext cx="8856984" cy="1940957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Творчість </a:t>
            </a:r>
            <a:r>
              <a:rPr lang="uk-UA" sz="3600" b="1" dirty="0" err="1">
                <a:solidFill>
                  <a:schemeClr val="accent6">
                    <a:lumMod val="50000"/>
                  </a:schemeClr>
                </a:solidFill>
              </a:rPr>
              <a:t>Джані</a:t>
            </a:r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3600" b="1" dirty="0" err="1">
                <a:solidFill>
                  <a:schemeClr val="accent6">
                    <a:lumMod val="50000"/>
                  </a:schemeClr>
                </a:solidFill>
              </a:rPr>
              <a:t>Родарі</a:t>
            </a:r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. Упертість чи допитливість? Джанні </a:t>
            </a:r>
            <a:r>
              <a:rPr lang="uk-UA" sz="3600" b="1" dirty="0" err="1">
                <a:solidFill>
                  <a:schemeClr val="accent6">
                    <a:lumMod val="50000"/>
                  </a:schemeClr>
                </a:solidFill>
              </a:rPr>
              <a:t>Родарі</a:t>
            </a:r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«Дорога, що нікуди не вела» 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AutoShape 2" descr="ÐÐ°ÑÑÐ¸Ð½ÐºÐ¸ Ð¿Ð¾ Ð·Ð°Ð¿ÑÐ¾ÑÑ ÐºÐ»Ð¸Ð¿Ð°ÑÑ Ð´ÐµÑÐ¸ ÑÐ°Ð·Ð¾Ð¼ Ñ Ð´Ð¾Ð±ÑÑ Ð¿ÑÑÑ"/>
          <p:cNvSpPr>
            <a:spLocks noChangeAspect="1" noChangeArrowheads="1"/>
          </p:cNvSpPr>
          <p:nvPr/>
        </p:nvSpPr>
        <p:spPr bwMode="auto">
          <a:xfrm>
            <a:off x="155474" y="-144496"/>
            <a:ext cx="304602" cy="3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676207" y="4016464"/>
            <a:ext cx="3096344" cy="173664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Літературне читання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3 клас </a:t>
            </a:r>
            <a:r>
              <a:rPr lang="uk-UA" sz="2400" b="1" i="1" dirty="0" smtClean="0">
                <a:solidFill>
                  <a:schemeClr val="accent6">
                    <a:lumMod val="75000"/>
                  </a:schemeClr>
                </a:solidFill>
              </a:rPr>
              <a:t>Розділ 5. 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Літературні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казки</a:t>
            </a:r>
            <a:endParaRPr lang="ru-RU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Урок 71</a:t>
            </a:r>
          </a:p>
        </p:txBody>
      </p:sp>
      <p:pic>
        <p:nvPicPr>
          <p:cNvPr id="7" name="Picture 2" descr="Три дороги, три пути ~ Поэзия (Шуточные стихи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519" y="3671177"/>
            <a:ext cx="2808312" cy="2427220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17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5407" y="482326"/>
            <a:ext cx="3500015" cy="25154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Джанні </a:t>
            </a:r>
            <a:r>
              <a:rPr lang="uk-UA" sz="3600" b="1" dirty="0" err="1" smtClean="0">
                <a:solidFill>
                  <a:schemeClr val="bg1"/>
                </a:solidFill>
              </a:rPr>
              <a:t>Родарі</a:t>
            </a:r>
            <a:r>
              <a:rPr lang="uk-UA" sz="3600" b="1" dirty="0" smtClean="0">
                <a:solidFill>
                  <a:schemeClr val="bg1"/>
                </a:solidFill>
              </a:rPr>
              <a:t> «Дорога, що нікуди не вела»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І частина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Socratify.net - Цитаты | Crossroads in life, Road, Lif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20" y="3089004"/>
            <a:ext cx="2647607" cy="228832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3 клас\02 ЧИТАННЯ\1 Савченко уроки\6 Літер казки байки\№071-Дж Родарі. Дорога, що нікуди не вела (І ч.)\2026-02-05_1927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807" y="482326"/>
            <a:ext cx="7798732" cy="283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83657"/>
            <a:ext cx="1483519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104-105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D:\3 клас\02 ЧИТАННЯ\1 Савченко уроки\6 Літер казки байки\№071-Дж Родарі. Дорога, що нікуди не вела (І ч.)\2026-02-05_1930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807" y="3313162"/>
            <a:ext cx="7798732" cy="283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64727" y="5359648"/>
            <a:ext cx="3035058" cy="9553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Прочитайте речення, яким був </a:t>
            </a:r>
            <a:r>
              <a:rPr lang="uk-UA" sz="2400" b="1" dirty="0" err="1" smtClean="0">
                <a:solidFill>
                  <a:schemeClr val="bg1"/>
                </a:solidFill>
              </a:rPr>
              <a:t>Мартіно</a:t>
            </a:r>
            <a:r>
              <a:rPr lang="uk-UA" sz="2400" b="1" dirty="0" smtClean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00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9463" y="482326"/>
            <a:ext cx="10297144" cy="11597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Джанні </a:t>
            </a:r>
            <a:r>
              <a:rPr lang="uk-UA" sz="3600" b="1" dirty="0" err="1" smtClean="0">
                <a:solidFill>
                  <a:schemeClr val="bg1"/>
                </a:solidFill>
              </a:rPr>
              <a:t>Родарі</a:t>
            </a:r>
            <a:r>
              <a:rPr lang="uk-UA" sz="3600" b="1" dirty="0" smtClean="0">
                <a:solidFill>
                  <a:schemeClr val="bg1"/>
                </a:solidFill>
              </a:rPr>
              <a:t> «Дорога, що нікуди не вела»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І частина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83657"/>
            <a:ext cx="1123479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3 клас\02 ЧИТАННЯ\1 Савченко уроки\6 Літер казки байки\№071-Дж Родарі. Дорога, що нікуди не вела (І ч.)\2026-02-05_1938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415" y="1773610"/>
            <a:ext cx="7985892" cy="467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На перепутье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77" y="1773610"/>
            <a:ext cx="2997673" cy="255048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9360" y="4221882"/>
            <a:ext cx="3035058" cy="9553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Прочитайте речення, яким був </a:t>
            </a:r>
            <a:r>
              <a:rPr lang="uk-UA" sz="2400" b="1" dirty="0" err="1" smtClean="0">
                <a:solidFill>
                  <a:schemeClr val="bg1"/>
                </a:solidFill>
              </a:rPr>
              <a:t>Мартіно</a:t>
            </a:r>
            <a:r>
              <a:rPr lang="uk-UA" sz="2400" b="1" dirty="0" smtClean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20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9463" y="482326"/>
            <a:ext cx="10297144" cy="11597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Джанні </a:t>
            </a:r>
            <a:r>
              <a:rPr lang="uk-UA" sz="3600" b="1" dirty="0" err="1" smtClean="0">
                <a:solidFill>
                  <a:schemeClr val="bg1"/>
                </a:solidFill>
              </a:rPr>
              <a:t>Родарі</a:t>
            </a:r>
            <a:r>
              <a:rPr lang="uk-UA" sz="3600" b="1" dirty="0" smtClean="0">
                <a:solidFill>
                  <a:schemeClr val="bg1"/>
                </a:solidFill>
              </a:rPr>
              <a:t> «Дорога, що нікуди не вела»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І частина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83657"/>
            <a:ext cx="1123479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3 клас\02 ЧИТАННЯ\1 Савченко уроки\6 Літер казки байки\№071-Дж Родарі. Дорога, що нікуди не вела (І ч.)\2026-02-05_194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007" y="1701602"/>
            <a:ext cx="74676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собака в добрые руки щенок - Купить недорого собаку или щенка🐕 в  Егорьевске | Цены на собак разных пород | Авит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55" y="1757940"/>
            <a:ext cx="2705101" cy="270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19623" y="4365897"/>
            <a:ext cx="8856984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chemeClr val="bg1"/>
                </a:solidFill>
              </a:rPr>
              <a:t>Як </a:t>
            </a:r>
            <a:r>
              <a:rPr lang="uk-UA" sz="2800" b="1" dirty="0" smtClean="0">
                <a:solidFill>
                  <a:schemeClr val="bg1"/>
                </a:solidFill>
              </a:rPr>
              <a:t>розпочинається казка?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</a:rPr>
              <a:t>Чому </a:t>
            </a:r>
            <a:r>
              <a:rPr lang="uk-UA" sz="2800" b="1" dirty="0" err="1" smtClean="0">
                <a:solidFill>
                  <a:schemeClr val="bg1"/>
                </a:solidFill>
              </a:rPr>
              <a:t>Мартіно</a:t>
            </a:r>
            <a:r>
              <a:rPr lang="uk-UA" sz="2800" b="1" dirty="0" smtClean="0">
                <a:solidFill>
                  <a:schemeClr val="bg1"/>
                </a:solidFill>
              </a:rPr>
              <a:t> прозвали Вперта Голова?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</a:rPr>
              <a:t>Знайди і прочитай опис дороги, якою ішов хлопчик.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</a:rPr>
              <a:t>Чи легко було </a:t>
            </a:r>
            <a:r>
              <a:rPr lang="uk-UA" sz="2800" b="1" dirty="0" err="1" smtClean="0">
                <a:solidFill>
                  <a:schemeClr val="bg1"/>
                </a:solidFill>
              </a:rPr>
              <a:t>Мартіно</a:t>
            </a:r>
            <a:r>
              <a:rPr lang="uk-UA" sz="2800" b="1" dirty="0" smtClean="0">
                <a:solidFill>
                  <a:schemeClr val="bg1"/>
                </a:solidFill>
              </a:rPr>
              <a:t> здолати її</a:t>
            </a:r>
            <a:r>
              <a:rPr lang="ru-RU" sz="2800" b="1" dirty="0" smtClean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</a:rPr>
              <a:t>Чому герой вирішив продовжувати йти за собакою?</a:t>
            </a:r>
          </a:p>
        </p:txBody>
      </p:sp>
    </p:spTree>
    <p:extLst>
      <p:ext uri="{BB962C8B-B14F-4D97-AF65-F5344CB8AC3E}">
        <p14:creationId xmlns:p14="http://schemas.microsoft.com/office/powerpoint/2010/main" val="204925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5447" y="549474"/>
            <a:ext cx="10441160" cy="7018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Прочитайте </a:t>
            </a:r>
            <a:r>
              <a:rPr lang="uk-UA" sz="3600" b="1" dirty="0">
                <a:solidFill>
                  <a:schemeClr val="bg1"/>
                </a:solidFill>
              </a:rPr>
              <a:t>слова, </a:t>
            </a:r>
            <a:r>
              <a:rPr lang="uk-UA" sz="3600" b="1" dirty="0" smtClean="0">
                <a:solidFill>
                  <a:schemeClr val="bg1"/>
                </a:solidFill>
              </a:rPr>
              <a:t>правильно </a:t>
            </a:r>
            <a:r>
              <a:rPr lang="uk-UA" sz="3600" b="1" dirty="0" err="1" smtClean="0">
                <a:solidFill>
                  <a:schemeClr val="bg1"/>
                </a:solidFill>
              </a:rPr>
              <a:t>ставте</a:t>
            </a:r>
            <a:r>
              <a:rPr lang="uk-UA" sz="3600" b="1" dirty="0" smtClean="0">
                <a:solidFill>
                  <a:schemeClr val="bg1"/>
                </a:solidFill>
              </a:rPr>
              <a:t> наголос.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643759" y="1383389"/>
            <a:ext cx="3017651" cy="369080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р</a:t>
            </a:r>
            <a:r>
              <a:rPr lang="uk-UA" sz="3200" b="1" dirty="0">
                <a:solidFill>
                  <a:srgbClr val="FFFF00"/>
                </a:solidFill>
              </a:rPr>
              <a:t>і</a:t>
            </a:r>
            <a:r>
              <a:rPr lang="uk-UA" sz="3200" b="1" dirty="0">
                <a:solidFill>
                  <a:schemeClr val="bg1"/>
                </a:solidFill>
              </a:rPr>
              <a:t>дшати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сеньй</a:t>
            </a:r>
            <a:r>
              <a:rPr lang="uk-UA" sz="3200" b="1" dirty="0">
                <a:solidFill>
                  <a:srgbClr val="FFFF00"/>
                </a:solidFill>
              </a:rPr>
              <a:t>о</a:t>
            </a:r>
            <a:r>
              <a:rPr lang="uk-UA" sz="3200" b="1" dirty="0">
                <a:solidFill>
                  <a:schemeClr val="bg1"/>
                </a:solidFill>
              </a:rPr>
              <a:t>ра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простув</a:t>
            </a:r>
            <a:r>
              <a:rPr lang="uk-UA" sz="3200" b="1" dirty="0">
                <a:solidFill>
                  <a:srgbClr val="FFFF00"/>
                </a:solidFill>
              </a:rPr>
              <a:t>а</a:t>
            </a:r>
            <a:r>
              <a:rPr lang="uk-UA" sz="3200" b="1" dirty="0">
                <a:solidFill>
                  <a:schemeClr val="bg1"/>
                </a:solidFill>
              </a:rPr>
              <a:t>ла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нісен</a:t>
            </a:r>
            <a:r>
              <a:rPr lang="uk-UA" sz="3200" b="1" dirty="0">
                <a:solidFill>
                  <a:srgbClr val="FFFF00"/>
                </a:solidFill>
              </a:rPr>
              <a:t>і</a:t>
            </a:r>
            <a:r>
              <a:rPr lang="uk-UA" sz="3200" b="1" dirty="0">
                <a:solidFill>
                  <a:schemeClr val="bg1"/>
                </a:solidFill>
              </a:rPr>
              <a:t>тниця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к</a:t>
            </a:r>
            <a:r>
              <a:rPr lang="uk-UA" sz="3200" b="1" dirty="0">
                <a:solidFill>
                  <a:srgbClr val="FFFF00"/>
                </a:solidFill>
              </a:rPr>
              <a:t>о</a:t>
            </a:r>
            <a:r>
              <a:rPr lang="uk-UA" sz="3200" b="1" dirty="0">
                <a:solidFill>
                  <a:schemeClr val="bg1"/>
                </a:solidFill>
              </a:rPr>
              <a:t>ней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к</a:t>
            </a:r>
            <a:r>
              <a:rPr lang="uk-UA" sz="3200" b="1" dirty="0">
                <a:solidFill>
                  <a:srgbClr val="FFFF00"/>
                </a:solidFill>
              </a:rPr>
              <a:t>і</a:t>
            </a:r>
            <a:r>
              <a:rPr lang="uk-UA" sz="3200" b="1" dirty="0">
                <a:solidFill>
                  <a:schemeClr val="bg1"/>
                </a:solidFill>
              </a:rPr>
              <a:t>ньми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страш</a:t>
            </a:r>
            <a:r>
              <a:rPr lang="uk-UA" sz="3200" b="1" dirty="0">
                <a:solidFill>
                  <a:srgbClr val="FFFF00"/>
                </a:solidFill>
              </a:rPr>
              <a:t>е</a:t>
            </a:r>
            <a:r>
              <a:rPr lang="uk-UA" sz="3200" b="1" dirty="0">
                <a:solidFill>
                  <a:schemeClr val="bg1"/>
                </a:solidFill>
              </a:rPr>
              <a:t>нно</a:t>
            </a:r>
          </a:p>
        </p:txBody>
      </p:sp>
      <p:pic>
        <p:nvPicPr>
          <p:cNvPr id="1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5443" y="1395171"/>
            <a:ext cx="2605513" cy="367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72151" y="1418735"/>
            <a:ext cx="3937633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Сеньйора</a:t>
            </a:r>
            <a:r>
              <a:rPr lang="uk-UA" sz="3200" b="1" dirty="0">
                <a:solidFill>
                  <a:schemeClr val="bg1"/>
                </a:solidFill>
              </a:rPr>
              <a:t> – ввічливе звертання до жінки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6127" y="2637706"/>
            <a:ext cx="432048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rgbClr val="FFFF00"/>
                </a:solidFill>
              </a:rPr>
              <a:t>жки</a:t>
            </a:r>
            <a:r>
              <a:rPr lang="uk-UA" sz="3200" b="1" dirty="0">
                <a:solidFill>
                  <a:schemeClr val="bg1"/>
                </a:solidFill>
              </a:rPr>
              <a:t> -  довгий ремінь, яким правлять </a:t>
            </a:r>
            <a:r>
              <a:rPr lang="uk-UA" sz="3200" b="1" dirty="0" smtClean="0">
                <a:solidFill>
                  <a:schemeClr val="bg1"/>
                </a:solidFill>
              </a:rPr>
              <a:t>кіньми.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127" y="4437906"/>
            <a:ext cx="3724900" cy="168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733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5407" y="482326"/>
            <a:ext cx="3500015" cy="25154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Джанні </a:t>
            </a:r>
            <a:r>
              <a:rPr lang="uk-UA" sz="3600" b="1" dirty="0" err="1" smtClean="0">
                <a:solidFill>
                  <a:schemeClr val="bg1"/>
                </a:solidFill>
              </a:rPr>
              <a:t>Родарі</a:t>
            </a:r>
            <a:r>
              <a:rPr lang="uk-UA" sz="3600" b="1" dirty="0" smtClean="0">
                <a:solidFill>
                  <a:schemeClr val="bg1"/>
                </a:solidFill>
              </a:rPr>
              <a:t> «Дорога, що нікуди не вела»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ІІ частина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83657"/>
            <a:ext cx="1483519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105-106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Оригинал - Схема вышивки «Замок принцессы» - Автор «telefona» - Авторы -  Вышивка кресто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076"/>
          <a:stretch/>
        </p:blipFill>
        <p:spPr bwMode="auto">
          <a:xfrm>
            <a:off x="835447" y="3069754"/>
            <a:ext cx="3122761" cy="266070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3 клас\02 ЧИТАННЯ\1 Савченко уроки\6 Літер казки байки\№072-Дж Родарі. Дорога, що нікуди не вела (прод)\2026-02-06_1002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815" y="482326"/>
            <a:ext cx="7439025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3 клас\02 ЧИТАННЯ\1 Савченко уроки\6 Літер казки байки\№072-Дж Родарі. Дорога, що нікуди не вела (прод)\2026-02-06_10042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815" y="1485578"/>
            <a:ext cx="7458075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74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83657"/>
            <a:ext cx="1123479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106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" name="Picture 2" descr="D:\3 клас\02 ЧИТАННЯ\1 Савченко уроки\6 Літер казки байки\№072-Дж Родарі. Дорога, що нікуди не вела (прод)\2026-02-06_1006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815" y="409965"/>
            <a:ext cx="7486650" cy="60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5407" y="482326"/>
            <a:ext cx="3500015" cy="25154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Джанні </a:t>
            </a:r>
            <a:r>
              <a:rPr lang="uk-UA" sz="3600" b="1" dirty="0" err="1" smtClean="0">
                <a:solidFill>
                  <a:schemeClr val="bg1"/>
                </a:solidFill>
              </a:rPr>
              <a:t>Родарі</a:t>
            </a:r>
            <a:r>
              <a:rPr lang="uk-UA" sz="3600" b="1" dirty="0" smtClean="0">
                <a:solidFill>
                  <a:schemeClr val="bg1"/>
                </a:solidFill>
              </a:rPr>
              <a:t> «Дорога, що нікуди не вела»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ІІ частина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Фон для фотосъемки Мультфильм Золотой Фон дворец красный ковер Свадьба День  рождения Ретро здания фон для фотостудии - купить недорого в  интернет-магазине с доставкой: сравнение цен, характеристики, фото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7" t="24697" r="5531" b="11793"/>
          <a:stretch/>
        </p:blipFill>
        <p:spPr bwMode="auto">
          <a:xfrm>
            <a:off x="561739" y="3092359"/>
            <a:ext cx="3298044" cy="281369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66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83657"/>
            <a:ext cx="1123479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107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" name="Picture 2" descr="D:\3 клас\02 ЧИТАННЯ\1 Савченко уроки\6 Літер казки байки\№072-Дж Родарі. Дорога, що нікуди не вела (прод)\2026-02-06_1009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823" y="482326"/>
            <a:ext cx="74676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5407" y="482326"/>
            <a:ext cx="3500015" cy="25154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Джанні </a:t>
            </a:r>
            <a:r>
              <a:rPr lang="uk-UA" sz="3600" b="1" dirty="0" err="1" smtClean="0">
                <a:solidFill>
                  <a:schemeClr val="bg1"/>
                </a:solidFill>
              </a:rPr>
              <a:t>Родарі</a:t>
            </a:r>
            <a:r>
              <a:rPr lang="uk-UA" sz="3600" b="1" dirty="0" smtClean="0">
                <a:solidFill>
                  <a:schemeClr val="bg1"/>
                </a:solidFill>
              </a:rPr>
              <a:t> «Дорога, що нікуди не вела»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ІІ частина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Фотообои «Болото с лягушками» 14813 — zakazposterov.r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406"/>
          <a:stretch/>
        </p:blipFill>
        <p:spPr bwMode="auto">
          <a:xfrm>
            <a:off x="748201" y="2997746"/>
            <a:ext cx="3008143" cy="264189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39703" y="5183491"/>
            <a:ext cx="874660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400" b="1" dirty="0" smtClean="0"/>
              <a:t>Що </a:t>
            </a:r>
            <a:r>
              <a:rPr lang="ru-RU" sz="2400" b="1" dirty="0" err="1"/>
              <a:t>вразило</a:t>
            </a:r>
            <a:r>
              <a:rPr lang="ru-RU" sz="2400" b="1" dirty="0"/>
              <a:t> хлопчика під час зустрічі із </a:t>
            </a:r>
            <a:r>
              <a:rPr lang="ru-RU" sz="2400" b="1" dirty="0" err="1" smtClean="0"/>
              <a:t>сеньйорою</a:t>
            </a:r>
            <a:r>
              <a:rPr lang="ru-RU" sz="2400" b="1" dirty="0" smtClean="0"/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400" b="1" dirty="0" smtClean="0"/>
              <a:t>Чому </a:t>
            </a:r>
            <a:r>
              <a:rPr lang="ru-RU" sz="2400" b="1" dirty="0"/>
              <a:t>інші </a:t>
            </a:r>
            <a:r>
              <a:rPr lang="ru-RU" sz="2400" b="1" dirty="0" err="1"/>
              <a:t>мешканці</a:t>
            </a:r>
            <a:r>
              <a:rPr lang="ru-RU" sz="2400" b="1" dirty="0"/>
              <a:t> села </a:t>
            </a:r>
            <a:r>
              <a:rPr lang="ru-RU" sz="2400" b="1" dirty="0" err="1"/>
              <a:t>поверталися</a:t>
            </a:r>
            <a:r>
              <a:rPr lang="ru-RU" sz="2400" b="1" dirty="0"/>
              <a:t> ні з </a:t>
            </a:r>
            <a:r>
              <a:rPr lang="ru-RU" sz="2400" b="1" dirty="0" smtClean="0"/>
              <a:t>чим?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400" b="1" dirty="0" smtClean="0"/>
              <a:t>Знайди </a:t>
            </a:r>
            <a:r>
              <a:rPr lang="ru-RU" sz="2400" b="1" dirty="0" err="1"/>
              <a:t>виділені</a:t>
            </a:r>
            <a:r>
              <a:rPr lang="ru-RU" sz="2400" b="1" dirty="0"/>
              <a:t> слова, добери до них </a:t>
            </a:r>
            <a:r>
              <a:rPr lang="ru-RU" sz="2400" b="1" dirty="0" err="1"/>
              <a:t>близькі</a:t>
            </a:r>
            <a:r>
              <a:rPr lang="ru-RU" sz="2400" b="1" dirty="0"/>
              <a:t> за </a:t>
            </a:r>
            <a:r>
              <a:rPr lang="ru-RU" sz="2400" b="1" dirty="0" err="1" smtClean="0"/>
              <a:t>значенням</a:t>
            </a:r>
            <a:endParaRPr lang="uk-UA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28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67495" y="405458"/>
            <a:ext cx="9649072" cy="648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ru-RU" sz="4000" b="1" dirty="0" err="1" smtClean="0"/>
              <a:t>Складемо</a:t>
            </a:r>
            <a:r>
              <a:rPr lang="ru-RU" sz="4000" b="1" dirty="0" smtClean="0"/>
              <a:t> портрет головного героя</a:t>
            </a:r>
            <a:endParaRPr lang="ru-RU" sz="4000" b="1" dirty="0"/>
          </a:p>
        </p:txBody>
      </p:sp>
      <p:pic>
        <p:nvPicPr>
          <p:cNvPr id="7" name="Picture 2" descr="C:\Documents and Settings\zhenya\Рабочий стол\Картинки в 3 класс\01\Рис 01-9 девочка с книго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79" y="2018868"/>
            <a:ext cx="2534560" cy="312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96969" y="2051599"/>
            <a:ext cx="5035422" cy="5232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Кмітливий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добрий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мислячий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25201" y="2846909"/>
            <a:ext cx="4896544" cy="52322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Мартіно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 —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Вперта Голова </a:t>
            </a:r>
            <a:endParaRPr lang="ru-RU" sz="2800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23499" y="3631855"/>
            <a:ext cx="4896544" cy="52322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Настирливий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має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мету,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23499" y="4509914"/>
            <a:ext cx="4896544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Рішучий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щедрий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упертюх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67495" y="1238006"/>
            <a:ext cx="8885848" cy="57610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</a:rPr>
              <a:t>Про які з рис характеру </a:t>
            </a:r>
            <a:r>
              <a:rPr lang="uk-UA" sz="2400" b="1" dirty="0" err="1" smtClean="0">
                <a:solidFill>
                  <a:schemeClr val="accent3">
                    <a:lumMod val="50000"/>
                  </a:schemeClr>
                </a:solidFill>
              </a:rPr>
              <a:t>Мартіно</a:t>
            </a:r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</a:rPr>
              <a:t> ми дізналися в першій частині?</a:t>
            </a:r>
            <a:endParaRPr lang="uk-UA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92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5448" y="405458"/>
            <a:ext cx="10441160" cy="648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Підсумки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2702" y="1128165"/>
            <a:ext cx="7521112" cy="138499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Чи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можете дати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відповідь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на запитання: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Мартіно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був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допитливий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чи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впертий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?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Обґрунтуйте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свою думку. </a:t>
            </a:r>
            <a:endParaRPr lang="ru-RU" sz="2800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2" descr="C:\Documents and Settings\zhenya\Рабочий стол\Картинки в 3 класс\01\Рис 01-9 девочка с книго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31" y="1159670"/>
            <a:ext cx="2632016" cy="324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44669" y="4062124"/>
            <a:ext cx="8191977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002060"/>
                </a:solidFill>
              </a:rPr>
              <a:t>Підручник с.104-10</a:t>
            </a:r>
            <a:r>
              <a:rPr lang="en-US" sz="3200" b="1" dirty="0">
                <a:solidFill>
                  <a:srgbClr val="002060"/>
                </a:solidFill>
              </a:rPr>
              <a:t>5</a:t>
            </a:r>
            <a:r>
              <a:rPr lang="uk-UA" sz="3200" b="1" dirty="0">
                <a:solidFill>
                  <a:srgbClr val="002060"/>
                </a:solidFill>
              </a:rPr>
              <a:t>. </a:t>
            </a:r>
            <a:r>
              <a:rPr lang="uk-UA" sz="3200" b="1" dirty="0" smtClean="0">
                <a:solidFill>
                  <a:srgbClr val="002060"/>
                </a:solidFill>
              </a:rPr>
              <a:t>Дочитайте казку </a:t>
            </a:r>
            <a:r>
              <a:rPr lang="uk-UA" sz="3200" b="1" dirty="0" err="1" smtClean="0">
                <a:solidFill>
                  <a:srgbClr val="002060"/>
                </a:solidFill>
              </a:rPr>
              <a:t>Дж.Родарі</a:t>
            </a:r>
            <a:r>
              <a:rPr lang="uk-UA" sz="3200" b="1" dirty="0" smtClean="0">
                <a:solidFill>
                  <a:srgbClr val="002060"/>
                </a:solidFill>
              </a:rPr>
              <a:t> </a:t>
            </a:r>
            <a:r>
              <a:rPr lang="uk-UA" sz="3200" b="1" dirty="0">
                <a:solidFill>
                  <a:srgbClr val="002060"/>
                </a:solidFill>
              </a:rPr>
              <a:t>«Дорога, що нікуди не вела</a:t>
            </a:r>
            <a:r>
              <a:rPr lang="uk-UA" sz="3200" b="1" dirty="0" smtClean="0">
                <a:solidFill>
                  <a:srgbClr val="002060"/>
                </a:solidFill>
              </a:rPr>
              <a:t>» до кінця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86404" y="3321255"/>
            <a:ext cx="7708508" cy="7135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Домашнє завдання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86404" y="2618542"/>
            <a:ext cx="562186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Який настрій був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упродовж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уроку?</a:t>
            </a:r>
          </a:p>
        </p:txBody>
      </p:sp>
    </p:spTree>
    <p:extLst>
      <p:ext uri="{BB962C8B-B14F-4D97-AF65-F5344CB8AC3E}">
        <p14:creationId xmlns:p14="http://schemas.microsoft.com/office/powerpoint/2010/main" val="137781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154186" y="494645"/>
            <a:ext cx="9876742" cy="7939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73531" y="4493994"/>
            <a:ext cx="2776305" cy="105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Цікаво, про що дізнаюсь далі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79076" y="4493994"/>
            <a:ext cx="3470282" cy="105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 новими знаннями рухаюсь вперед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30835" y="4493994"/>
            <a:ext cx="2817565" cy="105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Нові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знання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були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нецікаві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8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2059583" y="1441065"/>
            <a:ext cx="8136904" cy="52970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Оцініть свою роботу на уроці ілюстраціями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146" name="Picture 2" descr="D:\Картинки до тестів\!!!!_ЭСМИРА 1\5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86" y="2061453"/>
            <a:ext cx="2282747" cy="228476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Картинки до тестів\!!!!_ЭСМИРА 1\8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166" y="2061453"/>
            <a:ext cx="2282747" cy="228476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Картинки до тестів\!!!!_ЭСМИРА 1\9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484" y="2061453"/>
            <a:ext cx="2282747" cy="228476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87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 descr="Картинки по запросу &quot;клипарт дети сидять за партами&quot;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2"/>
          <a:stretch/>
        </p:blipFill>
        <p:spPr bwMode="auto">
          <a:xfrm>
            <a:off x="874824" y="2064085"/>
            <a:ext cx="3536203" cy="341085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42311" y="2066810"/>
            <a:ext cx="5526342" cy="20625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/>
            <a:r>
              <a:rPr lang="uk-UA" sz="3200" b="1" dirty="0"/>
              <a:t>Дзвоник пролунав веселий, </a:t>
            </a:r>
            <a:endParaRPr lang="ru-RU" sz="3200" b="1" dirty="0"/>
          </a:p>
          <a:p>
            <a:pPr fontAlgn="base"/>
            <a:r>
              <a:rPr lang="uk-UA" sz="3200" b="1" dirty="0"/>
              <a:t>Дружно всіх він кличе в клас. </a:t>
            </a:r>
            <a:endParaRPr lang="ru-RU" sz="3200" b="1" dirty="0"/>
          </a:p>
          <a:p>
            <a:pPr fontAlgn="base"/>
            <a:r>
              <a:rPr lang="uk-UA" sz="3200" b="1" dirty="0"/>
              <a:t>І цікаве на уроці</a:t>
            </a:r>
            <a:endParaRPr lang="ru-RU" sz="3200" b="1" dirty="0"/>
          </a:p>
          <a:p>
            <a:pPr fontAlgn="base"/>
            <a:r>
              <a:rPr lang="uk-UA" sz="3200" b="1" dirty="0"/>
              <a:t>Пропоную я для вас. </a:t>
            </a: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79425" y="525559"/>
            <a:ext cx="9786232" cy="6784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 Налаштування на урок «Кольоровий </a:t>
            </a:r>
            <a:r>
              <a:rPr lang="uk-UA" sz="3600" b="1" dirty="0">
                <a:solidFill>
                  <a:schemeClr val="bg1"/>
                </a:solidFill>
              </a:rPr>
              <a:t>настрій»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C59BF60E-73C2-4333-BC42-13323E4E942C}"/>
              </a:ext>
            </a:extLst>
          </p:cNvPr>
          <p:cNvSpPr/>
          <p:nvPr/>
        </p:nvSpPr>
        <p:spPr>
          <a:xfrm>
            <a:off x="1411511" y="1369620"/>
            <a:ext cx="9361039" cy="56848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Оберіть цеглинку ЛЕГО, </a:t>
            </a: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  <a:t>котра відповідає </a:t>
            </a: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вашому </a:t>
            </a: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  <a:t>настрою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BC01BCF2-8DB5-405C-9EF7-F55DAD67EC5E}"/>
              </a:ext>
            </a:extLst>
          </p:cNvPr>
          <p:cNvGrpSpPr/>
          <p:nvPr/>
        </p:nvGrpSpPr>
        <p:grpSpPr>
          <a:xfrm>
            <a:off x="4683499" y="1993103"/>
            <a:ext cx="3179002" cy="1166777"/>
            <a:chOff x="4718700" y="3159148"/>
            <a:chExt cx="3181073" cy="1166507"/>
          </a:xfrm>
        </p:grpSpPr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6B403391-6B59-489D-86A2-6769747E8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3159148"/>
              <a:ext cx="3181073" cy="116650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D4E3584A-50F0-4056-ADB5-805E9CF55DF2}"/>
                </a:ext>
              </a:extLst>
            </p:cNvPr>
            <p:cNvSpPr txBox="1"/>
            <p:nvPr/>
          </p:nvSpPr>
          <p:spPr>
            <a:xfrm>
              <a:off x="4853358" y="3482103"/>
              <a:ext cx="28632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піднесеність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924B78E0-4DA2-4700-A294-E2A804CC7228}"/>
              </a:ext>
            </a:extLst>
          </p:cNvPr>
          <p:cNvGrpSpPr/>
          <p:nvPr/>
        </p:nvGrpSpPr>
        <p:grpSpPr>
          <a:xfrm>
            <a:off x="8143988" y="2036874"/>
            <a:ext cx="3179003" cy="1166777"/>
            <a:chOff x="8682187" y="3202910"/>
            <a:chExt cx="3181074" cy="1166507"/>
          </a:xfrm>
        </p:grpSpPr>
        <p:pic>
          <p:nvPicPr>
            <p:cNvPr id="15" name="Рисунок 14">
              <a:extLst>
                <a:ext uri="{FF2B5EF4-FFF2-40B4-BE49-F238E27FC236}">
                  <a16:creationId xmlns="" xmlns:a16="http://schemas.microsoft.com/office/drawing/2014/main" id="{883AC342-43AF-40BD-B3AF-068AF36E1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3202910"/>
              <a:ext cx="3181074" cy="116650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435257D0-D218-4C27-9CD6-AB0864EF5B74}"/>
                </a:ext>
              </a:extLst>
            </p:cNvPr>
            <p:cNvSpPr txBox="1"/>
            <p:nvPr/>
          </p:nvSpPr>
          <p:spPr>
            <a:xfrm>
              <a:off x="8837852" y="3543386"/>
              <a:ext cx="28632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сум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="" xmlns:a16="http://schemas.microsoft.com/office/drawing/2014/main" id="{C114C45D-6AFD-45F1-BBA2-CCD7F9CAFB65}"/>
              </a:ext>
            </a:extLst>
          </p:cNvPr>
          <p:cNvGrpSpPr/>
          <p:nvPr/>
        </p:nvGrpSpPr>
        <p:grpSpPr>
          <a:xfrm>
            <a:off x="4683498" y="3203652"/>
            <a:ext cx="3179003" cy="1166777"/>
            <a:chOff x="4718700" y="4369417"/>
            <a:chExt cx="3181074" cy="1166507"/>
          </a:xfrm>
        </p:grpSpPr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F423ABDC-59DF-429B-8D69-4F7CD3D6F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4369417"/>
              <a:ext cx="3181074" cy="116650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A9B2DA46-E159-4D37-B48D-2F3E9EA5AB38}"/>
                </a:ext>
              </a:extLst>
            </p:cNvPr>
            <p:cNvSpPr txBox="1"/>
            <p:nvPr/>
          </p:nvSpPr>
          <p:spPr>
            <a:xfrm>
              <a:off x="4845465" y="4723044"/>
              <a:ext cx="28632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приємність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="" xmlns:a16="http://schemas.microsoft.com/office/drawing/2014/main" id="{032BFDE5-969E-4E57-BBE8-CB6909342B44}"/>
              </a:ext>
            </a:extLst>
          </p:cNvPr>
          <p:cNvGrpSpPr/>
          <p:nvPr/>
        </p:nvGrpSpPr>
        <p:grpSpPr>
          <a:xfrm>
            <a:off x="8143988" y="3203651"/>
            <a:ext cx="3179005" cy="1166778"/>
            <a:chOff x="8682187" y="4369417"/>
            <a:chExt cx="3181076" cy="1166508"/>
          </a:xfrm>
        </p:grpSpPr>
        <p:pic>
          <p:nvPicPr>
            <p:cNvPr id="21" name="Рисунок 20">
              <a:extLst>
                <a:ext uri="{FF2B5EF4-FFF2-40B4-BE49-F238E27FC236}">
                  <a16:creationId xmlns="" xmlns:a16="http://schemas.microsoft.com/office/drawing/2014/main" id="{8FD9393A-59AB-4F11-9630-686A2620E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4369417"/>
              <a:ext cx="3181076" cy="116650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F56DDF1D-EFF6-49ED-9026-9A0F4666E519}"/>
                </a:ext>
              </a:extLst>
            </p:cNvPr>
            <p:cNvSpPr txBox="1"/>
            <p:nvPr/>
          </p:nvSpPr>
          <p:spPr>
            <a:xfrm>
              <a:off x="8800633" y="4705612"/>
              <a:ext cx="28632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тривожність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6CBB012A-0409-4246-AF9E-EA3FF166363A}"/>
              </a:ext>
            </a:extLst>
          </p:cNvPr>
          <p:cNvGrpSpPr/>
          <p:nvPr/>
        </p:nvGrpSpPr>
        <p:grpSpPr>
          <a:xfrm>
            <a:off x="4651368" y="4414200"/>
            <a:ext cx="3179005" cy="1166778"/>
            <a:chOff x="4686549" y="5579685"/>
            <a:chExt cx="3181076" cy="1166508"/>
          </a:xfrm>
        </p:grpSpPr>
        <p:pic>
          <p:nvPicPr>
            <p:cNvPr id="24" name="Рисунок 23">
              <a:extLst>
                <a:ext uri="{FF2B5EF4-FFF2-40B4-BE49-F238E27FC236}">
                  <a16:creationId xmlns="" xmlns:a16="http://schemas.microsoft.com/office/drawing/2014/main" id="{B5E38C19-EB13-4022-B8C3-2F398D64A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549" y="5579685"/>
              <a:ext cx="3181076" cy="116650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A2534F7C-8DDD-43BD-AA88-464CFB6202D4}"/>
                </a:ext>
              </a:extLst>
            </p:cNvPr>
            <p:cNvSpPr txBox="1"/>
            <p:nvPr/>
          </p:nvSpPr>
          <p:spPr>
            <a:xfrm>
              <a:off x="4810941" y="5911594"/>
              <a:ext cx="28632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спокій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="" xmlns:a16="http://schemas.microsoft.com/office/drawing/2014/main" id="{3F76E308-41E4-4260-8B45-B6B24AABFF76}"/>
              </a:ext>
            </a:extLst>
          </p:cNvPr>
          <p:cNvGrpSpPr/>
          <p:nvPr/>
        </p:nvGrpSpPr>
        <p:grpSpPr>
          <a:xfrm>
            <a:off x="8143988" y="4414199"/>
            <a:ext cx="3179005" cy="1166778"/>
            <a:chOff x="8682187" y="5579685"/>
            <a:chExt cx="3181076" cy="1166508"/>
          </a:xfrm>
        </p:grpSpPr>
        <p:pic>
          <p:nvPicPr>
            <p:cNvPr id="27" name="Рисунок 26">
              <a:extLst>
                <a:ext uri="{FF2B5EF4-FFF2-40B4-BE49-F238E27FC236}">
                  <a16:creationId xmlns="" xmlns:a16="http://schemas.microsoft.com/office/drawing/2014/main" id="{F7FFB02D-F82B-410D-8FD8-94F4D647B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5579685"/>
              <a:ext cx="3181076" cy="116650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510F5880-7C75-49ED-A8F9-6EA2E378566E}"/>
                </a:ext>
              </a:extLst>
            </p:cNvPr>
            <p:cNvSpPr txBox="1"/>
            <p:nvPr/>
          </p:nvSpPr>
          <p:spPr>
            <a:xfrm>
              <a:off x="8837852" y="5911594"/>
              <a:ext cx="28632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образа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555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3479" y="494644"/>
            <a:ext cx="9865096" cy="5588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Перевірка домашнього завдання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96645" y="5721300"/>
            <a:ext cx="608965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47253" y="1197546"/>
            <a:ext cx="5304818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Який розділ ми зараз вивчаємо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uk-UA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61862" y="2403679"/>
            <a:ext cx="4284476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Анатолій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Дімаров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«Для чого людині серце»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84617" y="2399823"/>
            <a:ext cx="4320480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Сашко Дерманський «</a:t>
            </a:r>
            <a:r>
              <a:rPr lang="ru-RU" sz="2800" b="1" dirty="0" err="1" smtClean="0">
                <a:solidFill>
                  <a:srgbClr val="FFFF00"/>
                </a:solidFill>
              </a:rPr>
              <a:t>Білячок</a:t>
            </a:r>
            <a:r>
              <a:rPr lang="ru-RU" sz="2800" b="1" dirty="0" smtClean="0">
                <a:solidFill>
                  <a:srgbClr val="FFFF00"/>
                </a:solidFill>
              </a:rPr>
              <a:t>»</a:t>
            </a:r>
            <a:endParaRPr lang="ru-RU" sz="2800" b="1" dirty="0"/>
          </a:p>
        </p:txBody>
      </p:sp>
      <p:pic>
        <p:nvPicPr>
          <p:cNvPr id="10" name="Picture 2" descr="Конспект уроку з літературного читання, 3 клас. Казка &quot;Для чого людині  серце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15" y="3501802"/>
            <a:ext cx="4355355" cy="292590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61862" y="1751115"/>
            <a:ext cx="9433048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З 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якими казками ознайомились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? Чого навчає кожна казка?</a:t>
            </a:r>
            <a:endParaRPr lang="uk-UA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6087" y="3501802"/>
            <a:ext cx="2226895" cy="270564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3123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3479" y="494644"/>
            <a:ext cx="9865096" cy="5588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Прочитайте </a:t>
            </a:r>
            <a:r>
              <a:rPr lang="uk-UA" sz="4000" b="1" dirty="0" smtClean="0">
                <a:solidFill>
                  <a:schemeClr val="bg1"/>
                </a:solidFill>
              </a:rPr>
              <a:t>прислів’я</a:t>
            </a:r>
            <a:r>
              <a:rPr lang="ru-RU" sz="4000" b="1" dirty="0" smtClean="0"/>
              <a:t>. </a:t>
            </a:r>
            <a:r>
              <a:rPr lang="ru-RU" sz="4000" b="1" dirty="0"/>
              <a:t>Про що вони?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96645" y="5721300"/>
            <a:ext cx="608965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91653" y="1863996"/>
            <a:ext cx="7560840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Йому кажеш «ячмінь», а він каже «гречка».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 йому про діло, а він тобі про козу білу.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Хоч кіл на голові теши, а він про своє.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таки буду проти шерсті стригти!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99543" y="1208417"/>
            <a:ext cx="194421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FFFF00"/>
                </a:solidFill>
              </a:rPr>
              <a:t>Упертість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endParaRPr lang="ru-RU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61550" y="4221882"/>
            <a:ext cx="8124714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 науки допитлива голова не болить.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б бажання, а розум знайдеться.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Була б голова на плечах, а хліба вона знайде.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Дурні воду каламутять, а розумні рибу хапають.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59983" y="1208417"/>
            <a:ext cx="237626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FFFF00"/>
                </a:solidFill>
              </a:rPr>
              <a:t>допитливість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endParaRPr lang="ru-RU" sz="2800" b="1" dirty="0"/>
          </a:p>
        </p:txBody>
      </p:sp>
      <p:pic>
        <p:nvPicPr>
          <p:cNvPr id="1026" name="Picture 2" descr="D:\Картинки до тестів\Учні\Учні за партами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335" y="1158461"/>
            <a:ext cx="2160240" cy="250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333889" y="1199644"/>
            <a:ext cx="792088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чи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186263" y="3741343"/>
            <a:ext cx="2522392" cy="26776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Наша задача на уроці: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визначити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головний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герой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упертий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чи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допитливий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2022E-6 -1.85185E-6 L 0.003 0.348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8812E-6 -1.85185E-6 L 0.02085 0.695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3479" y="405458"/>
            <a:ext cx="9865096" cy="5760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Відгадайте загадку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9252" y="1032626"/>
            <a:ext cx="4104456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Щоб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кудись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дійти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Треба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всю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пройти. </a:t>
            </a: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початок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порога </a:t>
            </a: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Далека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близька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</a:t>
            </a:r>
            <a:endPara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13482" y="2368803"/>
            <a:ext cx="153745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дорога</a:t>
            </a:r>
            <a:endParaRPr lang="ru-RU" sz="28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99252" y="2892023"/>
            <a:ext cx="3035058" cy="48577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Розгляньте малюнок</a:t>
            </a:r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1845" y="3429794"/>
            <a:ext cx="890661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indent="-180975">
              <a:buFontTx/>
              <a:buChar char="-"/>
            </a:pP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думки виникли? Чи зустрічали такі сюжети в казках?</a:t>
            </a:r>
          </a:p>
          <a:p>
            <a:pPr marL="180975" indent="-180975">
              <a:buFontTx/>
              <a:buChar char="-"/>
            </a:pP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вважаєте, що будемо досліджувати упродовж двох уроків?</a:t>
            </a:r>
          </a:p>
          <a:p>
            <a:pPr marL="180975" indent="-180975">
              <a:buFontTx/>
              <a:buChar char="-"/>
            </a:pP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Прочитайте перше речення казки «Дорога, що нікуди не вела».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01845" y="4653930"/>
            <a:ext cx="799288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/>
              <a:t>На </a:t>
            </a:r>
            <a:r>
              <a:rPr lang="ru-RU" sz="2400" b="1" dirty="0" err="1"/>
              <a:t>околиці</a:t>
            </a:r>
            <a:r>
              <a:rPr lang="ru-RU" sz="2400" b="1" dirty="0"/>
              <a:t> села </a:t>
            </a:r>
            <a:r>
              <a:rPr lang="ru-RU" sz="2400" b="1" dirty="0" err="1" smtClean="0"/>
              <a:t>розх</a:t>
            </a:r>
            <a:r>
              <a:rPr lang="ru-RU" sz="2400" b="1" dirty="0" err="1" smtClean="0">
                <a:solidFill>
                  <a:srgbClr val="FFFF00"/>
                </a:solidFill>
              </a:rPr>
              <a:t>о</a:t>
            </a:r>
            <a:r>
              <a:rPr lang="ru-RU" sz="2400" b="1" dirty="0" err="1" smtClean="0"/>
              <a:t>дилися</a:t>
            </a:r>
            <a:r>
              <a:rPr lang="ru-RU" sz="2400" b="1" dirty="0" smtClean="0"/>
              <a:t> </a:t>
            </a:r>
            <a:r>
              <a:rPr lang="ru-RU" sz="2400" b="1" dirty="0"/>
              <a:t>три дороги — перша вела до моря, друга — до міста, а </a:t>
            </a:r>
            <a:r>
              <a:rPr lang="ru-RU" sz="2400" b="1" dirty="0" err="1"/>
              <a:t>третя</a:t>
            </a:r>
            <a:r>
              <a:rPr lang="ru-RU" sz="2400" b="1" dirty="0"/>
              <a:t> дорога не вела </a:t>
            </a:r>
            <a:r>
              <a:rPr lang="ru-RU" sz="2400" b="1" dirty="0" err="1" smtClean="0"/>
              <a:t>нік</a:t>
            </a:r>
            <a:r>
              <a:rPr lang="ru-RU" sz="2400" b="1" dirty="0" err="1" smtClean="0">
                <a:solidFill>
                  <a:srgbClr val="FFFF00"/>
                </a:solidFill>
              </a:rPr>
              <a:t>у</a:t>
            </a:r>
            <a:r>
              <a:rPr lang="ru-RU" sz="2400" b="1" dirty="0" err="1" smtClean="0"/>
              <a:t>ди</a:t>
            </a:r>
            <a:r>
              <a:rPr lang="ru-RU" sz="2400" b="1" dirty="0"/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1590" y="5518026"/>
            <a:ext cx="870084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Хто з вас бажає до моря? У місто? Хто вирушить незнайомою дорогою? Чому?</a:t>
            </a:r>
          </a:p>
        </p:txBody>
      </p:sp>
      <p:pic>
        <p:nvPicPr>
          <p:cNvPr id="18" name="Picture 2" descr="Три дороги, три пути ~ Поэзия (Шуточные стихи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039" y="1094852"/>
            <a:ext cx="2592288" cy="2240511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17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2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3479" y="496979"/>
            <a:ext cx="9865095" cy="12088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Знайомтесь – італійський дитячий письменник </a:t>
            </a:r>
            <a:endParaRPr lang="uk-UA" sz="36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Джанні </a:t>
            </a:r>
            <a:r>
              <a:rPr lang="uk-UA" sz="3600" b="1" dirty="0" err="1" smtClean="0">
                <a:solidFill>
                  <a:schemeClr val="bg1"/>
                </a:solidFill>
              </a:rPr>
              <a:t>Родарі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День рождения Джанни Родари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999" y="1845618"/>
            <a:ext cx="3601101" cy="432513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01023" y="1917626"/>
            <a:ext cx="5544617" cy="31085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Дж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нні </a:t>
            </a:r>
            <a:r>
              <a:rPr lang="uk-UA" sz="2800" b="1" dirty="0" err="1" smtClean="0">
                <a:solidFill>
                  <a:schemeClr val="accent6">
                    <a:lumMod val="50000"/>
                  </a:schemeClr>
                </a:solidFill>
              </a:rPr>
              <a:t>Род</a:t>
            </a:r>
            <a:r>
              <a:rPr lang="uk-UA" sz="2800" b="1" dirty="0" err="1" smtClean="0">
                <a:solidFill>
                  <a:srgbClr val="FF0000"/>
                </a:solidFill>
              </a:rPr>
              <a:t>а</a:t>
            </a:r>
            <a:r>
              <a:rPr lang="uk-UA" sz="2800" b="1" dirty="0" err="1" smtClean="0">
                <a:solidFill>
                  <a:schemeClr val="accent6">
                    <a:lumMod val="50000"/>
                  </a:schemeClr>
                </a:solidFill>
              </a:rPr>
              <a:t>рі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1920 – 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1980) народився в Італії. З дитинства хлопчик захоплювався читанням 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книжок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вигадував 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веселі історії. </a:t>
            </a:r>
            <a:endParaRPr lang="uk-UA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     Він 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дуже любив дітей і вже в молоді роки 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почав 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писати для них казки, вірші. </a:t>
            </a:r>
            <a:endParaRPr lang="uk-UA" sz="28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83657"/>
            <a:ext cx="1051471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104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2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79463" y="1890812"/>
            <a:ext cx="6768752" cy="22467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Чимало 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творів письменника 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перекладено 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різними мовами. Читачі різних 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поколінь 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знають його казку «Цибулино», вірші «Далека 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мандрівка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», «Танок усіх дітей» та інші.</a:t>
            </a:r>
          </a:p>
        </p:txBody>
      </p:sp>
      <p:pic>
        <p:nvPicPr>
          <p:cNvPr id="3076" name="Picture 4" descr="Купити книгу Пригоди Цибуліно (Джанні Родарі) - 978-966-459-393-6 |  Інтернет-магазин Yakaboo.u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4" y="3700873"/>
            <a:ext cx="1812127" cy="240163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Фото - Джельсоміно в Країні брехунів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25" b="5988"/>
          <a:stretch/>
        </p:blipFill>
        <p:spPr bwMode="auto">
          <a:xfrm rot="20878108">
            <a:off x="1450729" y="4047450"/>
            <a:ext cx="1747441" cy="233152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Биография Джанни Родари (Gianni Rodari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1"/>
          <a:stretch/>
        </p:blipFill>
        <p:spPr bwMode="auto">
          <a:xfrm flipH="1">
            <a:off x="7796617" y="1890054"/>
            <a:ext cx="3210227" cy="427021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23479" y="496979"/>
            <a:ext cx="9865095" cy="12088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Знайомтесь – італійський дитячий письменник </a:t>
            </a:r>
            <a:endParaRPr lang="uk-UA" sz="36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Джанні </a:t>
            </a:r>
            <a:r>
              <a:rPr lang="uk-UA" sz="3600" b="1" dirty="0" err="1" smtClean="0">
                <a:solidFill>
                  <a:schemeClr val="bg1"/>
                </a:solidFill>
              </a:rPr>
              <a:t>Родарі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3078" name="Picture 6" descr="Книга «Велика книга казок» Джанни Родари купить на YAKABOO.ua |  978-617-526-401-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6" b="2095"/>
          <a:stretch/>
        </p:blipFill>
        <p:spPr bwMode="auto">
          <a:xfrm rot="824398">
            <a:off x="5637092" y="3888330"/>
            <a:ext cx="1888626" cy="257421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83657"/>
            <a:ext cx="1051471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104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83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907455" y="477466"/>
            <a:ext cx="10297144" cy="68651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474" y="-144496"/>
            <a:ext cx="304602" cy="30487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71" y="1286023"/>
            <a:ext cx="3635507" cy="363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67895" y="1269554"/>
            <a:ext cx="6048672" cy="31085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/>
              <a:t>Сьогодні ви </a:t>
            </a:r>
            <a:r>
              <a:rPr lang="ru-RU" sz="2800" b="1" dirty="0" err="1" smtClean="0"/>
              <a:t>прочитаєте</a:t>
            </a:r>
            <a:r>
              <a:rPr lang="ru-RU" sz="2800" b="1" dirty="0" smtClean="0"/>
              <a:t> </a:t>
            </a:r>
            <a:r>
              <a:rPr lang="ru-RU" sz="2800" b="1" dirty="0"/>
              <a:t>одну з його казок зі збірки «</a:t>
            </a:r>
            <a:r>
              <a:rPr lang="ru-RU" sz="2800" b="1" dirty="0" err="1" smtClean="0"/>
              <a:t>Казк</a:t>
            </a:r>
            <a:r>
              <a:rPr lang="uk-UA" sz="2800" b="1" dirty="0" smtClean="0">
                <a:solidFill>
                  <a:srgbClr val="FFFF00"/>
                </a:solidFill>
              </a:rPr>
              <a:t>и</a:t>
            </a:r>
            <a:r>
              <a:rPr lang="en-US" sz="2800" b="1" dirty="0" smtClean="0"/>
              <a:t> </a:t>
            </a:r>
            <a:r>
              <a:rPr lang="ru-RU" sz="2800" b="1" dirty="0"/>
              <a:t>по телефону». Як </a:t>
            </a:r>
            <a:r>
              <a:rPr lang="ru-RU" sz="2800" b="1" dirty="0" err="1" smtClean="0"/>
              <a:t>пояснював</a:t>
            </a:r>
            <a:r>
              <a:rPr lang="ru-RU" sz="2800" b="1" dirty="0" smtClean="0"/>
              <a:t> </a:t>
            </a:r>
            <a:r>
              <a:rPr lang="ru-RU" sz="2800" b="1" dirty="0" err="1"/>
              <a:t>письменник</a:t>
            </a:r>
            <a:r>
              <a:rPr lang="ru-RU" sz="2800" b="1" dirty="0"/>
              <a:t>, ці історії </a:t>
            </a:r>
            <a:r>
              <a:rPr lang="ru-RU" sz="2800" b="1" dirty="0" err="1"/>
              <a:t>розповідав</a:t>
            </a:r>
            <a:r>
              <a:rPr lang="ru-RU" sz="2800" b="1" dirty="0"/>
              <a:t> </a:t>
            </a:r>
            <a:r>
              <a:rPr lang="ru-RU" sz="2800" b="1" dirty="0" err="1"/>
              <a:t>своїй</a:t>
            </a:r>
            <a:r>
              <a:rPr lang="ru-RU" sz="2800" b="1" dirty="0"/>
              <a:t> </a:t>
            </a:r>
            <a:r>
              <a:rPr lang="ru-RU" sz="2800" b="1" dirty="0" err="1"/>
              <a:t>донечці</a:t>
            </a:r>
            <a:r>
              <a:rPr lang="ru-RU" sz="2800" b="1" dirty="0"/>
              <a:t> телефоном один </a:t>
            </a:r>
            <a:r>
              <a:rPr lang="ru-RU" sz="2800" b="1" dirty="0" err="1"/>
              <a:t>тато</a:t>
            </a:r>
            <a:r>
              <a:rPr lang="ru-RU" sz="2800" b="1" dirty="0"/>
              <a:t>, який </a:t>
            </a:r>
            <a:r>
              <a:rPr lang="ru-RU" sz="2800" b="1" dirty="0" err="1"/>
              <a:t>роз’їжджав</a:t>
            </a:r>
            <a:r>
              <a:rPr lang="ru-RU" sz="2800" b="1" dirty="0"/>
              <a:t> у справах </a:t>
            </a:r>
            <a:r>
              <a:rPr lang="ru-RU" sz="2800" b="1" dirty="0" err="1"/>
              <a:t>Італією</a:t>
            </a:r>
            <a:r>
              <a:rPr lang="ru-RU" sz="2800" b="1" dirty="0"/>
              <a:t>, а вона </a:t>
            </a:r>
            <a:r>
              <a:rPr lang="ru-RU" sz="2800" b="1" dirty="0" err="1" smtClean="0"/>
              <a:t>щовечора</a:t>
            </a:r>
            <a:r>
              <a:rPr lang="ru-RU" sz="2800" b="1" dirty="0" smtClean="0"/>
              <a:t> </a:t>
            </a:r>
            <a:r>
              <a:rPr lang="ru-RU" sz="2800" b="1" dirty="0" err="1"/>
              <a:t>чекала</a:t>
            </a:r>
            <a:r>
              <a:rPr lang="ru-RU" sz="2800" b="1" dirty="0"/>
              <a:t> від нього нової </a:t>
            </a:r>
            <a:r>
              <a:rPr lang="ru-RU" sz="2800" b="1" dirty="0" err="1"/>
              <a:t>казки</a:t>
            </a:r>
            <a:r>
              <a:rPr lang="ru-RU" sz="2800" b="1" dirty="0"/>
              <a:t>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Три дороги, три пути ~ Поэзия (Шуточные стихи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263" y="4005858"/>
            <a:ext cx="2808312" cy="2427220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83719" y="5085978"/>
            <a:ext cx="4752528" cy="10253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Джанні </a:t>
            </a:r>
            <a:r>
              <a:rPr lang="uk-UA" sz="2800" b="1" dirty="0" err="1" smtClean="0">
                <a:solidFill>
                  <a:schemeClr val="bg1"/>
                </a:solidFill>
              </a:rPr>
              <a:t>Родарі</a:t>
            </a:r>
            <a:r>
              <a:rPr lang="uk-UA" sz="2800" b="1" dirty="0" smtClean="0">
                <a:solidFill>
                  <a:schemeClr val="bg1"/>
                </a:solidFill>
              </a:rPr>
              <a:t>. Казка «Дорога, що нікуди не вела»</a:t>
            </a:r>
          </a:p>
        </p:txBody>
      </p:sp>
    </p:spTree>
    <p:extLst>
      <p:ext uri="{BB962C8B-B14F-4D97-AF65-F5344CB8AC3E}">
        <p14:creationId xmlns:p14="http://schemas.microsoft.com/office/powerpoint/2010/main" val="239517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5447" y="549474"/>
            <a:ext cx="10441160" cy="7018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Прочитайте </a:t>
            </a:r>
            <a:r>
              <a:rPr lang="uk-UA" sz="3600" b="1" dirty="0">
                <a:solidFill>
                  <a:schemeClr val="bg1"/>
                </a:solidFill>
              </a:rPr>
              <a:t>слова, </a:t>
            </a:r>
            <a:r>
              <a:rPr lang="uk-UA" sz="3600" b="1" dirty="0" smtClean="0">
                <a:solidFill>
                  <a:schemeClr val="bg1"/>
                </a:solidFill>
              </a:rPr>
              <a:t>правильно </a:t>
            </a:r>
            <a:r>
              <a:rPr lang="uk-UA" sz="3600" b="1" dirty="0" err="1" smtClean="0">
                <a:solidFill>
                  <a:schemeClr val="bg1"/>
                </a:solidFill>
              </a:rPr>
              <a:t>ставте</a:t>
            </a:r>
            <a:r>
              <a:rPr lang="uk-UA" sz="3600" b="1" dirty="0" smtClean="0">
                <a:solidFill>
                  <a:schemeClr val="bg1"/>
                </a:solidFill>
              </a:rPr>
              <a:t> наголос.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643759" y="1383389"/>
            <a:ext cx="3017651" cy="369080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нік</a:t>
            </a:r>
            <a:r>
              <a:rPr lang="uk-UA" sz="3200" b="1" dirty="0">
                <a:solidFill>
                  <a:srgbClr val="FFFF00"/>
                </a:solidFill>
              </a:rPr>
              <a:t>у</a:t>
            </a:r>
            <a:r>
              <a:rPr lang="uk-UA" sz="3200" b="1" dirty="0">
                <a:solidFill>
                  <a:schemeClr val="bg1"/>
                </a:solidFill>
              </a:rPr>
              <a:t>ди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уп</a:t>
            </a:r>
            <a:r>
              <a:rPr lang="uk-UA" sz="3200" b="1" dirty="0">
                <a:solidFill>
                  <a:srgbClr val="FFFF00"/>
                </a:solidFill>
              </a:rPr>
              <a:t>е</a:t>
            </a:r>
            <a:r>
              <a:rPr lang="uk-UA" sz="3200" b="1" dirty="0">
                <a:solidFill>
                  <a:schemeClr val="bg1"/>
                </a:solidFill>
              </a:rPr>
              <a:t>ртюху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наст</a:t>
            </a:r>
            <a:r>
              <a:rPr lang="uk-UA" sz="3200" b="1" dirty="0">
                <a:solidFill>
                  <a:srgbClr val="FFFF00"/>
                </a:solidFill>
              </a:rPr>
              <a:t>и</a:t>
            </a:r>
            <a:r>
              <a:rPr lang="uk-UA" sz="3200" b="1" dirty="0">
                <a:solidFill>
                  <a:schemeClr val="bg1"/>
                </a:solidFill>
              </a:rPr>
              <a:t>рливим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ріш</a:t>
            </a:r>
            <a:r>
              <a:rPr lang="uk-UA" sz="3200" b="1" dirty="0">
                <a:solidFill>
                  <a:srgbClr val="FFFF00"/>
                </a:solidFill>
              </a:rPr>
              <a:t>у</a:t>
            </a:r>
            <a:r>
              <a:rPr lang="uk-UA" sz="3200" b="1" dirty="0">
                <a:solidFill>
                  <a:schemeClr val="bg1"/>
                </a:solidFill>
              </a:rPr>
              <a:t>че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виб</a:t>
            </a:r>
            <a:r>
              <a:rPr lang="uk-UA" sz="3200" b="1" dirty="0">
                <a:solidFill>
                  <a:srgbClr val="FFFF00"/>
                </a:solidFill>
              </a:rPr>
              <a:t>о</a:t>
            </a:r>
            <a:r>
              <a:rPr lang="uk-UA" sz="3200" b="1" dirty="0">
                <a:solidFill>
                  <a:schemeClr val="bg1"/>
                </a:solidFill>
              </a:rPr>
              <a:t>їнах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живопл</a:t>
            </a:r>
            <a:r>
              <a:rPr lang="uk-UA" sz="3200" b="1" dirty="0">
                <a:solidFill>
                  <a:srgbClr val="FFFF00"/>
                </a:solidFill>
              </a:rPr>
              <a:t>і</a:t>
            </a:r>
            <a:r>
              <a:rPr lang="uk-UA" sz="3200" b="1" dirty="0">
                <a:solidFill>
                  <a:schemeClr val="bg1"/>
                </a:solidFill>
              </a:rPr>
              <a:t>т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в</a:t>
            </a:r>
            <a:r>
              <a:rPr lang="uk-UA" sz="3200" b="1" dirty="0">
                <a:solidFill>
                  <a:srgbClr val="FFFF00"/>
                </a:solidFill>
              </a:rPr>
              <a:t>и</a:t>
            </a:r>
            <a:r>
              <a:rPr lang="uk-UA" sz="3200" b="1" dirty="0">
                <a:solidFill>
                  <a:schemeClr val="bg1"/>
                </a:solidFill>
              </a:rPr>
              <a:t>гулькнув</a:t>
            </a:r>
          </a:p>
        </p:txBody>
      </p:sp>
      <p:pic>
        <p:nvPicPr>
          <p:cNvPr id="1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5443" y="1395171"/>
            <a:ext cx="2605513" cy="367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72151" y="1418735"/>
            <a:ext cx="3937633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Вигулькнув</a:t>
            </a:r>
            <a:r>
              <a:rPr lang="uk-UA" sz="3200" b="1" dirty="0">
                <a:solidFill>
                  <a:schemeClr val="bg1"/>
                </a:solidFill>
              </a:rPr>
              <a:t> – раптово з’явився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173557" y="2637706"/>
            <a:ext cx="3956492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Околиця</a:t>
            </a:r>
            <a:r>
              <a:rPr lang="uk-UA" sz="3200" b="1" dirty="0">
                <a:solidFill>
                  <a:schemeClr val="bg1"/>
                </a:solidFill>
              </a:rPr>
              <a:t> -  віддалена від центру частина населеного пункту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63352" y="5229994"/>
            <a:ext cx="5660727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Живопліт</a:t>
            </a:r>
            <a:r>
              <a:rPr lang="uk-UA" sz="3200" b="1" dirty="0">
                <a:solidFill>
                  <a:schemeClr val="bg1"/>
                </a:solidFill>
              </a:rPr>
              <a:t> -  густо насадженні кущі, які утворюють загорожу</a:t>
            </a:r>
          </a:p>
        </p:txBody>
      </p:sp>
      <p:pic>
        <p:nvPicPr>
          <p:cNvPr id="5122" name="Picture 2" descr="Живопліт — Вікіпеді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1459"/>
          <a:stretch/>
        </p:blipFill>
        <p:spPr bwMode="auto">
          <a:xfrm>
            <a:off x="6740103" y="4708876"/>
            <a:ext cx="3361569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68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3855</TotalTime>
  <Words>827</Words>
  <Application>Microsoft Office PowerPoint</Application>
  <PresentationFormat>Произвольный</PresentationFormat>
  <Paragraphs>157</Paragraphs>
  <Slides>19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Esmiralda Ivanova</dc:creator>
  <cp:lastModifiedBy>Esmiralda Ivanova</cp:lastModifiedBy>
  <cp:revision>288</cp:revision>
  <dcterms:created xsi:type="dcterms:W3CDTF">2025-08-27T14:01:18Z</dcterms:created>
  <dcterms:modified xsi:type="dcterms:W3CDTF">2026-02-10T11:28:18Z</dcterms:modified>
</cp:coreProperties>
</file>