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706" r:id="rId3"/>
    <p:sldId id="699" r:id="rId4"/>
    <p:sldId id="711" r:id="rId5"/>
    <p:sldId id="713" r:id="rId6"/>
    <p:sldId id="492" r:id="rId7"/>
    <p:sldId id="704" r:id="rId8"/>
    <p:sldId id="687" r:id="rId9"/>
    <p:sldId id="688" r:id="rId10"/>
    <p:sldId id="690" r:id="rId11"/>
    <p:sldId id="696" r:id="rId12"/>
    <p:sldId id="712" r:id="rId13"/>
    <p:sldId id="698" r:id="rId14"/>
    <p:sldId id="714" r:id="rId15"/>
    <p:sldId id="710" r:id="rId16"/>
    <p:sldId id="715" r:id="rId17"/>
    <p:sldId id="70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640960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Змінюю прикметники за </a:t>
            </a:r>
            <a:r>
              <a:rPr lang="uk-UA" sz="4400" b="1" dirty="0" smtClean="0">
                <a:solidFill>
                  <a:srgbClr val="0070C0"/>
                </a:solidFill>
              </a:rPr>
              <a:t>родами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76207" y="37898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10 пляжів Одеської області • dov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68" y="3357786"/>
            <a:ext cx="3384376" cy="22506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05 Прикметник\№071-Змінюю прикметники за родами\2026-02-04_22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8" y="1273512"/>
            <a:ext cx="8594600" cy="28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628734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інформацію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447" y="4221882"/>
            <a:ext cx="6264696" cy="11812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400" b="1" dirty="0">
                <a:solidFill>
                  <a:srgbClr val="0070C0"/>
                </a:solidFill>
              </a:rPr>
              <a:t>з </a:t>
            </a:r>
            <a:r>
              <a:rPr lang="ru-RU" sz="2400" b="1" dirty="0" err="1">
                <a:solidFill>
                  <a:srgbClr val="0070C0"/>
                </a:solidFill>
              </a:rPr>
              <a:t>виділених</a:t>
            </a:r>
            <a:r>
              <a:rPr lang="ru-RU" sz="2400" b="1" dirty="0">
                <a:solidFill>
                  <a:srgbClr val="0070C0"/>
                </a:solidFill>
              </a:rPr>
              <a:t> речень сполучення </a:t>
            </a:r>
            <a:r>
              <a:rPr lang="ru-RU" sz="2400" b="1" dirty="0" err="1">
                <a:solidFill>
                  <a:srgbClr val="0070C0"/>
                </a:solidFill>
              </a:rPr>
              <a:t>іменників</a:t>
            </a:r>
            <a:r>
              <a:rPr lang="ru-RU" sz="2400" b="1" dirty="0">
                <a:solidFill>
                  <a:srgbClr val="0070C0"/>
                </a:solidFill>
              </a:rPr>
              <a:t> з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прикметниками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рід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прикметників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8F4D716-67F6-4657-803E-AAA88BF639D8}"/>
              </a:ext>
            </a:extLst>
          </p:cNvPr>
          <p:cNvSpPr txBox="1"/>
          <p:nvPr/>
        </p:nvSpPr>
        <p:spPr>
          <a:xfrm>
            <a:off x="1411511" y="5465965"/>
            <a:ext cx="36070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Зразок: чиста вода.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1359" y="5187307"/>
            <a:ext cx="93610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ж.р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Порт Одессы с высоты птичьего полета: гавань, причалы и суда (ФОТО, ВИДЕО)  | Південний Кур'є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3765636"/>
            <a:ext cx="4189487" cy="272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5039" y="1032997"/>
            <a:ext cx="7527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с.р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4159" y="1447007"/>
            <a:ext cx="7527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ч.р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9411" y="1845618"/>
            <a:ext cx="7527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ч.р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2221" y="2259628"/>
            <a:ext cx="8338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ж.р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14" grpId="0"/>
      <p:bldP spid="10" grpId="0"/>
      <p:bldP spid="11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21482"/>
            <a:ext cx="993710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Спишіть </a:t>
            </a:r>
            <a:r>
              <a:rPr lang="ru-RU" sz="3600" b="1" dirty="0"/>
              <a:t>сполучення слів, вставляючи пропущені </a:t>
            </a:r>
            <a:r>
              <a:rPr lang="ru-RU" sz="3600" b="1" dirty="0" smtClean="0"/>
              <a:t>закінчення</a:t>
            </a:r>
            <a:r>
              <a:rPr lang="ru-RU" sz="3600" b="1" dirty="0"/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937" y="1845618"/>
            <a:ext cx="10057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/>
              <a:t>Яскрав</a:t>
            </a:r>
            <a:r>
              <a:rPr lang="ru-RU" sz="3200" b="1" dirty="0"/>
              <a:t>.. сонце; </a:t>
            </a:r>
            <a:r>
              <a:rPr lang="ru-RU" sz="3200" b="1" u="sng" dirty="0"/>
              <a:t>прибережн.. </a:t>
            </a:r>
            <a:r>
              <a:rPr lang="ru-RU" sz="3200" b="1" dirty="0"/>
              <a:t>територія; морськ.. пляж.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11450" y="2698522"/>
            <a:ext cx="4742753" cy="18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Складіть </a:t>
            </a:r>
            <a:r>
              <a:rPr lang="ru-RU" sz="2800" b="1" dirty="0">
                <a:solidFill>
                  <a:srgbClr val="0070C0"/>
                </a:solidFill>
              </a:rPr>
              <a:t>речення з одним зі сполучень слів і </a:t>
            </a:r>
            <a:r>
              <a:rPr lang="ru-RU" sz="2800" b="1" dirty="0" smtClean="0">
                <a:solidFill>
                  <a:srgbClr val="0070C0"/>
                </a:solidFill>
              </a:rPr>
              <a:t>запишіть. Розберіть </a:t>
            </a:r>
            <a:r>
              <a:rPr lang="ru-RU" sz="2800" b="1" dirty="0">
                <a:solidFill>
                  <a:srgbClr val="0070C0"/>
                </a:solidFill>
              </a:rPr>
              <a:t>за будовою </a:t>
            </a:r>
            <a:r>
              <a:rPr lang="ru-RU" sz="2800" b="1" dirty="0" smtClean="0">
                <a:solidFill>
                  <a:srgbClr val="0070C0"/>
                </a:solidFill>
              </a:rPr>
              <a:t>підкреслений </a:t>
            </a:r>
            <a:r>
              <a:rPr lang="ru-RU" sz="2800" b="1" dirty="0">
                <a:solidFill>
                  <a:srgbClr val="0070C0"/>
                </a:solidFill>
              </a:rPr>
              <a:t>прикметник.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219" y="1701602"/>
            <a:ext cx="35144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309" y="1771098"/>
            <a:ext cx="35144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04399" y="1701601"/>
            <a:ext cx="64807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rgbClr val="FFFF00"/>
                </a:solidFill>
              </a:rPr>
              <a:t>ий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10 пляжів Одеської області • dov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14" y="2565698"/>
            <a:ext cx="5214398" cy="346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уга 10"/>
          <p:cNvSpPr/>
          <p:nvPr/>
        </p:nvSpPr>
        <p:spPr>
          <a:xfrm rot="18584432">
            <a:off x="5162397" y="1420329"/>
            <a:ext cx="1499227" cy="3154834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754203" y="1771454"/>
            <a:ext cx="210449" cy="300560"/>
            <a:chOff x="6057900" y="1943100"/>
            <a:chExt cx="519170" cy="18536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10800000">
            <a:off x="4027627" y="1891883"/>
            <a:ext cx="655132" cy="204210"/>
            <a:chOff x="7890173" y="2366745"/>
            <a:chExt cx="1880663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8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287" y="621482"/>
            <a:ext cx="1017430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і </a:t>
            </a:r>
            <a:r>
              <a:rPr lang="ru-RU" sz="4000" b="1" dirty="0" err="1" smtClean="0"/>
              <a:t>спишіть</a:t>
            </a:r>
            <a:r>
              <a:rPr lang="ru-RU" sz="4000" b="1" dirty="0" smtClean="0"/>
              <a:t> перший абзац 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9905" y="1557586"/>
            <a:ext cx="1027642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 smtClean="0"/>
              <a:t>Є </a:t>
            </a:r>
            <a:r>
              <a:rPr lang="ru-RU" sz="3200" b="1" dirty="0"/>
              <a:t>на </a:t>
            </a:r>
            <a:r>
              <a:rPr lang="ru-RU" sz="3200" b="1" dirty="0" err="1"/>
              <a:t>Одещині</a:t>
            </a:r>
            <a:r>
              <a:rPr lang="ru-RU" sz="3200" b="1" dirty="0"/>
              <a:t> </a:t>
            </a:r>
            <a:r>
              <a:rPr lang="ru-RU" sz="3200" b="1" dirty="0" err="1"/>
              <a:t>містечко</a:t>
            </a:r>
            <a:r>
              <a:rPr lang="ru-RU" sz="3200" b="1" dirty="0"/>
              <a:t> Вилкове. У ньому </a:t>
            </a:r>
            <a:r>
              <a:rPr lang="ru-RU" sz="3200" b="1" dirty="0" err="1" smtClean="0"/>
              <a:t>незвичайні</a:t>
            </a:r>
            <a:r>
              <a:rPr lang="ru-RU" sz="3200" b="1" dirty="0" smtClean="0"/>
              <a:t> </a:t>
            </a:r>
            <a:r>
              <a:rPr lang="ru-RU" sz="3200" b="1" dirty="0" err="1"/>
              <a:t>вулиці</a:t>
            </a:r>
            <a:r>
              <a:rPr lang="ru-RU" sz="3200" b="1" dirty="0"/>
              <a:t>. Замість них — </a:t>
            </a:r>
            <a:r>
              <a:rPr lang="ru-RU" sz="3200" b="1" dirty="0" err="1"/>
              <a:t>широкі</a:t>
            </a:r>
            <a:r>
              <a:rPr lang="ru-RU" sz="3200" b="1" dirty="0"/>
              <a:t> та </a:t>
            </a:r>
            <a:r>
              <a:rPr lang="ru-RU" sz="3200" b="1" dirty="0" err="1"/>
              <a:t>вузькі</a:t>
            </a:r>
            <a:r>
              <a:rPr lang="ru-RU" sz="3200" b="1" dirty="0"/>
              <a:t> канали з водою</a:t>
            </a:r>
            <a:r>
              <a:rPr lang="ru-RU" sz="3200" b="1" dirty="0" smtClean="0"/>
              <a:t>.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Як </a:t>
            </a:r>
            <a:r>
              <a:rPr lang="ru-RU" sz="3200" b="1" dirty="0" err="1"/>
              <a:t>місцеві</a:t>
            </a:r>
            <a:r>
              <a:rPr lang="ru-RU" sz="3200" b="1" dirty="0"/>
              <a:t> </a:t>
            </a:r>
            <a:r>
              <a:rPr lang="ru-RU" sz="3200" b="1" dirty="0" err="1"/>
              <a:t>жителі</a:t>
            </a:r>
            <a:r>
              <a:rPr lang="ru-RU" sz="3200" b="1" dirty="0"/>
              <a:t> </a:t>
            </a:r>
            <a:r>
              <a:rPr lang="ru-RU" sz="3200" b="1" dirty="0" err="1"/>
              <a:t>пересуваються</a:t>
            </a:r>
            <a:r>
              <a:rPr lang="ru-RU" sz="3200" b="1" dirty="0"/>
              <a:t> </a:t>
            </a:r>
            <a:r>
              <a:rPr lang="ru-RU" sz="3200" b="1" dirty="0" err="1"/>
              <a:t>містом</a:t>
            </a:r>
            <a:r>
              <a:rPr lang="ru-RU" sz="3200" b="1" dirty="0"/>
              <a:t>? Дуже просто! </a:t>
            </a:r>
            <a:r>
              <a:rPr lang="ru-RU" sz="3200" b="1" dirty="0" err="1"/>
              <a:t>Їхній</a:t>
            </a:r>
            <a:r>
              <a:rPr lang="ru-RU" sz="3200" b="1" dirty="0"/>
              <a:t> транспорт — великі і </a:t>
            </a:r>
            <a:r>
              <a:rPr lang="ru-RU" sz="3200" b="1" dirty="0" err="1"/>
              <a:t>малі</a:t>
            </a:r>
            <a:r>
              <a:rPr lang="ru-RU" sz="3200" b="1" dirty="0"/>
              <a:t> </a:t>
            </a:r>
            <a:r>
              <a:rPr lang="ru-RU" sz="3200" b="1" dirty="0" err="1"/>
              <a:t>човни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3840" y="3773212"/>
            <a:ext cx="3876343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прикметники</a:t>
            </a:r>
            <a:r>
              <a:rPr lang="ru-RU" sz="2400" b="1" dirty="0">
                <a:solidFill>
                  <a:srgbClr val="0070C0"/>
                </a:solidFill>
              </a:rPr>
              <a:t> разом з </a:t>
            </a:r>
            <a:r>
              <a:rPr lang="ru-RU" sz="2400" b="1" dirty="0" err="1">
                <a:solidFill>
                  <a:srgbClr val="0070C0"/>
                </a:solidFill>
              </a:rPr>
              <a:t>іменниками</a:t>
            </a:r>
            <a:r>
              <a:rPr lang="ru-RU" sz="2400" b="1" dirty="0">
                <a:solidFill>
                  <a:srgbClr val="0070C0"/>
                </a:solidFill>
              </a:rPr>
              <a:t>, з </a:t>
            </a:r>
            <a:r>
              <a:rPr lang="ru-RU" sz="2400" b="1" dirty="0" err="1">
                <a:solidFill>
                  <a:srgbClr val="0070C0"/>
                </a:solidFill>
              </a:rPr>
              <a:t>якими</a:t>
            </a:r>
            <a:r>
              <a:rPr lang="ru-RU" sz="2400" b="1" dirty="0">
                <a:solidFill>
                  <a:srgbClr val="0070C0"/>
                </a:solidFill>
              </a:rPr>
              <a:t> вони </a:t>
            </a:r>
            <a:r>
              <a:rPr lang="ru-RU" sz="2400" b="1" dirty="0" err="1">
                <a:solidFill>
                  <a:srgbClr val="0070C0"/>
                </a:solidFill>
              </a:rPr>
              <a:t>зв’язані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55227" y="2588637"/>
            <a:ext cx="11483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8920846" y="1917626"/>
            <a:ext cx="1995722" cy="326965"/>
            <a:chOff x="1926340" y="-1834819"/>
            <a:chExt cx="1090366" cy="568728"/>
          </a:xfrm>
        </p:grpSpPr>
        <p:pic>
          <p:nvPicPr>
            <p:cNvPr id="1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7964239" y="2588637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4973167" y="2425154"/>
            <a:ext cx="1262880" cy="326965"/>
            <a:chOff x="1926340" y="-1834819"/>
            <a:chExt cx="1090366" cy="568728"/>
          </a:xfrm>
        </p:grpSpPr>
        <p:pic>
          <p:nvPicPr>
            <p:cNvPr id="16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675624" y="2444255"/>
            <a:ext cx="1262880" cy="326965"/>
            <a:chOff x="1926340" y="-1834819"/>
            <a:chExt cx="1090366" cy="568728"/>
          </a:xfrm>
        </p:grpSpPr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Прямая соединительная линия 21"/>
          <p:cNvCxnSpPr/>
          <p:nvPr/>
        </p:nvCxnSpPr>
        <p:spPr>
          <a:xfrm>
            <a:off x="3427735" y="3087104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111850" y="2923621"/>
            <a:ext cx="1262880" cy="326965"/>
            <a:chOff x="1926340" y="-1834819"/>
            <a:chExt cx="1090366" cy="568728"/>
          </a:xfrm>
        </p:grpSpPr>
        <p:pic>
          <p:nvPicPr>
            <p:cNvPr id="2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>
            <a:off x="8180263" y="3501802"/>
            <a:ext cx="10543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5638905" y="3311188"/>
            <a:ext cx="1262880" cy="326965"/>
            <a:chOff x="1926340" y="-1834819"/>
            <a:chExt cx="1090366" cy="568728"/>
          </a:xfrm>
        </p:grpSpPr>
        <p:pic>
          <p:nvPicPr>
            <p:cNvPr id="2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7054185" y="3338319"/>
            <a:ext cx="933525" cy="326965"/>
            <a:chOff x="1926340" y="-1834819"/>
            <a:chExt cx="1090366" cy="568728"/>
          </a:xfrm>
        </p:grpSpPr>
        <p:pic>
          <p:nvPicPr>
            <p:cNvPr id="3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Вилкове — Навігатор 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8" y="3746865"/>
            <a:ext cx="6200293" cy="276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04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0468" y="1891204"/>
            <a:ext cx="973410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Незвичайні вулиці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широкі та вузькі </a:t>
            </a:r>
            <a:r>
              <a:rPr lang="uk-UA" sz="3200" b="1" dirty="0" smtClean="0">
                <a:solidFill>
                  <a:schemeClr val="bg1"/>
                </a:solidFill>
              </a:rPr>
              <a:t>канали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місцеві жителі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великі і малі човни 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567364"/>
            <a:ext cx="10166541" cy="1127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Поставте сполучення слів у </a:t>
            </a:r>
            <a:r>
              <a:rPr lang="ru-RU" sz="3600" b="1" dirty="0" err="1">
                <a:solidFill>
                  <a:schemeClr val="bg1"/>
                </a:solidFill>
              </a:rPr>
              <a:t>формі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однини</a:t>
            </a:r>
            <a:r>
              <a:rPr lang="ru-RU" sz="3600" b="1" dirty="0">
                <a:solidFill>
                  <a:schemeClr val="bg1"/>
                </a:solidFill>
              </a:rPr>
              <a:t> й </a:t>
            </a:r>
            <a:r>
              <a:rPr lang="ru-RU" sz="3600" b="1" dirty="0" smtClean="0">
                <a:solidFill>
                  <a:schemeClr val="bg1"/>
                </a:solidFill>
              </a:rPr>
              <a:t>запишіть. </a:t>
            </a:r>
            <a:r>
              <a:rPr lang="ru-RU" sz="3600" b="1" dirty="0" err="1">
                <a:solidFill>
                  <a:schemeClr val="bg1"/>
                </a:solidFill>
              </a:rPr>
              <a:t>Позначте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рід</a:t>
            </a:r>
            <a:r>
              <a:rPr lang="ru-RU" sz="3600" b="1" dirty="0">
                <a:solidFill>
                  <a:schemeClr val="bg1"/>
                </a:solidFill>
              </a:rPr>
              <a:t> кожного </a:t>
            </a:r>
            <a:r>
              <a:rPr lang="ru-RU" sz="3600" b="1" dirty="0" err="1">
                <a:solidFill>
                  <a:schemeClr val="bg1"/>
                </a:solidFill>
              </a:rPr>
              <a:t>прикметника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519" y="1910904"/>
            <a:ext cx="38958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незвичайна вулиця,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7037" y="1629594"/>
            <a:ext cx="8338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ж.р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5967" y="2399035"/>
            <a:ext cx="515861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широкий та вузький канал,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8873" y="2142538"/>
            <a:ext cx="826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8775" y="2234069"/>
            <a:ext cx="826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1514" y="2925189"/>
            <a:ext cx="34236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місцевий житель,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519" y="3364449"/>
            <a:ext cx="44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великий і малий човен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7337" y="2722200"/>
            <a:ext cx="826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9135" y="3217576"/>
            <a:ext cx="826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75650" y="3176510"/>
            <a:ext cx="826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Вилкове — українська Венеція в Одеській області - Ukraine-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0" y="3933850"/>
            <a:ext cx="3705548" cy="252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країнська Венеція - що відомо про містечко Вилкове на Одещині - 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56" y="3955270"/>
            <a:ext cx="3725646" cy="248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166541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Складіть текст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(3–4 речення</a:t>
            </a:r>
            <a:r>
              <a:rPr lang="uk-UA" sz="4000" b="1" dirty="0" smtClean="0">
                <a:solidFill>
                  <a:schemeClr val="bg1"/>
                </a:solidFill>
              </a:rPr>
              <a:t>)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227" y="1531064"/>
            <a:ext cx="5832648" cy="10648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Чи </a:t>
            </a:r>
            <a:r>
              <a:rPr lang="ru-RU" sz="2800" b="1" dirty="0" err="1">
                <a:solidFill>
                  <a:srgbClr val="0070C0"/>
                </a:solidFill>
              </a:rPr>
              <a:t>хотілося</a:t>
            </a:r>
            <a:r>
              <a:rPr lang="ru-RU" sz="2800" b="1" dirty="0">
                <a:solidFill>
                  <a:srgbClr val="0070C0"/>
                </a:solidFill>
              </a:rPr>
              <a:t> б </a:t>
            </a:r>
            <a:r>
              <a:rPr lang="ru-RU" sz="2800" b="1" dirty="0" smtClean="0">
                <a:solidFill>
                  <a:srgbClr val="0070C0"/>
                </a:solidFill>
              </a:rPr>
              <a:t>вам </a:t>
            </a:r>
            <a:r>
              <a:rPr lang="ru-RU" sz="2800" b="1" dirty="0" err="1">
                <a:solidFill>
                  <a:srgbClr val="0070C0"/>
                </a:solidFill>
              </a:rPr>
              <a:t>побувати</a:t>
            </a:r>
            <a:r>
              <a:rPr lang="ru-RU" sz="2800" b="1" dirty="0">
                <a:solidFill>
                  <a:srgbClr val="0070C0"/>
                </a:solidFill>
              </a:rPr>
              <a:t> в такому місті, як Вилкове</a:t>
            </a:r>
            <a:r>
              <a:rPr lang="ru-RU" sz="2800" b="1" dirty="0" smtClean="0">
                <a:solidFill>
                  <a:srgbClr val="0070C0"/>
                </a:solidFill>
              </a:rPr>
              <a:t>? Чому?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Вилкове — українська Венеція в Одеській області - Ukraine-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517180"/>
            <a:ext cx="3705548" cy="252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Українська Венеція - що відомо про містечко Вилкове на Одещині - 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4046264"/>
            <a:ext cx="3725646" cy="248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илкове — Навігатор 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" y="2781722"/>
            <a:ext cx="662617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10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567" y="3943884"/>
            <a:ext cx="6811268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прикметники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 мовленні?</a:t>
            </a:r>
          </a:p>
          <a:p>
            <a:pPr marL="457200" indent="-457200" defTabSz="108813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 визначити число і рід прикметника?</a:t>
            </a:r>
            <a:endParaRPr lang="uk-UA" sz="2800" b="1" dirty="0">
              <a:solidFill>
                <a:srgbClr val="0070C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943884"/>
            <a:ext cx="2226699" cy="222669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1 УКР МОВА\1 Пономарьова\05 Прикметник\№071-Змінюю прикметники за родами\2026-02-04_223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54" y="1298462"/>
            <a:ext cx="9168249" cy="24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38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</a:t>
            </a:r>
            <a:r>
              <a:rPr lang="uk-UA" sz="4000" b="1" dirty="0" smtClean="0">
                <a:solidFill>
                  <a:schemeClr val="bg1"/>
                </a:solidFill>
              </a:rPr>
              <a:t>«Прикметник»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616618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Опишіть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</a:t>
            </a:r>
            <a:r>
              <a:rPr lang="uk-UA" sz="2400" b="1" dirty="0" smtClean="0">
                <a:solidFill>
                  <a:srgbClr val="0070C0"/>
                </a:solidFill>
              </a:rPr>
              <a:t>прикметника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855" y="1845618"/>
            <a:ext cx="313333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ПРИКМЕТНИКИ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2451990"/>
            <a:ext cx="2639504" cy="155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ознаки предметів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309905"/>
            <a:ext cx="30528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Який? Яка? Яке? Які?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864" y="2455679"/>
            <a:ext cx="3052816" cy="15501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реченні зв’язані з іменниками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1511" y="4382390"/>
            <a:ext cx="3535904" cy="1610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Змінюються за числами і родами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115" y="4483686"/>
            <a:ext cx="3960439" cy="1511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детальніше і точніше уявити предмет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691200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532191" y="1875145"/>
            <a:ext cx="1941081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63469" y="2829999"/>
            <a:ext cx="0" cy="4799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9743" y="2702992"/>
            <a:ext cx="1353950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159" y="2804287"/>
            <a:ext cx="1558675" cy="16838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76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483519" y="5288199"/>
            <a:ext cx="2354204" cy="60231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3200" b="1" dirty="0">
                <a:solidFill>
                  <a:srgbClr val="002060"/>
                </a:solidFill>
              </a:rPr>
              <a:t> </a:t>
            </a:r>
            <a:r>
              <a:rPr lang="uk-UA" altLang="ru-RU" sz="3200" b="1" dirty="0" smtClean="0">
                <a:solidFill>
                  <a:srgbClr val="002060"/>
                </a:solidFill>
              </a:rPr>
              <a:t>К</a:t>
            </a:r>
            <a:r>
              <a:rPr lang="uk-UA" sz="3200" b="1" dirty="0" smtClean="0">
                <a:solidFill>
                  <a:srgbClr val="002060"/>
                </a:solidFill>
              </a:rPr>
              <a:t>АНАОЗ</a:t>
            </a:r>
            <a:endParaRPr lang="uk-UA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3">
            <a:extLst>
              <a:ext uri="{FF2B5EF4-FFF2-40B4-BE49-F238E27FC236}">
                <a16:creationId xmlns="" xmlns:a16="http://schemas.microsoft.com/office/drawing/2014/main" id="{287668DC-4C1C-443E-9CEA-00BBD744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239" y="5275612"/>
            <a:ext cx="2677320" cy="60231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МЕТАПРЕД</a:t>
            </a:r>
            <a:endParaRPr lang="uk-UA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0C1B4C10-43A1-4127-AD9C-45A1E8E19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239" y="5288197"/>
            <a:ext cx="2677320" cy="60231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002060"/>
                </a:solidFill>
              </a:rPr>
              <a:t>ПРЕДМЕТА</a:t>
            </a:r>
            <a:endParaRPr lang="uk-UA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05 Прикметник\№070-Змінюю прикметники за числами\2026-01-30_183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83" y="1269554"/>
            <a:ext cx="9846600" cy="22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2" y="3516108"/>
            <a:ext cx="2808312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67367D32-5382-4946-9D24-10B33E3F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20" y="5275747"/>
            <a:ext cx="2354203" cy="60231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002060"/>
                </a:solidFill>
              </a:rPr>
              <a:t>ОЗНАКА</a:t>
            </a:r>
            <a:endParaRPr lang="uk-UA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3824" y="3552112"/>
            <a:ext cx="6390216" cy="5977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Прочитайте одне зі складених речень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8441" y="4221882"/>
            <a:ext cx="6390216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Який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розділ</a:t>
            </a:r>
            <a:r>
              <a:rPr lang="ru-RU" sz="2400" b="1" dirty="0" smtClean="0">
                <a:solidFill>
                  <a:srgbClr val="0070C0"/>
                </a:solidFill>
              </a:rPr>
              <a:t> української мови ми </a:t>
            </a:r>
            <a:r>
              <a:rPr lang="ru-RU" sz="2400" b="1" dirty="0" err="1" smtClean="0">
                <a:solidFill>
                  <a:srgbClr val="0070C0"/>
                </a:solidFill>
              </a:rPr>
              <a:t>вивчаємо</a:t>
            </a:r>
            <a:r>
              <a:rPr lang="ru-RU" sz="2400" b="1" dirty="0" smtClean="0">
                <a:solidFill>
                  <a:srgbClr val="0070C0"/>
                </a:solidFill>
              </a:rPr>
              <a:t> зараз? «</a:t>
            </a:r>
            <a:r>
              <a:rPr lang="ru-RU" sz="2400" b="1" dirty="0" err="1" smtClean="0">
                <a:solidFill>
                  <a:srgbClr val="0070C0"/>
                </a:solidFill>
              </a:rPr>
              <a:t>Розшифруйте</a:t>
            </a:r>
            <a:r>
              <a:rPr lang="ru-RU" sz="2400" b="1" dirty="0" smtClean="0">
                <a:solidFill>
                  <a:srgbClr val="0070C0"/>
                </a:solidFill>
              </a:rPr>
              <a:t>» </a:t>
            </a:r>
            <a:r>
              <a:rPr lang="ru-RU" sz="2400" b="1" dirty="0" err="1" smtClean="0">
                <a:solidFill>
                  <a:srgbClr val="0070C0"/>
                </a:solidFill>
              </a:rPr>
              <a:t>анаграми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0" y="570536"/>
            <a:ext cx="10729193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430" y="1324051"/>
            <a:ext cx="44284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Що називає прикметник?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які питання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051" y="2349674"/>
            <a:ext cx="7528897" cy="58785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якою частиною мови зв’язаний прикметник?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367" y="3087757"/>
            <a:ext cx="4000504" cy="558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Яка роль прикметника?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78" y="4066077"/>
            <a:ext cx="4961382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змінюються прикметники?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635" y="1335647"/>
            <a:ext cx="61677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 ознаку предмета і відповідає на запитання який? яка? яке? які?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3112" y="2381990"/>
            <a:ext cx="2295423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іменником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3879" y="2997746"/>
            <a:ext cx="510220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Вони допомагають детальніше і точніше уявити предмет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4948" y="4098393"/>
            <a:ext cx="21152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числами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49" y="4725938"/>
            <a:ext cx="4954411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визначити число прикметника?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4948" y="4725938"/>
            <a:ext cx="411733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 числом іменника,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яким він зв’язаний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3287" y="5806057"/>
            <a:ext cx="6641691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Яке закінчення мають прикметники у множині</a:t>
            </a:r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455" y="2983469"/>
            <a:ext cx="1579634" cy="309095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71176" y="5806058"/>
            <a:ext cx="2376263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Множина 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–і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375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11E12-3BDA-4670-B9ED-77D170A2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428118"/>
            <a:ext cx="10009112" cy="732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Гра «Відгадай іменник»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471" y="1341562"/>
            <a:ext cx="6480720" cy="121122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0070C0"/>
                </a:solidFill>
              </a:rPr>
              <a:t>Велика, довгаста, жовта, духмяна, солодка -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921271" y="1892009"/>
            <a:ext cx="1146393" cy="60231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3200" b="1" dirty="0">
                <a:solidFill>
                  <a:srgbClr val="0070C0"/>
                </a:solidFill>
              </a:rPr>
              <a:t>диня</a:t>
            </a:r>
            <a:endParaRPr lang="ru-RU" altLang="ru-RU" sz="1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klike.net/uploads/posts/2020-01/1579597008_1.jpg">
            <a:extLst>
              <a:ext uri="{FF2B5EF4-FFF2-40B4-BE49-F238E27FC236}">
                <a16:creationId xmlns="" xmlns:a16="http://schemas.microsoft.com/office/drawing/2014/main" id="{1A4343AA-0D92-404F-8C8C-EF4F0383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318294"/>
            <a:ext cx="2624542" cy="16408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="" xmlns:a16="http://schemas.microsoft.com/office/drawing/2014/main" id="{3C8498A0-2798-4624-B504-1D8FC4DDBFCF}"/>
              </a:ext>
            </a:extLst>
          </p:cNvPr>
          <p:cNvSpPr/>
          <p:nvPr/>
        </p:nvSpPr>
        <p:spPr>
          <a:xfrm>
            <a:off x="1045843" y="2868507"/>
            <a:ext cx="4824535" cy="121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bg1"/>
                </a:solidFill>
              </a:rPr>
              <a:t>Кругле, солодке, смачне, червонобоке </a:t>
            </a:r>
            <a:r>
              <a:rPr lang="uk-UA" sz="3200" b="1" dirty="0" smtClean="0">
                <a:solidFill>
                  <a:schemeClr val="bg1"/>
                </a:solidFill>
              </a:rPr>
              <a:t>–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6">
            <a:extLst>
              <a:ext uri="{FF2B5EF4-FFF2-40B4-BE49-F238E27FC236}">
                <a16:creationId xmlns="" xmlns:a16="http://schemas.microsoft.com/office/drawing/2014/main" id="{3447F728-1B95-4DF0-9DB8-E7C69D4C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783" y="3451890"/>
            <a:ext cx="1644775" cy="602319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3200" b="1" dirty="0">
                <a:solidFill>
                  <a:schemeClr val="bg1"/>
                </a:solidFill>
              </a:rPr>
              <a:t>яблуко</a:t>
            </a:r>
            <a:endParaRPr lang="ru-RU" altLang="ru-RU" sz="1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tatic5.depositphotos.com/1020804/451/i/950/depositphotos_4517439-stock-photo-ripe-red-apple.jpg">
            <a:extLst>
              <a:ext uri="{FF2B5EF4-FFF2-40B4-BE49-F238E27FC236}">
                <a16:creationId xmlns="" xmlns:a16="http://schemas.microsoft.com/office/drawing/2014/main" id="{97F4BBDC-27C2-4A19-9D11-FD106836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87" y="2709714"/>
            <a:ext cx="1660240" cy="15288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CA7C2075-E9A5-456D-A832-8123E929F2F1}"/>
              </a:ext>
            </a:extLst>
          </p:cNvPr>
          <p:cNvSpPr/>
          <p:nvPr/>
        </p:nvSpPr>
        <p:spPr>
          <a:xfrm>
            <a:off x="1051471" y="4437906"/>
            <a:ext cx="5483360" cy="6663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altLang="ru-RU" sz="3200" b="1" dirty="0">
                <a:solidFill>
                  <a:schemeClr val="bg1"/>
                </a:solidFill>
              </a:rPr>
              <a:t>Рясний, холодний, осінній —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2EC43ADD-18BE-41AE-AB8B-FAC308E5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946" y="4469944"/>
            <a:ext cx="1144721" cy="60231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3200" b="1" dirty="0">
                <a:solidFill>
                  <a:schemeClr val="bg1"/>
                </a:solidFill>
              </a:rPr>
              <a:t>дощ</a:t>
            </a:r>
            <a:endParaRPr lang="ru-RU" altLang="ru-RU" sz="10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vsepic.com.ua/uploads/posts/2021-09/foto-kartinki-doschiku-dlja-ditej-6.jpg">
            <a:extLst>
              <a:ext uri="{FF2B5EF4-FFF2-40B4-BE49-F238E27FC236}">
                <a16:creationId xmlns="" xmlns:a16="http://schemas.microsoft.com/office/drawing/2014/main" id="{F8AA6896-CF0A-442C-BBDB-B3E9B0FF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3" y="3677678"/>
            <a:ext cx="2016223" cy="19048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7F64492-2B67-4057-950E-6791B420F5D9}"/>
              </a:ext>
            </a:extLst>
          </p:cNvPr>
          <p:cNvSpPr txBox="1">
            <a:spLocks/>
          </p:cNvSpPr>
          <p:nvPr/>
        </p:nvSpPr>
        <p:spPr bwMode="auto">
          <a:xfrm>
            <a:off x="924573" y="5446017"/>
            <a:ext cx="6599111" cy="548865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Яка роль прикметника в мовленні? </a:t>
            </a:r>
          </a:p>
        </p:txBody>
      </p:sp>
    </p:spTree>
    <p:extLst>
      <p:ext uri="{BB962C8B-B14F-4D97-AF65-F5344CB8AC3E}">
        <p14:creationId xmlns:p14="http://schemas.microsoft.com/office/powerpoint/2010/main" val="307501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2" grpId="0"/>
      <p:bldP spid="5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5807" y="1478624"/>
            <a:ext cx="6875406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змінювати прикметники за родами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Продовжимо подорож до Одеси, побуваємо у містечку Вилкове на Одещині, на найстарішому міському ринку в Європі – «Привозі».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45404" y="1413251"/>
            <a:ext cx="2761347" cy="26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орський вокзал Оде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4062123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57258" y="-705329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69482" y="-765275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0190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31923" y="1529502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33925" y="-700744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0" y="5157987"/>
            <a:ext cx="95542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4125" r="59137" b="66153"/>
          <a:stretch/>
        </p:blipFill>
        <p:spPr>
          <a:xfrm>
            <a:off x="1208572" y="2608738"/>
            <a:ext cx="1561083" cy="13528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35724" r="39516" b="52450"/>
          <a:stretch/>
        </p:blipFill>
        <p:spPr>
          <a:xfrm>
            <a:off x="3090283" y="2978657"/>
            <a:ext cx="2527549" cy="8111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51003" r="60945" b="35718"/>
          <a:stretch/>
        </p:blipFill>
        <p:spPr>
          <a:xfrm>
            <a:off x="5770743" y="2878980"/>
            <a:ext cx="1584187" cy="9108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r="40011" b="68510"/>
          <a:stretch/>
        </p:blipFill>
        <p:spPr>
          <a:xfrm>
            <a:off x="1492869" y="3357786"/>
            <a:ext cx="2733374" cy="10905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31165" r="35873" b="56308"/>
          <a:stretch/>
        </p:blipFill>
        <p:spPr>
          <a:xfrm>
            <a:off x="4433672" y="3339786"/>
            <a:ext cx="2733376" cy="8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Морський вокзал Оде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3" y="1284984"/>
            <a:ext cx="3298501" cy="2473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8253" y="549474"/>
            <a:ext cx="9797868" cy="61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Спишіть </a:t>
            </a:r>
            <a:r>
              <a:rPr lang="uk-UA" sz="3600" b="1" dirty="0">
                <a:solidFill>
                  <a:schemeClr val="bg1"/>
                </a:solidFill>
              </a:rPr>
              <a:t>сполучення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523" y="3115899"/>
            <a:ext cx="725437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Визначте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 іменників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сполученнях слів.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змінюється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зі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зміною роду іменника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Чи можна стверджувати, що прикметники змінюються за родами?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253" y="1332069"/>
            <a:ext cx="277353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закінчення в прикметниках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5848" y="1286852"/>
            <a:ext cx="33123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Морський порт, </a:t>
            </a:r>
            <a:endParaRPr lang="uk-UA" sz="3200" b="1" dirty="0"/>
          </a:p>
          <a:p>
            <a:r>
              <a:rPr lang="uk-UA" sz="3200" b="1" dirty="0"/>
              <a:t>морська </a:t>
            </a:r>
            <a:r>
              <a:rPr lang="uk-UA" sz="3200" b="1" dirty="0" smtClean="0"/>
              <a:t>вода, </a:t>
            </a:r>
            <a:endParaRPr lang="uk-UA" sz="3200" b="1" dirty="0"/>
          </a:p>
          <a:p>
            <a:r>
              <a:rPr lang="uk-UA" sz="3200" b="1" dirty="0"/>
              <a:t>морське повітря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6313" y="1396487"/>
            <a:ext cx="501748" cy="4491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1" name="Прямоугольник 10"/>
          <p:cNvSpPr/>
          <p:nvPr/>
        </p:nvSpPr>
        <p:spPr>
          <a:xfrm>
            <a:off x="5806313" y="1879814"/>
            <a:ext cx="225788" cy="40794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2" name="Прямоугольник 11"/>
          <p:cNvSpPr/>
          <p:nvPr/>
        </p:nvSpPr>
        <p:spPr>
          <a:xfrm>
            <a:off x="5806313" y="2446113"/>
            <a:ext cx="274474" cy="3356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3" name="Прямоугольник 12"/>
          <p:cNvSpPr/>
          <p:nvPr/>
        </p:nvSpPr>
        <p:spPr>
          <a:xfrm>
            <a:off x="6308061" y="1584008"/>
            <a:ext cx="93610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ж.р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48307" y="2026153"/>
            <a:ext cx="79208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с.р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0069" y="1049962"/>
            <a:ext cx="79208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ч.р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907455" y="1295124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49474"/>
            <a:ext cx="10369151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1671" y="1361136"/>
            <a:ext cx="842493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Прикметники</a:t>
            </a:r>
            <a:r>
              <a:rPr lang="ru-RU" sz="3200" b="1" dirty="0"/>
              <a:t> в </a:t>
            </a:r>
            <a:r>
              <a:rPr lang="ru-RU" sz="3200" b="1" dirty="0" err="1"/>
              <a:t>однині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змінюються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за родами</a:t>
            </a:r>
            <a:r>
              <a:rPr lang="ru-RU" sz="3200" b="1" dirty="0"/>
              <a:t>. Прикметник має такий </a:t>
            </a:r>
            <a:r>
              <a:rPr lang="ru-RU" sz="3200" b="1" dirty="0" err="1"/>
              <a:t>рід</a:t>
            </a:r>
            <a:r>
              <a:rPr lang="ru-RU" sz="3200" b="1" dirty="0"/>
              <a:t>, як </a:t>
            </a:r>
            <a:r>
              <a:rPr lang="ru-RU" sz="3200" b="1" dirty="0" err="1"/>
              <a:t>іменник</a:t>
            </a:r>
            <a:r>
              <a:rPr lang="ru-RU" sz="3200" b="1" dirty="0"/>
              <a:t>, з яким він </a:t>
            </a:r>
            <a:r>
              <a:rPr lang="ru-RU" sz="3200" b="1" dirty="0" err="1"/>
              <a:t>зв’язаний</a:t>
            </a:r>
            <a:r>
              <a:rPr lang="ru-RU" sz="3200" b="1" dirty="0"/>
              <a:t>. </a:t>
            </a:r>
            <a:r>
              <a:rPr lang="ru-RU" sz="3200" b="1" dirty="0" smtClean="0"/>
              <a:t>Наприклад</a:t>
            </a:r>
            <a:r>
              <a:rPr lang="ru-RU" sz="3200" b="1" dirty="0"/>
              <a:t>: </a:t>
            </a:r>
            <a:r>
              <a:rPr lang="ru-RU" sz="3200" b="1" i="1" dirty="0"/>
              <a:t>зелена трава, зелене дерево, зелений кущ. </a:t>
            </a:r>
            <a:endParaRPr lang="ru-RU" sz="3200" b="1" i="1" dirty="0" smtClean="0"/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множині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/>
              <a:t>рід</a:t>
            </a:r>
            <a:r>
              <a:rPr lang="ru-RU" sz="3200" b="1" dirty="0"/>
              <a:t> </a:t>
            </a:r>
            <a:r>
              <a:rPr lang="ru-RU" sz="3200" b="1" dirty="0" err="1"/>
              <a:t>прикметника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не </a:t>
            </a:r>
            <a:r>
              <a:rPr lang="ru-RU" sz="3200" b="1" dirty="0" err="1">
                <a:solidFill>
                  <a:srgbClr val="FFFF00"/>
                </a:solidFill>
              </a:rPr>
              <a:t>визначається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759" y="2623020"/>
            <a:ext cx="93610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ж.р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6007" y="2610778"/>
            <a:ext cx="79208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с.р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0343" y="2638408"/>
            <a:ext cx="79208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ч.р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1671" y="4149874"/>
            <a:ext cx="59046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 змінюються прикметники?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1671" y="4825494"/>
            <a:ext cx="59046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 визначити рід прикметника?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58" y="4101674"/>
            <a:ext cx="1739348" cy="2278831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0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8635</TotalTime>
  <Words>670</Words>
  <Application>Microsoft Office PowerPoint</Application>
  <PresentationFormat>Произвольный</PresentationFormat>
  <Paragraphs>152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Змінюю прикметники за родами</vt:lpstr>
      <vt:lpstr>Презентация PowerPoint</vt:lpstr>
      <vt:lpstr>Презентация PowerPoint</vt:lpstr>
      <vt:lpstr>Презентация PowerPoint</vt:lpstr>
      <vt:lpstr>Гра «Відгадай іменник»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652</cp:revision>
  <dcterms:created xsi:type="dcterms:W3CDTF">2025-08-27T14:01:18Z</dcterms:created>
  <dcterms:modified xsi:type="dcterms:W3CDTF">2026-02-09T10:29:29Z</dcterms:modified>
</cp:coreProperties>
</file>