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706" r:id="rId3"/>
    <p:sldId id="699" r:id="rId4"/>
    <p:sldId id="715" r:id="rId5"/>
    <p:sldId id="492" r:id="rId6"/>
    <p:sldId id="704" r:id="rId7"/>
    <p:sldId id="687" r:id="rId8"/>
    <p:sldId id="688" r:id="rId9"/>
    <p:sldId id="690" r:id="rId10"/>
    <p:sldId id="696" r:id="rId11"/>
    <p:sldId id="712" r:id="rId12"/>
    <p:sldId id="698" r:id="rId13"/>
    <p:sldId id="714" r:id="rId14"/>
    <p:sldId id="710" r:id="rId15"/>
    <p:sldId id="707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цікавий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нудний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пізнавальний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довгий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швидкий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2243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28549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19962" custRadScaleInc="-3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59128" custRadScaleRad="106777" custRadScaleInc="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0967" custRadScaleInc="3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38530" custScaleY="78887" custRadScaleRad="114680" custRadScaleInc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7086B-4413-44B2-9B9B-EE04C395BEF0}" type="presOf" srcId="{43D7AFE5-A151-4A39-BE65-75D4FCB60E50}" destId="{ADD48452-783F-4794-8177-6F90FAAEFC3F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346EF934-528E-4C43-9A18-C7D7319BA6FD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3A4F3F47-C259-4CE5-9037-C85326027B5E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082DE3B8-4D8F-4D21-951C-C5AAFD79ABEA}" type="presOf" srcId="{E85B6E4D-70A7-4DB1-A1A0-A1519B498753}" destId="{97AF4133-705B-422C-A43F-E1CBC8EB6FB8}" srcOrd="0" destOrd="0" presId="urn:microsoft.com/office/officeart/2005/8/layout/radial4"/>
    <dgm:cxn modelId="{E598A7A3-A7FB-4185-91D3-5B90EA4B709F}" type="presOf" srcId="{0751368C-5490-4419-8EE3-56792E0EC74B}" destId="{CDA86CE5-EC7C-46F2-A933-03A0CFACB5F2}" srcOrd="0" destOrd="0" presId="urn:microsoft.com/office/officeart/2005/8/layout/radial4"/>
    <dgm:cxn modelId="{1F24710C-43FC-4E99-8990-0660BF458C46}" type="presOf" srcId="{46F52824-6C77-4C95-9D70-53F13A911034}" destId="{322D643B-98E7-48FB-B365-19A4E35E80BE}" srcOrd="0" destOrd="0" presId="urn:microsoft.com/office/officeart/2005/8/layout/radial4"/>
    <dgm:cxn modelId="{0E74BF8F-9E9E-4F42-923C-3832E2BD1D5D}" type="presOf" srcId="{FB51DD19-8365-4539-BC19-2E62842AA665}" destId="{57DF4519-05E7-4E60-B563-B73106BC51CA}" srcOrd="0" destOrd="0" presId="urn:microsoft.com/office/officeart/2005/8/layout/radial4"/>
    <dgm:cxn modelId="{09B561DA-65C4-4D01-8B08-09F51F818741}" type="presOf" srcId="{D4781B1E-F8C4-4597-843A-0EAE9000DD23}" destId="{E3DA2B5F-5B05-4A0B-A7DD-509193D4E17C}" srcOrd="0" destOrd="0" presId="urn:microsoft.com/office/officeart/2005/8/layout/radial4"/>
    <dgm:cxn modelId="{C5DCB7EA-0ABC-4287-8217-D6099ABB47DE}" type="presOf" srcId="{D11BE1E0-2FCF-4F5D-B40C-C9F46BE22818}" destId="{A1DA17EA-73B1-430F-B0C0-A6399710F092}" srcOrd="0" destOrd="0" presId="urn:microsoft.com/office/officeart/2005/8/layout/radial4"/>
    <dgm:cxn modelId="{3270696C-2123-4E36-BE34-059D5132987D}" type="presOf" srcId="{3F736675-4146-4E95-9E88-00E945979D80}" destId="{886191E9-BEED-4D49-9BC0-55CF97BBD098}" srcOrd="0" destOrd="0" presId="urn:microsoft.com/office/officeart/2005/8/layout/radial4"/>
    <dgm:cxn modelId="{2D3CFCE3-B9A8-4337-BEC8-93D3245CD7D7}" type="presOf" srcId="{2252AE63-8550-48D5-B76D-33F4776E21D7}" destId="{BB208B9D-B692-4ADE-BCA6-F15EAB400D8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97A5E48F-9694-43EA-81DD-90C7AE8295D6}" type="presOf" srcId="{E14F5D1D-2235-4A78-B962-6AB89CDB34AD}" destId="{93688CAB-E69F-4828-B1A4-C8BA928A3C5C}" srcOrd="0" destOrd="0" presId="urn:microsoft.com/office/officeart/2005/8/layout/radial4"/>
    <dgm:cxn modelId="{A574CAC3-1528-4C72-B18B-ED6ACD3EC0D8}" type="presParOf" srcId="{E3DA2B5F-5B05-4A0B-A7DD-509193D4E17C}" destId="{A1DA17EA-73B1-430F-B0C0-A6399710F092}" srcOrd="0" destOrd="0" presId="urn:microsoft.com/office/officeart/2005/8/layout/radial4"/>
    <dgm:cxn modelId="{F00B9DE0-13BC-4599-9BC2-1969D859F76F}" type="presParOf" srcId="{E3DA2B5F-5B05-4A0B-A7DD-509193D4E17C}" destId="{322D643B-98E7-48FB-B365-19A4E35E80BE}" srcOrd="1" destOrd="0" presId="urn:microsoft.com/office/officeart/2005/8/layout/radial4"/>
    <dgm:cxn modelId="{FD038AF9-0829-4681-B01B-6E555DA0363A}" type="presParOf" srcId="{E3DA2B5F-5B05-4A0B-A7DD-509193D4E17C}" destId="{93688CAB-E69F-4828-B1A4-C8BA928A3C5C}" srcOrd="2" destOrd="0" presId="urn:microsoft.com/office/officeart/2005/8/layout/radial4"/>
    <dgm:cxn modelId="{B39E9523-6D6B-445A-8CA9-310F03BDF1A9}" type="presParOf" srcId="{E3DA2B5F-5B05-4A0B-A7DD-509193D4E17C}" destId="{97AF4133-705B-422C-A43F-E1CBC8EB6FB8}" srcOrd="3" destOrd="0" presId="urn:microsoft.com/office/officeart/2005/8/layout/radial4"/>
    <dgm:cxn modelId="{A2C89CCE-FBB1-40F7-A8A0-1F105E33FDB2}" type="presParOf" srcId="{E3DA2B5F-5B05-4A0B-A7DD-509193D4E17C}" destId="{F21D2CB4-61F7-4C96-88D6-482ADA1F7E14}" srcOrd="4" destOrd="0" presId="urn:microsoft.com/office/officeart/2005/8/layout/radial4"/>
    <dgm:cxn modelId="{FDBC7018-F693-40BD-9119-DEB22FF5E99F}" type="presParOf" srcId="{E3DA2B5F-5B05-4A0B-A7DD-509193D4E17C}" destId="{57DF4519-05E7-4E60-B563-B73106BC51CA}" srcOrd="5" destOrd="0" presId="urn:microsoft.com/office/officeart/2005/8/layout/radial4"/>
    <dgm:cxn modelId="{EA4DB7D7-0E60-4727-816D-6298738D990F}" type="presParOf" srcId="{E3DA2B5F-5B05-4A0B-A7DD-509193D4E17C}" destId="{2BCCC9C3-A556-4EBF-A2F7-AA7AE81151C5}" srcOrd="6" destOrd="0" presId="urn:microsoft.com/office/officeart/2005/8/layout/radial4"/>
    <dgm:cxn modelId="{1C6159A5-E331-451C-8F73-60BE11B79830}" type="presParOf" srcId="{E3DA2B5F-5B05-4A0B-A7DD-509193D4E17C}" destId="{CDA86CE5-EC7C-46F2-A933-03A0CFACB5F2}" srcOrd="7" destOrd="0" presId="urn:microsoft.com/office/officeart/2005/8/layout/radial4"/>
    <dgm:cxn modelId="{17EEC247-7A6A-4E4B-982F-B30E19DA2D94}" type="presParOf" srcId="{E3DA2B5F-5B05-4A0B-A7DD-509193D4E17C}" destId="{886191E9-BEED-4D49-9BC0-55CF97BBD098}" srcOrd="8" destOrd="0" presId="urn:microsoft.com/office/officeart/2005/8/layout/radial4"/>
    <dgm:cxn modelId="{FEF16204-E8D4-49A6-B8DB-DD99A90F7E7D}" type="presParOf" srcId="{E3DA2B5F-5B05-4A0B-A7DD-509193D4E17C}" destId="{ADD48452-783F-4794-8177-6F90FAAEFC3F}" srcOrd="9" destOrd="0" presId="urn:microsoft.com/office/officeart/2005/8/layout/radial4"/>
    <dgm:cxn modelId="{F6BEFB22-58B6-4B09-8EA8-7D2F1CB23CCE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432754" y="2433896"/>
          <a:ext cx="2341041" cy="19121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775592" y="2713917"/>
        <a:ext cx="1655365" cy="1352058"/>
      </dsp:txXfrm>
    </dsp:sp>
    <dsp:sp modelId="{322D643B-98E7-48FB-B365-19A4E35E80BE}">
      <dsp:nvSpPr>
        <dsp:cNvPr id="0" name=""/>
        <dsp:cNvSpPr/>
      </dsp:nvSpPr>
      <dsp:spPr>
        <a:xfrm rot="10792287">
          <a:off x="2134946" y="3185246"/>
          <a:ext cx="1311587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0" y="2824463"/>
          <a:ext cx="2335086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цікавий</a:t>
          </a:r>
          <a:endParaRPr lang="ru-RU" sz="4000" b="1" kern="1200" dirty="0"/>
        </a:p>
      </dsp:txBody>
      <dsp:txXfrm>
        <a:off x="33576" y="2858039"/>
        <a:ext cx="2267934" cy="1079230"/>
      </dsp:txXfrm>
    </dsp:sp>
    <dsp:sp modelId="{97AF4133-705B-422C-A43F-E1CBC8EB6FB8}">
      <dsp:nvSpPr>
        <dsp:cNvPr id="0" name=""/>
        <dsp:cNvSpPr/>
      </dsp:nvSpPr>
      <dsp:spPr>
        <a:xfrm rot="12795797">
          <a:off x="2711822" y="2149528"/>
          <a:ext cx="1113538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638822" y="952254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нудний</a:t>
          </a:r>
          <a:endParaRPr lang="ru-RU" sz="4000" b="1" kern="1200" dirty="0"/>
        </a:p>
      </dsp:txBody>
      <dsp:txXfrm>
        <a:off x="673262" y="986694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000">
          <a:off x="3852945" y="1465943"/>
          <a:ext cx="1511123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57137" y="0"/>
          <a:ext cx="3702762" cy="859245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пізнавальний</a:t>
          </a:r>
          <a:endParaRPr lang="ru-RU" sz="4000" b="1" kern="1200" dirty="0"/>
        </a:p>
      </dsp:txBody>
      <dsp:txXfrm>
        <a:off x="2782303" y="25166"/>
        <a:ext cx="3652430" cy="808913"/>
      </dsp:txXfrm>
    </dsp:sp>
    <dsp:sp modelId="{CDA86CE5-EC7C-46F2-A933-03A0CFACB5F2}">
      <dsp:nvSpPr>
        <dsp:cNvPr id="0" name=""/>
        <dsp:cNvSpPr/>
      </dsp:nvSpPr>
      <dsp:spPr>
        <a:xfrm rot="19613232">
          <a:off x="5368417" y="2094913"/>
          <a:ext cx="1201427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15738" y="952246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довгий</a:t>
          </a:r>
          <a:endParaRPr lang="ru-RU" sz="4000" b="1" kern="1200" dirty="0"/>
        </a:p>
      </dsp:txBody>
      <dsp:txXfrm>
        <a:off x="6449709" y="986217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230">
          <a:off x="5777476" y="3186827"/>
          <a:ext cx="1940522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569051" y="2824472"/>
          <a:ext cx="2516390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швидкий</a:t>
          </a:r>
          <a:endParaRPr lang="ru-RU" sz="4000" b="1" kern="1200" dirty="0"/>
        </a:p>
      </dsp:txBody>
      <dsp:txXfrm>
        <a:off x="6602627" y="2858048"/>
        <a:ext cx="2449238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9543" y="1125538"/>
            <a:ext cx="8640960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Визначаю родові закінчення прикметників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676207" y="3789834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Прикметник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72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Екскурсія в Миколаїв | Екскурсії по Одес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9" y="3645818"/>
            <a:ext cx="3898404" cy="19492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9423" y="558079"/>
            <a:ext cx="7232525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Спишіть</a:t>
            </a:r>
            <a:r>
              <a:rPr lang="ru-RU" sz="3600" b="1" dirty="0" smtClean="0"/>
              <a:t> </a:t>
            </a:r>
            <a:r>
              <a:rPr lang="ru-RU" sz="3600" b="1" dirty="0" err="1"/>
              <a:t>сполучення</a:t>
            </a:r>
            <a:r>
              <a:rPr lang="ru-RU" sz="3600" b="1" dirty="0"/>
              <a:t> слів, </a:t>
            </a:r>
            <a:r>
              <a:rPr lang="ru-RU" sz="3600" b="1" dirty="0" err="1"/>
              <a:t>вставляючи</a:t>
            </a:r>
            <a:r>
              <a:rPr lang="ru-RU" sz="3600" b="1" dirty="0"/>
              <a:t> </a:t>
            </a:r>
            <a:r>
              <a:rPr lang="ru-RU" sz="3600" b="1" dirty="0" smtClean="0"/>
              <a:t>відповідні закінчення</a:t>
            </a:r>
            <a:r>
              <a:rPr lang="ru-RU" sz="3600" b="1" dirty="0"/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3485" y="3933850"/>
            <a:ext cx="4686319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 одним зі сполучень </a:t>
            </a:r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і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речення.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9647" y="2010677"/>
            <a:ext cx="612648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1) </a:t>
            </a:r>
            <a:r>
              <a:rPr lang="ru-RU" sz="3600" b="1" dirty="0" err="1" smtClean="0"/>
              <a:t>Давн</a:t>
            </a:r>
            <a:r>
              <a:rPr lang="ru-RU" sz="3600" b="1" dirty="0"/>
              <a:t>…., </a:t>
            </a:r>
            <a:r>
              <a:rPr lang="ru-RU" sz="3600" b="1" dirty="0" err="1"/>
              <a:t>близьк</a:t>
            </a:r>
            <a:r>
              <a:rPr lang="ru-RU" sz="3600" b="1" dirty="0"/>
              <a:t>…..  друг; </a:t>
            </a:r>
          </a:p>
          <a:p>
            <a:r>
              <a:rPr lang="ru-RU" sz="3600" b="1" dirty="0"/>
              <a:t>2) </a:t>
            </a:r>
            <a:r>
              <a:rPr lang="ru-RU" sz="3600" b="1" dirty="0" err="1"/>
              <a:t>вранішн</a:t>
            </a:r>
            <a:r>
              <a:rPr lang="ru-RU" sz="3600" b="1" dirty="0"/>
              <a:t>…, </a:t>
            </a:r>
            <a:r>
              <a:rPr lang="ru-RU" sz="3600" b="1" dirty="0" err="1"/>
              <a:t>лагідн</a:t>
            </a:r>
            <a:r>
              <a:rPr lang="ru-RU" sz="3600" b="1" dirty="0"/>
              <a:t>… </a:t>
            </a:r>
            <a:r>
              <a:rPr lang="ru-RU" sz="3600" b="1" dirty="0" err="1"/>
              <a:t>сонце</a:t>
            </a:r>
            <a:r>
              <a:rPr lang="ru-RU" sz="3600" b="1" dirty="0"/>
              <a:t>; </a:t>
            </a:r>
          </a:p>
          <a:p>
            <a:r>
              <a:rPr lang="ru-RU" sz="3600" b="1" dirty="0"/>
              <a:t>3) </a:t>
            </a:r>
            <a:r>
              <a:rPr lang="ru-RU" sz="3600" b="1" dirty="0" err="1"/>
              <a:t>могутн</a:t>
            </a:r>
            <a:r>
              <a:rPr lang="ru-RU" sz="3600" b="1" dirty="0"/>
              <a:t>…, широк… </a:t>
            </a:r>
            <a:r>
              <a:rPr lang="ru-RU" sz="3600" b="1" dirty="0" err="1"/>
              <a:t>ріка</a:t>
            </a:r>
            <a:r>
              <a:rPr lang="ru-RU" sz="36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0596" y="1946982"/>
            <a:ext cx="554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295FFF"/>
                </a:solidFill>
              </a:rPr>
              <a:t>ій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6451" y="1917625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295FFF"/>
                </a:solidFill>
              </a:rPr>
              <a:t>ий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65556" y="2426413"/>
            <a:ext cx="462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95FFF"/>
                </a:solidFill>
              </a:rPr>
              <a:t>є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6474" y="2997746"/>
            <a:ext cx="318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95FFF"/>
                </a:solidFill>
              </a:rPr>
              <a:t>я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6323" y="2997746"/>
            <a:ext cx="48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95FFF"/>
                </a:solidFill>
              </a:rPr>
              <a:t>а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1387" y="2426413"/>
            <a:ext cx="496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95FFF"/>
                </a:solidFill>
              </a:rPr>
              <a:t>е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pic>
        <p:nvPicPr>
          <p:cNvPr id="4098" name="Picture 2" descr="Річки теж чекають на перемог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35" y="3439006"/>
            <a:ext cx="4069796" cy="3049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д вдоль скал Южного Буга - тур выходного дня Авторский тур - купить  путевку. Цены, отзывы, программа | author-tour.com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11" y="533660"/>
            <a:ext cx="3691725" cy="27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92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10" grpId="0"/>
      <p:bldP spid="11" grpId="0"/>
      <p:bldP spid="13" grpId="0"/>
      <p:bldP spid="1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8287" y="477466"/>
            <a:ext cx="1017430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 err="1" smtClean="0"/>
              <a:t>повідомлення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1431" y="1269554"/>
            <a:ext cx="799311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dirty="0"/>
              <a:t> У Миколаєві розташована астрономічна обсерваторія. Тут проводять спостереження за небесними тілами. Працівники </a:t>
            </a:r>
            <a:r>
              <a:rPr lang="uk-UA" sz="3200" b="1" dirty="0" smtClean="0"/>
              <a:t>обсерваторії </a:t>
            </a:r>
            <a:r>
              <a:rPr lang="uk-UA" sz="3200" b="1" dirty="0"/>
              <a:t>складають морехідні і зоряні карти. Навчають моряків орієнтуватися в океанах за допомогою зірок.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1431" y="4338776"/>
            <a:ext cx="4727112" cy="19358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з тексту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</a:t>
            </a:r>
            <a:r>
              <a:rPr lang="uk-UA" sz="2400" b="1" dirty="0">
                <a:solidFill>
                  <a:srgbClr val="0070C0"/>
                </a:solidFill>
              </a:rPr>
              <a:t>, у якому є прикметники у множині. </a:t>
            </a:r>
            <a:r>
              <a:rPr lang="uk-UA" sz="2400" b="1" dirty="0" smtClean="0">
                <a:solidFill>
                  <a:srgbClr val="0070C0"/>
                </a:solidFill>
              </a:rPr>
              <a:t>Позначте </a:t>
            </a:r>
            <a:r>
              <a:rPr lang="uk-UA" sz="2400" b="1" dirty="0">
                <a:solidFill>
                  <a:srgbClr val="0070C0"/>
                </a:solidFill>
              </a:rPr>
              <a:t>у них закінчення. </a:t>
            </a:r>
            <a:r>
              <a:rPr lang="uk-UA" sz="2400" b="1" dirty="0" smtClean="0">
                <a:solidFill>
                  <a:srgbClr val="0070C0"/>
                </a:solidFill>
              </a:rPr>
              <a:t>Зробіть </a:t>
            </a:r>
            <a:r>
              <a:rPr lang="uk-UA" sz="2400" b="1" dirty="0">
                <a:solidFill>
                  <a:srgbClr val="0070C0"/>
                </a:solidFill>
              </a:rPr>
              <a:t>висновок, яке закінчення мають прикметники у множині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4545" y="1269554"/>
            <a:ext cx="2880095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Астроном</a:t>
            </a:r>
            <a:r>
              <a:rPr lang="uk-UA" sz="2400" b="1" dirty="0">
                <a:solidFill>
                  <a:schemeClr val="bg1"/>
                </a:solidFill>
              </a:rPr>
              <a:t>і</a:t>
            </a:r>
            <a:r>
              <a:rPr lang="uk-UA" sz="2400" b="1" dirty="0">
                <a:solidFill>
                  <a:srgbClr val="FFFF00"/>
                </a:solidFill>
              </a:rPr>
              <a:t>чна обсерват</a:t>
            </a:r>
            <a:r>
              <a:rPr lang="uk-UA" sz="2400" b="1" dirty="0">
                <a:solidFill>
                  <a:schemeClr val="bg1"/>
                </a:solidFill>
              </a:rPr>
              <a:t>о</a:t>
            </a:r>
            <a:r>
              <a:rPr lang="uk-UA" sz="2400" b="1" dirty="0">
                <a:solidFill>
                  <a:srgbClr val="FFFF00"/>
                </a:solidFill>
              </a:rPr>
              <a:t>рія</a:t>
            </a:r>
            <a:r>
              <a:rPr lang="uk-UA" sz="2400" b="1" i="1" dirty="0">
                <a:solidFill>
                  <a:srgbClr val="FFFF00"/>
                </a:solidFill>
              </a:rPr>
              <a:t> </a:t>
            </a:r>
            <a:r>
              <a:rPr lang="uk-UA" sz="2400" b="1" dirty="0"/>
              <a:t>– наукова установа, в якій за допомогою особливих інструментів виконують астрономічні спостереження.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9849" y="2400095"/>
            <a:ext cx="861237" cy="3721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08481" y="2818635"/>
            <a:ext cx="180753" cy="39220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9883" y="2812729"/>
            <a:ext cx="164462" cy="4010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Астрономічна обсерваторія Миколаєва. Історія та фак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75" y="4316542"/>
            <a:ext cx="3292226" cy="21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048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0900"/>
            <a:ext cx="10166541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Складіть</a:t>
            </a:r>
            <a:r>
              <a:rPr lang="ru-RU" sz="4000" b="1" dirty="0" smtClean="0"/>
              <a:t> текст</a:t>
            </a:r>
            <a:r>
              <a:rPr lang="uk-UA" sz="4000" b="1" dirty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(3–4 речення</a:t>
            </a:r>
            <a:r>
              <a:rPr lang="uk-UA" sz="4000" b="1" dirty="0" smtClean="0">
                <a:solidFill>
                  <a:schemeClr val="bg1"/>
                </a:solidFill>
              </a:rPr>
              <a:t>)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1633" y="1520727"/>
            <a:ext cx="9160838" cy="540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Чи хотілося б </a:t>
            </a:r>
            <a:r>
              <a:rPr lang="uk-UA" sz="3200" b="1" dirty="0" smtClean="0">
                <a:solidFill>
                  <a:srgbClr val="0070C0"/>
                </a:solidFill>
              </a:rPr>
              <a:t>вам </a:t>
            </a:r>
            <a:r>
              <a:rPr lang="uk-UA" sz="3200" b="1" dirty="0">
                <a:solidFill>
                  <a:srgbClr val="0070C0"/>
                </a:solidFill>
              </a:rPr>
              <a:t>побувати в обсерваторії? Чому?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Астрономічна обсерваторія, Миколаїв — фото, опис, адр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2" y="2061642"/>
            <a:ext cx="4747730" cy="302458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🔭Відкривається запис до обсерваторії, яка знаходиться в УНІВЕРСИТЕТІ  СУХОМЛИНСЬКОГО! ❗️05 та 06 липня 2025 (сб-нд 20:40)❗️ 🔘Під час екскурсії  вам розкажуть про Сонячну систему та її планети, цікаві факти з астрономії.  🔘В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11" y="3551584"/>
            <a:ext cx="3024336" cy="302433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иколаївська обсерваторія: про що розповідають зір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2061642"/>
            <a:ext cx="3703911" cy="277793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50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4703" y="494644"/>
            <a:ext cx="1011433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схему </a:t>
            </a:r>
            <a:r>
              <a:rPr lang="uk-UA" sz="4000" b="1" dirty="0" smtClean="0">
                <a:solidFill>
                  <a:schemeClr val="bg1"/>
                </a:solidFill>
              </a:rPr>
              <a:t>«Прикметник»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2192" y="1222393"/>
            <a:ext cx="6166183" cy="4792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Опишіть </a:t>
            </a:r>
            <a:r>
              <a:rPr lang="uk-UA" sz="2400" b="1" dirty="0">
                <a:solidFill>
                  <a:srgbClr val="0070C0"/>
                </a:solidFill>
              </a:rPr>
              <a:t>за схемою «портрет» </a:t>
            </a:r>
            <a:r>
              <a:rPr lang="uk-UA" sz="2400" b="1" dirty="0" smtClean="0">
                <a:solidFill>
                  <a:srgbClr val="0070C0"/>
                </a:solidFill>
              </a:rPr>
              <a:t>прикметника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8855" y="1845618"/>
            <a:ext cx="313333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ПРИКМЕТНИКИ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2451990"/>
            <a:ext cx="2639504" cy="1553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Називають ознаки предметів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8855" y="3309905"/>
            <a:ext cx="30528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Який? Яка? Яке? Які?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6864" y="2455679"/>
            <a:ext cx="3052816" cy="15501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 реченні зв’язані з іменниками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1511" y="4382390"/>
            <a:ext cx="3535904" cy="1610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Змінюються за числами і родами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8115" y="4483686"/>
            <a:ext cx="3960439" cy="1511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Допомагають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детальніше і точніше уявити предмет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07655" y="1845618"/>
            <a:ext cx="1691200" cy="6063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7532191" y="1875145"/>
            <a:ext cx="1941081" cy="58053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63469" y="2829999"/>
            <a:ext cx="0" cy="47990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99743" y="2702992"/>
            <a:ext cx="1353950" cy="167939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69159" y="2804287"/>
            <a:ext cx="1558675" cy="16838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939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5278" y="549475"/>
            <a:ext cx="9965305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05 Прикметник\№072-Визначаю родові закінчення прикметників\2026-02-05_161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197546"/>
            <a:ext cx="9953784" cy="26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Відпочинок на березі моря на базі &quot;Парадиз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3887077"/>
            <a:ext cx="4608512" cy="2590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9503" y="4085540"/>
            <a:ext cx="4905234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08813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Яке закінчення мають прикметники в чоловічому, жіночому, середньому роді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? У множині?</a:t>
            </a:r>
            <a:endParaRPr lang="uk-UA" sz="2800" b="1" dirty="0">
              <a:solidFill>
                <a:srgbClr val="0070C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38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60061738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2400" b="1" dirty="0" smtClean="0">
                <a:solidFill>
                  <a:srgbClr val="0070C0"/>
                </a:solidFill>
              </a:rPr>
              <a:t> за допомогою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яким був цей </a:t>
            </a:r>
            <a:r>
              <a:rPr lang="ru-RU" sz="2400" b="1" dirty="0" smtClean="0">
                <a:solidFill>
                  <a:srgbClr val="0070C0"/>
                </a:solidFill>
              </a:rPr>
              <a:t>урок для вас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4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078" y="1340433"/>
            <a:ext cx="10106248" cy="739221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Виберіть той смайлик, який відображає ваш настрій на початку уроку. Прочитайте слова під смайлами. На яке питання вони відповідають?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8" y="2167373"/>
            <a:ext cx="2292822" cy="14880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3516" y="2172978"/>
            <a:ext cx="2158594" cy="15127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33" y="2172978"/>
            <a:ext cx="2012354" cy="145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1792" y="4244996"/>
            <a:ext cx="1589288" cy="1491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6" y="4188432"/>
            <a:ext cx="1776826" cy="15352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24" y="4200962"/>
            <a:ext cx="1719617" cy="15397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72" y="4232986"/>
            <a:ext cx="1710042" cy="148776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>
          <a:xfrm>
            <a:off x="1093409" y="3705527"/>
            <a:ext cx="194753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8799" y="3634048"/>
            <a:ext cx="193770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00020" y="5738927"/>
            <a:ext cx="18385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веселий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30686" y="5771592"/>
            <a:ext cx="256965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задоволений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3719" y="5771592"/>
            <a:ext cx="194244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22090" y="5753414"/>
            <a:ext cx="18476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1459" y="3609550"/>
            <a:ext cx="178005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гнівний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66895" y="2187983"/>
            <a:ext cx="1546992" cy="14994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084533" y="3622081"/>
            <a:ext cx="223599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1 УКР МОВА\1 Пономарьова\05 Прикметник\№071-Змінюю прикметники за родами\2026-02-04_223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54" y="1266254"/>
            <a:ext cx="9168249" cy="24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83" y="3357786"/>
            <a:ext cx="2808312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01094" y="4077866"/>
            <a:ext cx="7036821" cy="552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Який розділ української мови ми вивчаємо зараз?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0" y="570536"/>
            <a:ext cx="10729193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430" y="1324051"/>
            <a:ext cx="44284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Що називає прикметник?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 які питання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відповідає?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051" y="2349674"/>
            <a:ext cx="7528897" cy="58785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 якою частиною мови зв’язаний прикметник?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367" y="3087757"/>
            <a:ext cx="4000504" cy="5587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Яка роль прикметника?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078" y="4066077"/>
            <a:ext cx="4961382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 змінюються прикметники?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635" y="1335647"/>
            <a:ext cx="616778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 ознаку предмета і відповідає на запитання який? яка? яке? які?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3112" y="2381990"/>
            <a:ext cx="2295423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іменником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3879" y="2997746"/>
            <a:ext cx="510220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Вони допомагають детальніше і точніше уявити предмет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4948" y="4098393"/>
            <a:ext cx="41211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числами </a:t>
            </a:r>
            <a:r>
              <a:rPr lang="uk-UA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родами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050" y="4725938"/>
            <a:ext cx="429885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 визначити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число і рід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прикметника?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9903" y="4725938"/>
            <a:ext cx="478855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 числом і родом іменника,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 яким він зв’язаний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3287" y="5806057"/>
            <a:ext cx="6641691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Яке закінчення мають прикметники у множині</a:t>
            </a:r>
            <a:r>
              <a:rPr lang="uk-UA" sz="2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В чоловічому, жіночому і середньому роді?</a:t>
            </a:r>
            <a:endParaRPr lang="uk-UA" sz="24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4479" y="2983469"/>
            <a:ext cx="1363610" cy="266825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371176" y="5806058"/>
            <a:ext cx="3545391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Множина 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–і, 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ч.р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–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–а –я, 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с.р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–е –є. </a:t>
            </a:r>
            <a:endParaRPr lang="uk-UA" sz="24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34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5807" y="1478624"/>
            <a:ext cx="6875406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вчитися визначати родові закінчення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прикметників.</a:t>
            </a:r>
            <a:r>
              <a:rPr lang="uk-UA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Продовжимо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 Україною, побуваємо у місті Миколаїв. Познайомимося з астрономічною обсерваторією цього міста.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45404" y="1413251"/>
            <a:ext cx="2761347" cy="26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Екскурсія в Миколаїв | Екскурсії по Одес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11" y="4178226"/>
            <a:ext cx="4512837" cy="2256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177432" y="1980000"/>
            <a:ext cx="4824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57258" y="-705329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69482" y="-765275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82418" y="-749825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482258" y="1579566"/>
            <a:ext cx="474665" cy="5926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96606" y="1579566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2651" y="5157986"/>
            <a:ext cx="9554261" cy="1008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</a:t>
            </a:r>
            <a:r>
              <a:rPr lang="uk-UA" sz="2800" b="1" dirty="0" smtClean="0">
                <a:solidFill>
                  <a:schemeClr val="bg1"/>
                </a:solidFill>
              </a:rPr>
              <a:t>. Визначте серед них прикметник. В якому роді він стоїть? Доведіть свою думку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529502"/>
            <a:ext cx="1928220" cy="8201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6" r="17243" b="36211"/>
          <a:stretch/>
        </p:blipFill>
        <p:spPr>
          <a:xfrm>
            <a:off x="3833925" y="2647843"/>
            <a:ext cx="3857890" cy="11112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63438" r="33711" b="20050"/>
          <a:stretch/>
        </p:blipFill>
        <p:spPr>
          <a:xfrm>
            <a:off x="1203126" y="3375505"/>
            <a:ext cx="2697769" cy="10624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79579" r="62695" b="3551"/>
          <a:stretch/>
        </p:blipFill>
        <p:spPr>
          <a:xfrm>
            <a:off x="4058670" y="3377027"/>
            <a:ext cx="1425203" cy="1085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14900" r="31730" b="73873"/>
          <a:stretch/>
        </p:blipFill>
        <p:spPr>
          <a:xfrm>
            <a:off x="1281233" y="2735896"/>
            <a:ext cx="2790024" cy="7092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63316" r="40782" b="23940"/>
          <a:stretch/>
        </p:blipFill>
        <p:spPr>
          <a:xfrm>
            <a:off x="5389592" y="3329826"/>
            <a:ext cx="2430631" cy="8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8253" y="549474"/>
            <a:ext cx="9797868" cy="615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повідомлення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8732" y="4261516"/>
            <a:ext cx="950505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 прикметників у виписаних сполученнях слів.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Виділіть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закінчення.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Зробіть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висновок, які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закінчення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мають прикметники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чоловічого, жіночого і середнього родів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за правилом.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8253" y="1165207"/>
            <a:ext cx="51858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виділені сполучення </a:t>
            </a:r>
            <a:r>
              <a:rPr lang="uk-UA" sz="2400" b="1" dirty="0" smtClean="0">
                <a:solidFill>
                  <a:srgbClr val="0070C0"/>
                </a:solidFill>
              </a:rPr>
              <a:t>слів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431" y="1667337"/>
            <a:ext cx="10801200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uk-UA" sz="3200" b="1" dirty="0"/>
              <a:t>На півдні України, там, де </a:t>
            </a:r>
            <a:r>
              <a:rPr lang="uk-UA" sz="3200" b="1" dirty="0">
                <a:solidFill>
                  <a:srgbClr val="295FFF"/>
                </a:solidFill>
              </a:rPr>
              <a:t>спокійна річка</a:t>
            </a:r>
            <a:r>
              <a:rPr lang="uk-UA" sz="3200" b="1" dirty="0"/>
              <a:t> Інгул впадає в могутній Південний Буг, розкинулось </a:t>
            </a:r>
            <a:r>
              <a:rPr lang="uk-UA" sz="3200" b="1" dirty="0">
                <a:solidFill>
                  <a:srgbClr val="295FFF"/>
                </a:solidFill>
              </a:rPr>
              <a:t>чудове місто </a:t>
            </a:r>
            <a:r>
              <a:rPr lang="uk-UA" sz="3200" b="1" dirty="0" smtClean="0"/>
              <a:t>Миколаїв</a:t>
            </a:r>
            <a:r>
              <a:rPr lang="uk-UA" sz="3200" b="1" dirty="0"/>
              <a:t>. Назване воно на честь Святого </a:t>
            </a:r>
            <a:r>
              <a:rPr lang="uk-UA" sz="3200" b="1" dirty="0" smtClean="0"/>
              <a:t>Миколая</a:t>
            </a:r>
            <a:r>
              <a:rPr lang="uk-UA" sz="3200" b="1" dirty="0"/>
              <a:t>, покровителя моряків.</a:t>
            </a:r>
          </a:p>
          <a:p>
            <a:r>
              <a:rPr lang="uk-UA" sz="3200" b="1" dirty="0"/>
              <a:t>      У Миколаєві є катакомби. Це цілий </a:t>
            </a:r>
            <a:r>
              <a:rPr lang="uk-UA" sz="3200" b="1" dirty="0">
                <a:solidFill>
                  <a:srgbClr val="295FFF"/>
                </a:solidFill>
              </a:rPr>
              <a:t>підземний лабіринт</a:t>
            </a:r>
            <a:r>
              <a:rPr lang="uk-UA" sz="3200" b="1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44360" y="3717826"/>
            <a:ext cx="504056" cy="40337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40303" y="2233845"/>
            <a:ext cx="190831" cy="4038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64332" y="1769740"/>
            <a:ext cx="206733" cy="4132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79346" y="1538907"/>
            <a:ext cx="792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ж.р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10946" y="1987646"/>
            <a:ext cx="641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с.р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99440" y="3357786"/>
            <a:ext cx="736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ч.р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907455" y="1295124"/>
            <a:ext cx="1760807" cy="31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7455" y="549474"/>
            <a:ext cx="10369151" cy="733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3720" y="1361136"/>
            <a:ext cx="741682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Прикметники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чоловічого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роду мають закінчення </a:t>
            </a:r>
            <a:r>
              <a:rPr lang="uk-UA" sz="3200" b="1" dirty="0">
                <a:solidFill>
                  <a:srgbClr val="FFFF00"/>
                </a:solidFill>
              </a:rPr>
              <a:t>-</a:t>
            </a:r>
            <a:r>
              <a:rPr lang="uk-UA" sz="3200" b="1" dirty="0" err="1">
                <a:solidFill>
                  <a:srgbClr val="FFFF00"/>
                </a:solidFill>
              </a:rPr>
              <a:t>ий</a:t>
            </a:r>
            <a:r>
              <a:rPr lang="uk-UA" sz="3200" b="1" dirty="0">
                <a:solidFill>
                  <a:srgbClr val="FFFF00"/>
                </a:solidFill>
              </a:rPr>
              <a:t>, -</a:t>
            </a:r>
            <a:r>
              <a:rPr lang="uk-UA" sz="3200" b="1" dirty="0" err="1">
                <a:solidFill>
                  <a:srgbClr val="FFFF00"/>
                </a:solidFill>
              </a:rPr>
              <a:t>ій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(гарн</a:t>
            </a:r>
            <a:r>
              <a:rPr lang="uk-UA" sz="3200" b="1" i="1" dirty="0">
                <a:solidFill>
                  <a:srgbClr val="1694E9"/>
                </a:solidFill>
              </a:rPr>
              <a:t>ий</a:t>
            </a:r>
            <a:r>
              <a:rPr lang="uk-UA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чоловік, син</a:t>
            </a:r>
            <a:r>
              <a:rPr lang="uk-UA" sz="3200" b="1" i="1" dirty="0">
                <a:solidFill>
                  <a:srgbClr val="1694E9"/>
                </a:solidFill>
              </a:rPr>
              <a:t>ій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колір)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жіночого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роду — </a:t>
            </a:r>
            <a:r>
              <a:rPr lang="uk-UA" sz="3200" b="1" dirty="0">
                <a:solidFill>
                  <a:srgbClr val="1694E9"/>
                </a:solidFill>
              </a:rPr>
              <a:t>-</a:t>
            </a:r>
            <a:r>
              <a:rPr lang="uk-UA" sz="3200" b="1" dirty="0">
                <a:solidFill>
                  <a:srgbClr val="FFFF00"/>
                </a:solidFill>
              </a:rPr>
              <a:t>а, -я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(гарн</a:t>
            </a:r>
            <a:r>
              <a:rPr lang="uk-UA" sz="3200" b="1" i="1" dirty="0">
                <a:solidFill>
                  <a:srgbClr val="1694E9"/>
                </a:solidFill>
              </a:rPr>
              <a:t>а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жінка, син</a:t>
            </a:r>
            <a:r>
              <a:rPr lang="uk-UA" sz="3200" b="1" i="1" dirty="0">
                <a:solidFill>
                  <a:srgbClr val="1694E9"/>
                </a:solidFill>
              </a:rPr>
              <a:t>я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хустка)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середнього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роду — </a:t>
            </a:r>
            <a:r>
              <a:rPr lang="uk-UA" sz="3200" b="1" dirty="0">
                <a:solidFill>
                  <a:srgbClr val="FFFF00"/>
                </a:solidFill>
              </a:rPr>
              <a:t>-е, -є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(гарн</a:t>
            </a:r>
            <a:r>
              <a:rPr lang="uk-UA" sz="3200" b="1" i="1" dirty="0">
                <a:solidFill>
                  <a:srgbClr val="1694E9"/>
                </a:solidFill>
              </a:rPr>
              <a:t>е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пальто, син</a:t>
            </a:r>
            <a:r>
              <a:rPr lang="uk-UA" sz="3200" b="1" i="1" dirty="0">
                <a:solidFill>
                  <a:srgbClr val="1694E9"/>
                </a:solidFill>
              </a:rPr>
              <a:t>є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небо).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035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9255" y="1905891"/>
            <a:ext cx="740551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      </a:t>
            </a:r>
            <a:r>
              <a:rPr lang="uk-UA" sz="3200" b="1" dirty="0"/>
              <a:t>Миколаїв — відоме місто. Про нього кажуть, що це </a:t>
            </a:r>
            <a:r>
              <a:rPr lang="uk-UA" sz="3200" b="1" dirty="0" smtClean="0"/>
              <a:t>справжня </a:t>
            </a:r>
            <a:r>
              <a:rPr lang="uk-UA" sz="3200" b="1" dirty="0"/>
              <a:t>фабрика кораблів. У </a:t>
            </a:r>
            <a:r>
              <a:rPr lang="uk-UA" sz="3200" b="1" dirty="0" smtClean="0"/>
              <a:t>Миколаєві </a:t>
            </a:r>
            <a:r>
              <a:rPr lang="uk-UA" sz="3200" b="1" dirty="0"/>
              <a:t>будують різні судна: </a:t>
            </a:r>
            <a:r>
              <a:rPr lang="uk-UA" sz="3200" b="1" dirty="0" smtClean="0"/>
              <a:t>пасажирські</a:t>
            </a:r>
            <a:r>
              <a:rPr lang="uk-UA" sz="3200" b="1" dirty="0"/>
              <a:t>, військові, </a:t>
            </a:r>
            <a:r>
              <a:rPr lang="uk-UA" sz="3200" b="1" dirty="0" smtClean="0"/>
              <a:t>риболовецькі</a:t>
            </a:r>
            <a:r>
              <a:rPr lang="uk-UA" sz="3200" b="1" dirty="0"/>
              <a:t>, науково-дослідні. Усі судна виходять у великий океан.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9255" y="333450"/>
            <a:ext cx="1044116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</a:t>
            </a:r>
            <a:r>
              <a:rPr lang="ru-RU" sz="3600" b="1" dirty="0"/>
              <a:t>інформацію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7767" y="1041795"/>
            <a:ext cx="7180488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речення, у яких є прикметники в однині.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їх, </a:t>
            </a:r>
            <a:r>
              <a:rPr lang="uk-UA" sz="2400" b="1" dirty="0" smtClean="0">
                <a:solidFill>
                  <a:srgbClr val="0070C0"/>
                </a:solidFill>
              </a:rPr>
              <a:t>позначте </a:t>
            </a:r>
            <a:r>
              <a:rPr lang="uk-UA" sz="2400" b="1" dirty="0">
                <a:solidFill>
                  <a:srgbClr val="0070C0"/>
                </a:solidFill>
              </a:rPr>
              <a:t>закінчення.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91931" y="1738451"/>
            <a:ext cx="72008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с.р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В Николаеве спустили на воду 110-метровый корабль - Korrespondent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r="29237"/>
          <a:stretch/>
        </p:blipFill>
        <p:spPr bwMode="auto">
          <a:xfrm>
            <a:off x="8351550" y="1041795"/>
            <a:ext cx="3242160" cy="3165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155594" y="2425153"/>
            <a:ext cx="97424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832178" y="2261671"/>
            <a:ext cx="1278297" cy="326965"/>
            <a:chOff x="1926340" y="-1834819"/>
            <a:chExt cx="1090366" cy="568728"/>
          </a:xfrm>
        </p:grpSpPr>
        <p:pic>
          <p:nvPicPr>
            <p:cNvPr id="1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Прямая соединительная линия 16"/>
          <p:cNvCxnSpPr/>
          <p:nvPr/>
        </p:nvCxnSpPr>
        <p:spPr>
          <a:xfrm>
            <a:off x="5403101" y="2918995"/>
            <a:ext cx="14810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643759" y="2755513"/>
            <a:ext cx="1759342" cy="326965"/>
            <a:chOff x="1926340" y="-1834819"/>
            <a:chExt cx="1090366" cy="568728"/>
          </a:xfrm>
        </p:grpSpPr>
        <p:pic>
          <p:nvPicPr>
            <p:cNvPr id="1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Прямая соединительная линия 20"/>
          <p:cNvCxnSpPr/>
          <p:nvPr/>
        </p:nvCxnSpPr>
        <p:spPr>
          <a:xfrm>
            <a:off x="5642714" y="4797679"/>
            <a:ext cx="113475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4017234" y="4652663"/>
            <a:ext cx="1519729" cy="326965"/>
            <a:chOff x="1926340" y="-1834819"/>
            <a:chExt cx="1090366" cy="568728"/>
          </a:xfrm>
        </p:grpSpPr>
        <p:pic>
          <p:nvPicPr>
            <p:cNvPr id="23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3616991" y="2261671"/>
            <a:ext cx="826732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ж.р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7895" y="2027920"/>
            <a:ext cx="242580" cy="3972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41319" y="2509585"/>
            <a:ext cx="242580" cy="3972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2073" y="4149874"/>
            <a:ext cx="826732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ч.р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02904" y="4441018"/>
            <a:ext cx="539810" cy="3972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Буксир &quot;Тур&quot; став на ремонт на Миколаївську верф SMG - МИКОЛАЇВ - МІСТО  КОРАБЕЛІ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63" y="4149875"/>
            <a:ext cx="3728370" cy="249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8" grpId="0" animBg="1"/>
      <p:bldP spid="27" grpId="0" animBg="1"/>
      <p:bldP spid="2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8447</TotalTime>
  <Words>681</Words>
  <Application>Microsoft Office PowerPoint</Application>
  <PresentationFormat>Произвольный</PresentationFormat>
  <Paragraphs>114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Визначаю родові закінчення прикметників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650</cp:revision>
  <dcterms:created xsi:type="dcterms:W3CDTF">2025-08-27T14:01:18Z</dcterms:created>
  <dcterms:modified xsi:type="dcterms:W3CDTF">2026-02-10T10:53:24Z</dcterms:modified>
</cp:coreProperties>
</file>