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583" r:id="rId3"/>
    <p:sldId id="590" r:id="rId4"/>
    <p:sldId id="326" r:id="rId5"/>
    <p:sldId id="624" r:id="rId6"/>
    <p:sldId id="601" r:id="rId7"/>
    <p:sldId id="626" r:id="rId8"/>
    <p:sldId id="620" r:id="rId9"/>
    <p:sldId id="627" r:id="rId10"/>
    <p:sldId id="623" r:id="rId11"/>
    <p:sldId id="621" r:id="rId12"/>
    <p:sldId id="622" r:id="rId13"/>
    <p:sldId id="536" r:id="rId14"/>
    <p:sldId id="628" r:id="rId15"/>
    <p:sldId id="582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B41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09514"/>
            <a:ext cx="8856984" cy="1940957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Упертість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чи допитливість? Джанні </a:t>
            </a:r>
            <a:r>
              <a:rPr lang="uk-UA" sz="3600" b="1" dirty="0" err="1">
                <a:solidFill>
                  <a:schemeClr val="accent6">
                    <a:lumMod val="50000"/>
                  </a:schemeClr>
                </a:solidFill>
              </a:rPr>
              <a:t>Родарі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«Дорога, що нікуди не вела»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(продовження)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76207" y="4016464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72</a:t>
            </a:r>
          </a:p>
        </p:txBody>
      </p:sp>
      <p:pic>
        <p:nvPicPr>
          <p:cNvPr id="7" name="Picture 2" descr="Три дороги, три пути ~ Поэзия (Шуточные стих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671177"/>
            <a:ext cx="2808312" cy="24272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5447" y="477466"/>
            <a:ext cx="10081120" cy="7920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Охарактеризуйте </a:t>
            </a:r>
            <a:r>
              <a:rPr lang="uk-UA" sz="4000" b="1" dirty="0" err="1" smtClean="0">
                <a:solidFill>
                  <a:schemeClr val="bg1"/>
                </a:solidFill>
              </a:rPr>
              <a:t>Мартіно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5448" y="1373520"/>
            <a:ext cx="4608512" cy="48061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Боязкий, </a:t>
            </a:r>
          </a:p>
          <a:p>
            <a:r>
              <a:rPr lang="uk-UA" b="1" dirty="0">
                <a:solidFill>
                  <a:schemeClr val="bg1"/>
                </a:solidFill>
              </a:rPr>
              <a:t>Допитливий,</a:t>
            </a:r>
          </a:p>
          <a:p>
            <a:r>
              <a:rPr lang="uk-UA" b="1" dirty="0">
                <a:solidFill>
                  <a:schemeClr val="bg1"/>
                </a:solidFill>
              </a:rPr>
              <a:t>Дивний,</a:t>
            </a:r>
          </a:p>
          <a:p>
            <a:r>
              <a:rPr lang="uk-UA" b="1" dirty="0">
                <a:solidFill>
                  <a:schemeClr val="bg1"/>
                </a:solidFill>
              </a:rPr>
              <a:t>Скупий,</a:t>
            </a:r>
          </a:p>
          <a:p>
            <a:r>
              <a:rPr lang="uk-UA" b="1" dirty="0">
                <a:solidFill>
                  <a:schemeClr val="bg1"/>
                </a:solidFill>
              </a:rPr>
              <a:t>Впертий,</a:t>
            </a:r>
          </a:p>
          <a:p>
            <a:r>
              <a:rPr lang="uk-UA" b="1" dirty="0">
                <a:solidFill>
                  <a:schemeClr val="bg1"/>
                </a:solidFill>
              </a:rPr>
              <a:t>Відвертий, </a:t>
            </a:r>
          </a:p>
          <a:p>
            <a:r>
              <a:rPr lang="uk-UA" b="1" dirty="0">
                <a:solidFill>
                  <a:schemeClr val="bg1"/>
                </a:solidFill>
              </a:rPr>
              <a:t>Сміливий,</a:t>
            </a:r>
          </a:p>
          <a:p>
            <a:r>
              <a:rPr lang="uk-UA" b="1" dirty="0">
                <a:solidFill>
                  <a:schemeClr val="bg1"/>
                </a:solidFill>
              </a:rPr>
              <a:t>Підступний,</a:t>
            </a:r>
          </a:p>
          <a:p>
            <a:r>
              <a:rPr lang="uk-UA" b="1" dirty="0">
                <a:solidFill>
                  <a:schemeClr val="bg1"/>
                </a:solidFill>
              </a:rPr>
              <a:t>Турботливий.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44" y="1989634"/>
            <a:ext cx="579959" cy="4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22" y="3489263"/>
            <a:ext cx="579959" cy="4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44" y="2491040"/>
            <a:ext cx="579959" cy="4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23" y="4581922"/>
            <a:ext cx="579959" cy="4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21" y="5607903"/>
            <a:ext cx="579959" cy="4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659983" y="1400454"/>
            <a:ext cx="5185226" cy="1085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08797" tIns="54398" rIns="108797" bIns="54398" rtlCol="0" anchor="ctr">
            <a:norm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Виберіть лише ті слова, які його  характеризують.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D:\3 клас\01 УКР МОВА\Укр мова конструктор\Уроки\Урок 19 Виды предложений\Иллюстрации\Рис 7-05 Задумалас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79" y="2713619"/>
            <a:ext cx="3850556" cy="344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0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577064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плану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6866" y="1140161"/>
            <a:ext cx="957706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Знайдіть у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казці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зачин, основну частину, кінцівку. Підготуйтеся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стисло переказати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її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 складеним планом.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471" y="2130157"/>
            <a:ext cx="6756336" cy="954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</a:rPr>
              <a:t>Дж</a:t>
            </a:r>
            <a:r>
              <a:rPr lang="uk-UA" sz="2800" b="1" dirty="0" smtClean="0">
                <a:solidFill>
                  <a:srgbClr val="FFFF00"/>
                </a:solidFill>
              </a:rPr>
              <a:t>. </a:t>
            </a:r>
            <a:r>
              <a:rPr lang="uk-UA" sz="2800" b="1" dirty="0" err="1" smtClean="0">
                <a:solidFill>
                  <a:srgbClr val="FFFF00"/>
                </a:solidFill>
              </a:rPr>
              <a:t>Родарі</a:t>
            </a:r>
            <a:r>
              <a:rPr lang="uk-UA" sz="2800" b="1" dirty="0" smtClean="0">
                <a:solidFill>
                  <a:srgbClr val="FFFF00"/>
                </a:solidFill>
              </a:rPr>
              <a:t>. Дорога</a:t>
            </a:r>
            <a:r>
              <a:rPr lang="uk-UA" sz="2800" b="1" dirty="0" smtClean="0">
                <a:solidFill>
                  <a:srgbClr val="FFFF00"/>
                </a:solidFill>
              </a:rPr>
              <a:t>, що нікуди не вела</a:t>
            </a:r>
          </a:p>
          <a:p>
            <a:pPr algn="ctr"/>
            <a:r>
              <a:rPr lang="uk-UA" sz="2800" b="1" dirty="0" smtClean="0"/>
              <a:t>План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471" y="3098353"/>
            <a:ext cx="676485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uk-UA" sz="2800" b="1" dirty="0" err="1" smtClean="0"/>
              <a:t>Мартіно</a:t>
            </a:r>
            <a:r>
              <a:rPr lang="uk-UA" sz="2800" b="1" dirty="0" smtClean="0"/>
              <a:t> обирає таємничу дорогу.</a:t>
            </a:r>
          </a:p>
          <a:p>
            <a:pPr marL="361950" indent="-361950">
              <a:buAutoNum type="arabicPeriod"/>
            </a:pPr>
            <a:r>
              <a:rPr lang="uk-UA" sz="2800" b="1" dirty="0" smtClean="0"/>
              <a:t>Хлопчик натрапив на замок і сеньйору. </a:t>
            </a:r>
          </a:p>
          <a:p>
            <a:pPr marL="361950" indent="-361950">
              <a:buAutoNum type="arabicPeriod"/>
            </a:pPr>
            <a:r>
              <a:rPr lang="uk-UA" sz="2800" b="1" dirty="0" err="1" smtClean="0"/>
              <a:t>Мартіно</a:t>
            </a:r>
            <a:r>
              <a:rPr lang="uk-UA" sz="2800" b="1" dirty="0" smtClean="0"/>
              <a:t> повертається додому з подарунками.</a:t>
            </a:r>
          </a:p>
          <a:p>
            <a:pPr marL="361950" indent="-361950">
              <a:buAutoNum type="arabicPeriod"/>
            </a:pPr>
            <a:r>
              <a:rPr lang="uk-UA" sz="2800" b="1" dirty="0" smtClean="0"/>
              <a:t>Скарби дістаються тільки тим, хто іде першим.</a:t>
            </a:r>
          </a:p>
        </p:txBody>
      </p:sp>
      <p:pic>
        <p:nvPicPr>
          <p:cNvPr id="4098" name="Picture 2" descr="D:\3 клас\01 УКР МОВА\Укр мова конструктор\Уроки\Урок 18 Предложение\Иллюстрации\Рис 3-09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76" y="2349674"/>
            <a:ext cx="3220610" cy="31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ᐈ Замка принцессы рисунки, векторные картинки волшебный замок принцессы | 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81" y="3834338"/>
            <a:ext cx="3116161" cy="23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бенок мальчик думая лицо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845"/>
          <a:stretch/>
        </p:blipFill>
        <p:spPr bwMode="auto">
          <a:xfrm>
            <a:off x="8578819" y="1452212"/>
            <a:ext cx="2430240" cy="21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бенок девочка думает лицо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17" y="1393136"/>
            <a:ext cx="2592288" cy="20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494643"/>
            <a:ext cx="9267566" cy="822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 smtClean="0">
                <a:solidFill>
                  <a:schemeClr val="bg1"/>
                </a:solidFill>
              </a:rPr>
              <a:t>Займіть </a:t>
            </a:r>
            <a:r>
              <a:rPr lang="uk-UA" sz="4000" b="1" dirty="0" smtClean="0">
                <a:solidFill>
                  <a:schemeClr val="bg1"/>
                </a:solidFill>
              </a:rPr>
              <a:t>позицію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0824" y="1366220"/>
            <a:ext cx="4949479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якій частині тексту речення, що містить  головну думку? Чи погоджуєтесь ви з нею?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3519" y="3541202"/>
            <a:ext cx="2682973" cy="24669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Так,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тому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</a:t>
            </a:r>
            <a:r>
              <a:rPr lang="uk-UA" sz="36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92231" y="3760452"/>
            <a:ext cx="2708160" cy="24669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Ні, у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мене було …</a:t>
            </a:r>
          </a:p>
        </p:txBody>
      </p:sp>
    </p:spTree>
    <p:extLst>
      <p:ext uri="{BB962C8B-B14F-4D97-AF65-F5344CB8AC3E}">
        <p14:creationId xmlns:p14="http://schemas.microsoft.com/office/powerpoint/2010/main" val="241184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670" y="1128165"/>
            <a:ext cx="7809144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Хто автор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казки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«Дорога, що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нікуди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не вела»?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Яка тема твору?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" y="1159671"/>
            <a:ext cx="2248626" cy="27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1877" y="2112055"/>
            <a:ext cx="7831937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Тема твору – це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захоплююча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Мартіна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Вперту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Голову, що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отримав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скарби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пішовши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дорогою, яка всіх 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нікуди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вела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3273" y="3557905"/>
            <a:ext cx="7831937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Яка </a:t>
            </a:r>
            <a:r>
              <a:rPr lang="ru-RU" sz="2800" b="1" dirty="0" err="1" smtClean="0">
                <a:solidFill>
                  <a:srgbClr val="002060"/>
                </a:solidFill>
              </a:rPr>
              <a:t>головна</a:t>
            </a:r>
            <a:r>
              <a:rPr lang="ru-RU" sz="2800" b="1" dirty="0" smtClean="0">
                <a:solidFill>
                  <a:srgbClr val="002060"/>
                </a:solidFill>
              </a:rPr>
              <a:t> думка </a:t>
            </a:r>
            <a:r>
              <a:rPr lang="ru-RU" sz="2800" b="1" dirty="0" err="1" smtClean="0">
                <a:solidFill>
                  <a:srgbClr val="002060"/>
                </a:solidFill>
              </a:rPr>
              <a:t>казки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415" y="4101877"/>
            <a:ext cx="10585177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Виховання </a:t>
            </a:r>
            <a:r>
              <a:rPr lang="ru-RU" sz="2800" b="1" dirty="0" err="1">
                <a:solidFill>
                  <a:srgbClr val="002060"/>
                </a:solidFill>
              </a:rPr>
              <a:t>наполегливості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досягненні</a:t>
            </a:r>
            <a:r>
              <a:rPr lang="ru-RU" sz="2800" b="1" dirty="0">
                <a:solidFill>
                  <a:srgbClr val="002060"/>
                </a:solidFill>
              </a:rPr>
              <a:t> мети. Будь-яку дорогу, </a:t>
            </a:r>
            <a:r>
              <a:rPr lang="ru-RU" sz="2800" b="1" dirty="0" err="1">
                <a:solidFill>
                  <a:srgbClr val="002060"/>
                </a:solidFill>
              </a:rPr>
              <a:t>подужає</a:t>
            </a:r>
            <a:r>
              <a:rPr lang="ru-RU" sz="2800" b="1" dirty="0">
                <a:solidFill>
                  <a:srgbClr val="002060"/>
                </a:solidFill>
              </a:rPr>
              <a:t> той, хто </a:t>
            </a:r>
            <a:r>
              <a:rPr lang="ru-RU" sz="2800" b="1" dirty="0" err="1" smtClean="0">
                <a:solidFill>
                  <a:srgbClr val="002060"/>
                </a:solidFill>
              </a:rPr>
              <a:t>йде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Якщо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людина </a:t>
            </a:r>
            <a:r>
              <a:rPr lang="ru-RU" sz="2800" b="1" dirty="0" err="1">
                <a:solidFill>
                  <a:srgbClr val="002060"/>
                </a:solidFill>
              </a:rPr>
              <a:t>сповнена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бажання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прагнення</a:t>
            </a:r>
            <a:r>
              <a:rPr lang="ru-RU" sz="2800" b="1" dirty="0">
                <a:solidFill>
                  <a:srgbClr val="002060"/>
                </a:solidFill>
              </a:rPr>
              <a:t>, то що б </a:t>
            </a:r>
            <a:r>
              <a:rPr lang="ru-RU" sz="2800" b="1" dirty="0" smtClean="0">
                <a:solidFill>
                  <a:srgbClr val="002060"/>
                </a:solidFill>
              </a:rPr>
              <a:t>їй </a:t>
            </a:r>
            <a:r>
              <a:rPr lang="ru-RU" sz="2800" b="1" dirty="0">
                <a:solidFill>
                  <a:srgbClr val="002060"/>
                </a:solidFill>
              </a:rPr>
              <a:t>не говорили, </a:t>
            </a:r>
            <a:r>
              <a:rPr lang="ru-RU" sz="2800" b="1" dirty="0" smtClean="0">
                <a:solidFill>
                  <a:srgbClr val="002060"/>
                </a:solidFill>
              </a:rPr>
              <a:t>вона </a:t>
            </a:r>
            <a:r>
              <a:rPr lang="ru-RU" sz="2800" b="1" dirty="0" err="1">
                <a:solidFill>
                  <a:srgbClr val="002060"/>
                </a:solidFill>
              </a:rPr>
              <a:t>досягне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кращої</a:t>
            </a:r>
            <a:r>
              <a:rPr lang="ru-RU" sz="2800" b="1" dirty="0">
                <a:solidFill>
                  <a:srgbClr val="002060"/>
                </a:solidFill>
              </a:rPr>
              <a:t> мети і буде </a:t>
            </a:r>
            <a:r>
              <a:rPr lang="ru-RU" sz="2800" b="1" dirty="0" err="1" smtClean="0">
                <a:solidFill>
                  <a:srgbClr val="002060"/>
                </a:solidFill>
              </a:rPr>
              <a:t>винагороджена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А </a:t>
            </a:r>
            <a:r>
              <a:rPr lang="ru-RU" sz="2800" b="1" dirty="0" err="1">
                <a:solidFill>
                  <a:srgbClr val="002060"/>
                </a:solidFill>
              </a:rPr>
              <a:t>якщо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по-споживацьки</a:t>
            </a:r>
            <a:r>
              <a:rPr lang="ru-RU" sz="2800" b="1" dirty="0">
                <a:solidFill>
                  <a:srgbClr val="002060"/>
                </a:solidFill>
              </a:rPr>
              <a:t> до всього </a:t>
            </a:r>
            <a:r>
              <a:rPr lang="ru-RU" sz="2800" b="1" dirty="0" err="1">
                <a:solidFill>
                  <a:srgbClr val="002060"/>
                </a:solidFill>
              </a:rPr>
              <a:t>ставитися</a:t>
            </a:r>
            <a:r>
              <a:rPr lang="ru-RU" sz="2800" b="1" dirty="0">
                <a:solidFill>
                  <a:srgbClr val="002060"/>
                </a:solidFill>
              </a:rPr>
              <a:t>, то не </a:t>
            </a:r>
            <a:r>
              <a:rPr lang="ru-RU" sz="2800" b="1" dirty="0" err="1">
                <a:solidFill>
                  <a:srgbClr val="002060"/>
                </a:solidFill>
              </a:rPr>
              <a:t>досягнеш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нічого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7"/>
            <a:ext cx="10441160" cy="781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" y="1413568"/>
            <a:ext cx="2632016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9160" y="1989634"/>
            <a:ext cx="741682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Підручник </a:t>
            </a:r>
            <a:r>
              <a:rPr lang="uk-UA" sz="3200" b="1" dirty="0" smtClean="0">
                <a:solidFill>
                  <a:srgbClr val="002060"/>
                </a:solidFill>
              </a:rPr>
              <a:t>с.104-107</a:t>
            </a:r>
            <a:r>
              <a:rPr lang="uk-UA" sz="3200" b="1" dirty="0">
                <a:solidFill>
                  <a:srgbClr val="002060"/>
                </a:solidFill>
              </a:rPr>
              <a:t>. </a:t>
            </a:r>
            <a:r>
              <a:rPr lang="uk-UA" sz="3200" b="1" dirty="0" smtClean="0">
                <a:solidFill>
                  <a:srgbClr val="002060"/>
                </a:solidFill>
              </a:rPr>
              <a:t>Переказ одного епізоду казки за планом </a:t>
            </a:r>
            <a:r>
              <a:rPr lang="uk-UA" sz="3200" b="1" dirty="0">
                <a:solidFill>
                  <a:srgbClr val="002060"/>
                </a:solidFill>
              </a:rPr>
              <a:t>казки Д</a:t>
            </a:r>
            <a:r>
              <a:rPr lang="uk-UA" sz="3200" b="1" dirty="0" smtClean="0">
                <a:solidFill>
                  <a:srgbClr val="002060"/>
                </a:solidFill>
              </a:rPr>
              <a:t>. </a:t>
            </a:r>
            <a:r>
              <a:rPr lang="uk-UA" sz="3200" b="1" dirty="0" err="1" smtClean="0">
                <a:solidFill>
                  <a:srgbClr val="002060"/>
                </a:solidFill>
              </a:rPr>
              <a:t>Родарі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«Дорога, що нікуди не вела</a:t>
            </a:r>
            <a:r>
              <a:rPr lang="uk-UA" sz="3200" b="1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8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186" y="494645"/>
            <a:ext cx="9876742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3531" y="4493994"/>
            <a:ext cx="277630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076" y="4493994"/>
            <a:ext cx="3470282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5" y="4493994"/>
            <a:ext cx="281756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нецікаві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2059583" y="1441065"/>
            <a:ext cx="8136904" cy="529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 ілюстраціями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84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7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4824" y="2064085"/>
            <a:ext cx="3536203" cy="34108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425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6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59BF60E-73C2-4333-BC42-13323E4E942C}"/>
              </a:ext>
            </a:extLst>
          </p:cNvPr>
          <p:cNvSpPr/>
          <p:nvPr/>
        </p:nvSpPr>
        <p:spPr>
          <a:xfrm>
            <a:off x="1411511" y="1369620"/>
            <a:ext cx="9361039" cy="5684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Оберіть цеглинку ЛЕГО,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котра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вашому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C01BCF2-8DB5-405C-9EF7-F55DAD67EC5E}"/>
              </a:ext>
            </a:extLst>
          </p:cNvPr>
          <p:cNvGrpSpPr/>
          <p:nvPr/>
        </p:nvGrpSpPr>
        <p:grpSpPr>
          <a:xfrm>
            <a:off x="4683499" y="1993103"/>
            <a:ext cx="3179002" cy="116677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24B78E0-4DA2-4700-A294-E2A804CC7228}"/>
              </a:ext>
            </a:extLst>
          </p:cNvPr>
          <p:cNvGrpSpPr/>
          <p:nvPr/>
        </p:nvGrpSpPr>
        <p:grpSpPr>
          <a:xfrm>
            <a:off x="8143988" y="2036874"/>
            <a:ext cx="3179003" cy="116677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114C45D-6AFD-45F1-BBA2-CCD7F9CAFB65}"/>
              </a:ext>
            </a:extLst>
          </p:cNvPr>
          <p:cNvGrpSpPr/>
          <p:nvPr/>
        </p:nvGrpSpPr>
        <p:grpSpPr>
          <a:xfrm>
            <a:off x="4683498" y="3203652"/>
            <a:ext cx="3179003" cy="116677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32BFDE5-969E-4E57-BBE8-CB6909342B44}"/>
              </a:ext>
            </a:extLst>
          </p:cNvPr>
          <p:cNvGrpSpPr/>
          <p:nvPr/>
        </p:nvGrpSpPr>
        <p:grpSpPr>
          <a:xfrm>
            <a:off x="8143988" y="3203651"/>
            <a:ext cx="3179005" cy="116677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CBB012A-0409-4246-AF9E-EA3FF166363A}"/>
              </a:ext>
            </a:extLst>
          </p:cNvPr>
          <p:cNvGrpSpPr/>
          <p:nvPr/>
        </p:nvGrpSpPr>
        <p:grpSpPr>
          <a:xfrm>
            <a:off x="4651368" y="4414200"/>
            <a:ext cx="3179005" cy="116677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F76E308-41E4-4260-8B45-B6B24AABFF76}"/>
              </a:ext>
            </a:extLst>
          </p:cNvPr>
          <p:cNvGrpSpPr/>
          <p:nvPr/>
        </p:nvGrpSpPr>
        <p:grpSpPr>
          <a:xfrm>
            <a:off x="8143988" y="4414199"/>
            <a:ext cx="3179005" cy="116677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55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66" y="2470956"/>
            <a:ext cx="1670486" cy="37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494644"/>
            <a:ext cx="10009112" cy="558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Перед вами — </a:t>
            </a:r>
            <a:r>
              <a:rPr lang="ru-RU" sz="4000" b="1" dirty="0" err="1">
                <a:solidFill>
                  <a:schemeClr val="bg1"/>
                </a:solidFill>
              </a:rPr>
              <a:t>сходинки</a:t>
            </a:r>
            <a:r>
              <a:rPr lang="ru-RU" sz="4000" b="1" dirty="0">
                <a:solidFill>
                  <a:schemeClr val="bg1"/>
                </a:solidFill>
              </a:rPr>
              <a:t> до успіху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06552" y="2061642"/>
            <a:ext cx="311326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__ </a:t>
            </a:r>
            <a:r>
              <a:rPr lang="ru-RU" sz="2800" b="1" dirty="0" err="1" smtClean="0"/>
              <a:t>Працьовитість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__ </a:t>
            </a:r>
            <a:r>
              <a:rPr lang="ru-RU" sz="2800" b="1" dirty="0" err="1" smtClean="0"/>
              <a:t>Наполегливість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__ </a:t>
            </a:r>
            <a:r>
              <a:rPr lang="ru-RU" sz="2800" b="1" dirty="0" err="1" smtClean="0"/>
              <a:t>Допитливість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__ </a:t>
            </a:r>
            <a:r>
              <a:rPr lang="ru-RU" sz="2800" b="1" dirty="0" err="1" smtClean="0"/>
              <a:t>Рішучість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3479" y="1158637"/>
            <a:ext cx="1000911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Пронумеруйте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їхній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порядок від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найважливішої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найменш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необхідної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Найважливішу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позначте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числом 1.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348" y="3966949"/>
            <a:ext cx="565575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сходинки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долав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Мартіно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допомогло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Мартіно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досягнути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мети?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3479" y="2853730"/>
            <a:ext cx="50405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41690" y="2061642"/>
            <a:ext cx="55227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__ </a:t>
            </a:r>
            <a:r>
              <a:rPr lang="ru-RU" sz="2800" b="1" dirty="0"/>
              <a:t>Сила </a:t>
            </a:r>
            <a:r>
              <a:rPr lang="ru-RU" sz="2800" b="1" dirty="0" err="1"/>
              <a:t>волі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__ </a:t>
            </a:r>
            <a:r>
              <a:rPr lang="ru-RU" sz="2800" b="1" dirty="0" err="1" smtClean="0"/>
              <a:t>Уміння</a:t>
            </a:r>
            <a:r>
              <a:rPr lang="ru-RU" sz="2800" b="1" dirty="0" smtClean="0"/>
              <a:t> </a:t>
            </a:r>
            <a:r>
              <a:rPr lang="ru-RU" sz="2800" b="1" dirty="0" err="1"/>
              <a:t>зосередитись</a:t>
            </a:r>
            <a:r>
              <a:rPr lang="ru-RU" sz="2800" b="1" dirty="0"/>
              <a:t> на </a:t>
            </a:r>
            <a:r>
              <a:rPr lang="ru-RU" sz="2800" b="1" dirty="0" err="1"/>
              <a:t>справі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__ </a:t>
            </a:r>
            <a:r>
              <a:rPr lang="ru-RU" sz="2800" b="1" dirty="0" err="1" smtClean="0"/>
              <a:t>Звичка</a:t>
            </a:r>
            <a:r>
              <a:rPr lang="ru-RU" sz="2800" b="1" dirty="0" smtClean="0"/>
              <a:t> </a:t>
            </a:r>
            <a:r>
              <a:rPr lang="ru-RU" sz="2800" b="1" dirty="0"/>
              <a:t>контролювати </a:t>
            </a:r>
            <a:r>
              <a:rPr lang="ru-RU" sz="2800" b="1" dirty="0" smtClean="0"/>
              <a:t>себе</a:t>
            </a:r>
          </a:p>
          <a:p>
            <a:r>
              <a:rPr lang="ru-RU" sz="2800" b="1" dirty="0" smtClean="0"/>
              <a:t>__ </a:t>
            </a:r>
            <a:r>
              <a:rPr lang="ru-RU" sz="2800" b="1" dirty="0" err="1"/>
              <a:t>Досягати</a:t>
            </a:r>
            <a:r>
              <a:rPr lang="ru-RU" sz="2800" b="1" dirty="0"/>
              <a:t> своєї мети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424" y="4869954"/>
            <a:ext cx="815995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Для </a:t>
            </a:r>
            <a:r>
              <a:rPr lang="ru-RU" sz="2800" b="1" dirty="0" err="1"/>
              <a:t>досягнення</a:t>
            </a:r>
            <a:r>
              <a:rPr lang="ru-RU" sz="2800" b="1" dirty="0"/>
              <a:t> мети </a:t>
            </a:r>
            <a:r>
              <a:rPr lang="ru-RU" sz="2800" b="1" dirty="0" err="1"/>
              <a:t>необхідні</a:t>
            </a:r>
            <a:r>
              <a:rPr lang="ru-RU" sz="2800" b="1" dirty="0"/>
              <a:t> </a:t>
            </a:r>
            <a:r>
              <a:rPr lang="ru-RU" sz="2800" b="1" dirty="0" err="1"/>
              <a:t>чотири</a:t>
            </a:r>
            <a:r>
              <a:rPr lang="ru-RU" sz="2800" b="1" dirty="0"/>
              <a:t> </a:t>
            </a:r>
            <a:r>
              <a:rPr lang="ru-RU" sz="2800" b="1" dirty="0" err="1"/>
              <a:t>звички</a:t>
            </a:r>
            <a:r>
              <a:rPr lang="ru-RU" sz="2800" b="1" dirty="0"/>
              <a:t>: </a:t>
            </a:r>
            <a:r>
              <a:rPr lang="ru-RU" sz="2800" b="1" dirty="0" err="1">
                <a:solidFill>
                  <a:srgbClr val="FFFF00"/>
                </a:solidFill>
              </a:rPr>
              <a:t>допитливість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рішучість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і </a:t>
            </a:r>
            <a:r>
              <a:rPr lang="ru-RU" sz="2800" b="1" dirty="0" err="1" smtClean="0">
                <a:solidFill>
                  <a:srgbClr val="FFFF00"/>
                </a:solidFill>
              </a:rPr>
              <a:t>наполегливість</a:t>
            </a:r>
            <a:r>
              <a:rPr lang="ru-RU" sz="2800" b="1" dirty="0" smtClean="0">
                <a:solidFill>
                  <a:srgbClr val="FFFF00"/>
                </a:solidFill>
              </a:rPr>
              <a:t>,</a:t>
            </a:r>
            <a:r>
              <a:rPr lang="ru-RU" sz="2800" b="1" dirty="0">
                <a:solidFill>
                  <a:srgbClr val="FFFF00"/>
                </a:solidFill>
              </a:rPr>
              <a:t> сила </a:t>
            </a:r>
            <a:r>
              <a:rPr lang="ru-RU" sz="2800" b="1" dirty="0" err="1">
                <a:solidFill>
                  <a:srgbClr val="FFFF00"/>
                </a:solidFill>
              </a:rPr>
              <a:t>волі</a:t>
            </a:r>
            <a:r>
              <a:rPr lang="ru-RU" sz="2800" b="1" dirty="0">
                <a:solidFill>
                  <a:srgbClr val="FFFF00"/>
                </a:solidFill>
              </a:rPr>
              <a:t>,</a:t>
            </a:r>
            <a:r>
              <a:rPr lang="ru-RU" sz="2800" b="1" dirty="0" smtClean="0"/>
              <a:t> </a:t>
            </a:r>
            <a:r>
              <a:rPr lang="ru-RU" sz="2800" b="1" dirty="0" err="1"/>
              <a:t>решта</a:t>
            </a:r>
            <a:r>
              <a:rPr lang="ru-RU" sz="2800" b="1" dirty="0"/>
              <a:t> </a:t>
            </a:r>
            <a:r>
              <a:rPr lang="ru-RU" sz="2800" b="1" dirty="0" err="1" smtClean="0"/>
              <a:t>розвинеться</a:t>
            </a:r>
            <a:r>
              <a:rPr lang="ru-RU" sz="2800" b="1" dirty="0" smtClean="0"/>
              <a:t> </a:t>
            </a:r>
            <a:r>
              <a:rPr lang="ru-RU" sz="2800" b="1" dirty="0"/>
              <a:t>сама.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8409" y="3267740"/>
            <a:ext cx="50405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84348" y="2446363"/>
            <a:ext cx="50405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3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67252" y="2061642"/>
            <a:ext cx="50405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3123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86023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7895" y="1269554"/>
            <a:ext cx="604867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продовжуємо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досліджувати казку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Джанні </a:t>
            </a:r>
            <a:r>
              <a:rPr lang="uk-UA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Родарі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«Дорога, що нікуди не вела».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підбирати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слова-синоніми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складемо характеристику головного героя, визначимо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головну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думку казки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Три дороги, три пути ~ Поэзия (Шуточные стих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75" y="3998327"/>
            <a:ext cx="2808312" cy="24272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6508" y="549474"/>
            <a:ext cx="10316084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bg1"/>
                </a:solidFill>
              </a:rPr>
              <a:t>Гра</a:t>
            </a:r>
            <a:r>
              <a:rPr lang="ru-RU" sz="4000" b="1" dirty="0">
                <a:solidFill>
                  <a:schemeClr val="bg1"/>
                </a:solidFill>
              </a:rPr>
              <a:t> «</a:t>
            </a:r>
            <a:r>
              <a:rPr lang="ru-RU" sz="4000" b="1" dirty="0" err="1">
                <a:solidFill>
                  <a:schemeClr val="bg1"/>
                </a:solidFill>
              </a:rPr>
              <a:t>Відновіть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послідовність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подій</a:t>
            </a:r>
            <a:r>
              <a:rPr lang="ru-RU" sz="4000" b="1" dirty="0">
                <a:solidFill>
                  <a:schemeClr val="bg1"/>
                </a:solidFill>
              </a:rPr>
              <a:t> у </a:t>
            </a:r>
            <a:r>
              <a:rPr lang="ru-RU" sz="4000" b="1" dirty="0" err="1">
                <a:solidFill>
                  <a:schemeClr val="bg1"/>
                </a:solidFill>
              </a:rPr>
              <a:t>тексті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7415" y="1341562"/>
            <a:ext cx="9617303" cy="381045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__ У </a:t>
            </a:r>
            <a:r>
              <a:rPr lang="ru-RU" sz="3600" b="1" dirty="0" err="1">
                <a:solidFill>
                  <a:schemeClr val="bg1"/>
                </a:solidFill>
              </a:rPr>
              <a:t>селі</a:t>
            </a:r>
            <a:r>
              <a:rPr lang="ru-RU" sz="3600" b="1" dirty="0">
                <a:solidFill>
                  <a:schemeClr val="bg1"/>
                </a:solidFill>
              </a:rPr>
              <a:t> давно </a:t>
            </a:r>
            <a:r>
              <a:rPr lang="ru-RU" sz="3600" b="1" dirty="0" err="1">
                <a:solidFill>
                  <a:schemeClr val="bg1"/>
                </a:solidFill>
              </a:rPr>
              <a:t>вирішили</a:t>
            </a:r>
            <a:r>
              <a:rPr lang="ru-RU" sz="3600" b="1" dirty="0">
                <a:solidFill>
                  <a:schemeClr val="bg1"/>
                </a:solidFill>
              </a:rPr>
              <a:t>, що </a:t>
            </a:r>
            <a:r>
              <a:rPr lang="ru-RU" sz="3600" b="1" dirty="0" err="1">
                <a:solidFill>
                  <a:schemeClr val="bg1"/>
                </a:solidFill>
              </a:rPr>
              <a:t>Мартіно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загинув</a:t>
            </a:r>
            <a:endParaRPr lang="ru-RU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__ </a:t>
            </a:r>
            <a:r>
              <a:rPr lang="ru-RU" sz="3600" b="1" dirty="0" err="1" smtClean="0">
                <a:solidFill>
                  <a:schemeClr val="bg1"/>
                </a:solidFill>
              </a:rPr>
              <a:t>Мартіно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йшов</a:t>
            </a:r>
            <a:r>
              <a:rPr lang="ru-RU" sz="3600" b="1" dirty="0">
                <a:solidFill>
                  <a:schemeClr val="bg1"/>
                </a:solidFill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</a:rPr>
              <a:t>йшов</a:t>
            </a:r>
            <a:r>
              <a:rPr lang="ru-RU" sz="3600" b="1" dirty="0">
                <a:solidFill>
                  <a:schemeClr val="bg1"/>
                </a:solidFill>
              </a:rPr>
              <a:t>, а </a:t>
            </a:r>
            <a:r>
              <a:rPr lang="ru-RU" sz="3600" b="1" dirty="0" err="1">
                <a:solidFill>
                  <a:schemeClr val="bg1"/>
                </a:solidFill>
              </a:rPr>
              <a:t>тунель</a:t>
            </a:r>
            <a:r>
              <a:rPr lang="ru-RU" sz="3600" b="1" dirty="0">
                <a:solidFill>
                  <a:schemeClr val="bg1"/>
                </a:solidFill>
              </a:rPr>
              <a:t> не </a:t>
            </a:r>
            <a:r>
              <a:rPr lang="ru-RU" sz="3600" b="1" dirty="0" err="1">
                <a:solidFill>
                  <a:schemeClr val="bg1"/>
                </a:solidFill>
              </a:rPr>
              <a:t>закінчувався</a:t>
            </a:r>
            <a:r>
              <a:rPr lang="ru-RU" sz="3600" b="1" dirty="0">
                <a:solidFill>
                  <a:schemeClr val="bg1"/>
                </a:solidFill>
              </a:rPr>
              <a:t>, і </a:t>
            </a:r>
            <a:r>
              <a:rPr lang="ru-RU" sz="3600" b="1" dirty="0" err="1">
                <a:solidFill>
                  <a:schemeClr val="bg1"/>
                </a:solidFill>
              </a:rPr>
              <a:t>дорозі</a:t>
            </a:r>
            <a:r>
              <a:rPr lang="ru-RU" sz="3600" b="1" dirty="0">
                <a:solidFill>
                  <a:schemeClr val="bg1"/>
                </a:solidFill>
              </a:rPr>
              <a:t> не було </a:t>
            </a:r>
            <a:r>
              <a:rPr lang="ru-RU" sz="3600" b="1" dirty="0" err="1">
                <a:solidFill>
                  <a:schemeClr val="bg1"/>
                </a:solidFill>
              </a:rPr>
              <a:t>кінця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__ </a:t>
            </a:r>
            <a:r>
              <a:rPr lang="ru-RU" sz="3600" b="1" dirty="0" err="1" smtClean="0">
                <a:solidFill>
                  <a:schemeClr val="bg1"/>
                </a:solidFill>
              </a:rPr>
              <a:t>Мартіно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обдарував</a:t>
            </a:r>
            <a:r>
              <a:rPr lang="ru-RU" sz="3600" b="1" dirty="0">
                <a:solidFill>
                  <a:schemeClr val="bg1"/>
                </a:solidFill>
              </a:rPr>
              <a:t> усіх — і друзів, і </a:t>
            </a:r>
            <a:r>
              <a:rPr lang="ru-RU" sz="3600" b="1" dirty="0" err="1">
                <a:solidFill>
                  <a:schemeClr val="bg1"/>
                </a:solidFill>
              </a:rPr>
              <a:t>ворогів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__ </a:t>
            </a:r>
            <a:r>
              <a:rPr lang="ru-RU" sz="3600" b="1" dirty="0" err="1" smtClean="0">
                <a:solidFill>
                  <a:schemeClr val="bg1"/>
                </a:solidFill>
              </a:rPr>
              <a:t>Мартіно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був таким </a:t>
            </a:r>
            <a:r>
              <a:rPr lang="ru-RU" sz="3600" b="1" dirty="0" err="1">
                <a:solidFill>
                  <a:schemeClr val="bg1"/>
                </a:solidFill>
              </a:rPr>
              <a:t>настирливим</a:t>
            </a:r>
            <a:r>
              <a:rPr lang="ru-RU" sz="3600" b="1" dirty="0">
                <a:solidFill>
                  <a:schemeClr val="bg1"/>
                </a:solidFill>
              </a:rPr>
              <a:t>, що люди прозвали його Вперта Го­лова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82121" y="2968022"/>
            <a:ext cx="219817" cy="1094762"/>
          </a:xfrm>
          <a:prstGeom prst="rect">
            <a:avLst/>
          </a:prstGeom>
          <a:noFill/>
        </p:spPr>
        <p:txBody>
          <a:bodyPr wrap="none" lIns="108814" tIns="54407" rIns="108814" bIns="54407">
            <a:spAutoFit/>
          </a:bodyPr>
          <a:lstStyle/>
          <a:p>
            <a:pPr algn="ctr"/>
            <a:endParaRPr lang="ru-RU" sz="6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448" y="3819532"/>
            <a:ext cx="5040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456" y="1957938"/>
            <a:ext cx="5040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0456" y="1348821"/>
            <a:ext cx="5040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5785" y="3129644"/>
            <a:ext cx="504056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/>
          </a:p>
        </p:txBody>
      </p:sp>
      <p:pic>
        <p:nvPicPr>
          <p:cNvPr id="5122" name="Picture 2" descr="D:\3 клас\01 УКР МОВА\Укр мова конструктор\Уроки\Урок 13 Составление текстов-инструкций\Иллюстрации\Рис 1-02 Учени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7365"/>
          <a:stretch/>
        </p:blipFill>
        <p:spPr bwMode="auto">
          <a:xfrm>
            <a:off x="10052471" y="1300796"/>
            <a:ext cx="1667780" cy="26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9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05458"/>
            <a:ext cx="9865096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«Тонкі» запитання («закриті»)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Picture 2" descr="Socratify.net - Цитаты | Crossroads in life, Road,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62" y="1075242"/>
            <a:ext cx="3371413" cy="318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23479" y="1075243"/>
            <a:ext cx="6421675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Хто </a:t>
            </a:r>
            <a:r>
              <a:rPr lang="ru-RU" sz="2800" b="1" dirty="0" err="1"/>
              <a:t>головний</a:t>
            </a:r>
            <a:r>
              <a:rPr lang="ru-RU" sz="2800" b="1" dirty="0"/>
              <a:t> герой?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Де </a:t>
            </a:r>
            <a:r>
              <a:rPr lang="ru-RU" sz="2800" b="1" dirty="0" err="1"/>
              <a:t>відбувались</a:t>
            </a:r>
            <a:r>
              <a:rPr lang="ru-RU" sz="2800" b="1" dirty="0"/>
              <a:t> </a:t>
            </a:r>
            <a:r>
              <a:rPr lang="ru-RU" sz="2800" b="1" dirty="0" err="1"/>
              <a:t>події</a:t>
            </a:r>
            <a:r>
              <a:rPr lang="ru-RU" sz="2800" b="1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Куди </a:t>
            </a:r>
            <a:r>
              <a:rPr lang="ru-RU" sz="2800" b="1" dirty="0" err="1"/>
              <a:t>йшли</a:t>
            </a:r>
            <a:r>
              <a:rPr lang="ru-RU" sz="2800" b="1" dirty="0"/>
              <a:t> дороги?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Яку дорогу </a:t>
            </a:r>
            <a:r>
              <a:rPr lang="ru-RU" sz="2800" b="1" dirty="0" err="1"/>
              <a:t>обрав</a:t>
            </a:r>
            <a:r>
              <a:rPr lang="ru-RU" sz="2800" b="1" dirty="0"/>
              <a:t> </a:t>
            </a:r>
            <a:r>
              <a:rPr lang="ru-RU" sz="2800" b="1" dirty="0" err="1"/>
              <a:t>Мартіно</a:t>
            </a:r>
            <a:r>
              <a:rPr lang="ru-RU" sz="2800" b="1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Чи </a:t>
            </a:r>
            <a:r>
              <a:rPr lang="ru-RU" sz="2800" b="1" dirty="0" err="1"/>
              <a:t>дійсно</a:t>
            </a:r>
            <a:r>
              <a:rPr lang="ru-RU" sz="2800" b="1" dirty="0"/>
              <a:t> </a:t>
            </a:r>
            <a:r>
              <a:rPr lang="ru-RU" sz="2800" b="1" dirty="0" err="1"/>
              <a:t>Мартіно</a:t>
            </a:r>
            <a:r>
              <a:rPr lang="ru-RU" sz="2800" b="1" dirty="0"/>
              <a:t> був </a:t>
            </a:r>
            <a:r>
              <a:rPr lang="ru-RU" sz="2800" b="1" dirty="0" err="1"/>
              <a:t>упертим</a:t>
            </a:r>
            <a:r>
              <a:rPr lang="ru-RU" sz="2800" b="1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Може, йому слід було </a:t>
            </a:r>
            <a:r>
              <a:rPr lang="ru-RU" sz="2800" b="1" dirty="0" err="1"/>
              <a:t>повернутися</a:t>
            </a:r>
            <a:r>
              <a:rPr lang="ru-RU" sz="2800" b="1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Кого </a:t>
            </a:r>
            <a:r>
              <a:rPr lang="ru-RU" sz="2800" b="1" dirty="0" err="1"/>
              <a:t>зустрів</a:t>
            </a:r>
            <a:r>
              <a:rPr lang="ru-RU" sz="2800" b="1" dirty="0"/>
              <a:t> </a:t>
            </a:r>
            <a:r>
              <a:rPr lang="ru-RU" sz="2800" b="1" dirty="0" err="1"/>
              <a:t>хлопець</a:t>
            </a:r>
            <a:r>
              <a:rPr lang="ru-RU" sz="2800" b="1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Чи </a:t>
            </a:r>
            <a:r>
              <a:rPr lang="ru-RU" sz="2800" b="1" dirty="0" err="1"/>
              <a:t>згодні</a:t>
            </a:r>
            <a:r>
              <a:rPr lang="ru-RU" sz="2800" b="1" dirty="0"/>
              <a:t> ви з </a:t>
            </a:r>
            <a:r>
              <a:rPr lang="ru-RU" sz="2800" b="1" dirty="0" err="1"/>
              <a:t>вибором</a:t>
            </a:r>
            <a:r>
              <a:rPr lang="ru-RU" sz="2800" b="1" dirty="0"/>
              <a:t> </a:t>
            </a:r>
            <a:r>
              <a:rPr lang="ru-RU" sz="2800" b="1" dirty="0" err="1"/>
              <a:t>Мартіно</a:t>
            </a:r>
            <a:r>
              <a:rPr lang="ru-RU" sz="2800" b="1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Що </a:t>
            </a:r>
            <a:r>
              <a:rPr lang="ru-RU" sz="2800" b="1" dirty="0" err="1"/>
              <a:t>вразило</a:t>
            </a:r>
            <a:r>
              <a:rPr lang="ru-RU" sz="2800" b="1" dirty="0"/>
              <a:t> хлопчика під час зустрічі з </a:t>
            </a:r>
            <a:r>
              <a:rPr lang="ru-RU" sz="2800" b="1" dirty="0" err="1"/>
              <a:t>сеньйорою</a:t>
            </a:r>
            <a:r>
              <a:rPr lang="ru-RU" sz="2800" b="1" dirty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9617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05458"/>
            <a:ext cx="9865096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«Товсті» запитання («відкриті»)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6645" y="572130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51471" y="1075243"/>
            <a:ext cx="7848872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Як </a:t>
            </a:r>
            <a:r>
              <a:rPr lang="ru-RU" sz="2800" b="1" dirty="0" err="1"/>
              <a:t>пояснити</a:t>
            </a:r>
            <a:r>
              <a:rPr lang="ru-RU" sz="2800" b="1" dirty="0"/>
              <a:t>, чому </a:t>
            </a:r>
            <a:r>
              <a:rPr lang="ru-RU" sz="2800" b="1" dirty="0" err="1"/>
              <a:t>Мартіно</a:t>
            </a:r>
            <a:r>
              <a:rPr lang="ru-RU" sz="2800" b="1" dirty="0"/>
              <a:t> був </a:t>
            </a:r>
            <a:r>
              <a:rPr lang="ru-RU" sz="2800" b="1" dirty="0" err="1"/>
              <a:t>настирливим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/>
              <a:t>чому він точно був </a:t>
            </a:r>
            <a:r>
              <a:rPr lang="ru-RU" sz="2800" b="1" dirty="0" err="1"/>
              <a:t>впевнений</a:t>
            </a:r>
            <a:r>
              <a:rPr lang="ru-RU" sz="2800" b="1" dirty="0" smtClean="0"/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Про </a:t>
            </a:r>
            <a:r>
              <a:rPr lang="ru-RU" sz="2800" b="1" dirty="0"/>
              <a:t>що </a:t>
            </a:r>
            <a:r>
              <a:rPr lang="ru-RU" sz="2800" b="1" dirty="0" err="1"/>
              <a:t>Мартіно</a:t>
            </a:r>
            <a:r>
              <a:rPr lang="ru-RU" sz="2800" b="1" dirty="0"/>
              <a:t> точно не </a:t>
            </a:r>
            <a:r>
              <a:rPr lang="ru-RU" sz="2800" b="1" dirty="0" err="1"/>
              <a:t>мав</a:t>
            </a:r>
            <a:r>
              <a:rPr lang="ru-RU" sz="2800" b="1" dirty="0"/>
              <a:t> </a:t>
            </a:r>
            <a:r>
              <a:rPr lang="ru-RU" sz="2800" b="1" dirty="0" err="1"/>
              <a:t>уяви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Які </a:t>
            </a:r>
            <a:r>
              <a:rPr lang="ru-RU" sz="2800" b="1" dirty="0"/>
              <a:t>слова </a:t>
            </a:r>
            <a:r>
              <a:rPr lang="ru-RU" sz="2800" b="1" dirty="0" err="1"/>
              <a:t>сеньйори</a:t>
            </a:r>
            <a:r>
              <a:rPr lang="ru-RU" sz="2800" b="1" dirty="0"/>
              <a:t> </a:t>
            </a:r>
            <a:r>
              <a:rPr lang="ru-RU" sz="2800" b="1" dirty="0" err="1"/>
              <a:t>розвіяли</a:t>
            </a:r>
            <a:r>
              <a:rPr lang="ru-RU" sz="2800" b="1" dirty="0"/>
              <a:t> його </a:t>
            </a:r>
            <a:r>
              <a:rPr lang="ru-RU" sz="2800" b="1" dirty="0" err="1"/>
              <a:t>сумніви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/>
              <a:t>чому </a:t>
            </a:r>
            <a:r>
              <a:rPr lang="ru-RU" sz="2800" b="1" dirty="0" err="1"/>
              <a:t>відмінність</a:t>
            </a:r>
            <a:r>
              <a:rPr lang="ru-RU" sz="2800" b="1" dirty="0"/>
              <a:t> </a:t>
            </a:r>
            <a:r>
              <a:rPr lang="ru-RU" sz="2800" b="1" dirty="0" err="1"/>
              <a:t>Мартіно</a:t>
            </a:r>
            <a:r>
              <a:rPr lang="ru-RU" sz="2800" b="1" dirty="0"/>
              <a:t> від інших, хто </a:t>
            </a:r>
            <a:r>
              <a:rPr lang="ru-RU" sz="2800" b="1" dirty="0" err="1"/>
              <a:t>пішов</a:t>
            </a:r>
            <a:r>
              <a:rPr lang="ru-RU" sz="2800" b="1" dirty="0"/>
              <a:t> після нього?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Чи </a:t>
            </a:r>
            <a:r>
              <a:rPr lang="ru-RU" sz="2800" b="1" dirty="0"/>
              <a:t>легко було </a:t>
            </a:r>
            <a:r>
              <a:rPr lang="ru-RU" sz="2800" b="1" dirty="0" err="1"/>
              <a:t>Мартіно</a:t>
            </a:r>
            <a:r>
              <a:rPr lang="ru-RU" sz="2800" b="1" dirty="0"/>
              <a:t> </a:t>
            </a:r>
            <a:r>
              <a:rPr lang="ru-RU" sz="2800" b="1" dirty="0" err="1"/>
              <a:t>долати</a:t>
            </a:r>
            <a:r>
              <a:rPr lang="ru-RU" sz="2800" b="1" dirty="0"/>
              <a:t> дорогу?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/>
              <a:t>чому причина того, що інші </a:t>
            </a:r>
            <a:r>
              <a:rPr lang="ru-RU" sz="2800" b="1" dirty="0" err="1"/>
              <a:t>мешканці</a:t>
            </a:r>
            <a:r>
              <a:rPr lang="ru-RU" sz="2800" b="1" dirty="0"/>
              <a:t> </a:t>
            </a:r>
            <a:r>
              <a:rPr lang="ru-RU" sz="2800" b="1" dirty="0" err="1"/>
              <a:t>поверталися</a:t>
            </a:r>
            <a:r>
              <a:rPr lang="ru-RU" sz="2800" b="1" dirty="0"/>
              <a:t> до дому ні з чим?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Які </a:t>
            </a:r>
            <a:r>
              <a:rPr lang="ru-RU" sz="2800" b="1" dirty="0" err="1"/>
              <a:t>наслідки</a:t>
            </a:r>
            <a:r>
              <a:rPr lang="ru-RU" sz="2800" b="1" dirty="0"/>
              <a:t> </a:t>
            </a:r>
            <a:r>
              <a:rPr lang="ru-RU" sz="2800" b="1" dirty="0" err="1"/>
              <a:t>подорожі</a:t>
            </a:r>
            <a:r>
              <a:rPr lang="ru-RU" sz="2800" b="1" dirty="0"/>
              <a:t> </a:t>
            </a:r>
            <a:r>
              <a:rPr lang="ru-RU" sz="2800" b="1" dirty="0" err="1"/>
              <a:t>Мартіно</a:t>
            </a:r>
            <a:r>
              <a:rPr lang="ru-RU" sz="2800" b="1" dirty="0"/>
              <a:t>?</a:t>
            </a:r>
            <a:endParaRPr lang="ru-RU" sz="2800" b="1" dirty="0"/>
          </a:p>
        </p:txBody>
      </p:sp>
      <p:pic>
        <p:nvPicPr>
          <p:cNvPr id="6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1124055"/>
            <a:ext cx="1944216" cy="43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2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0336"/>
            <a:ext cx="9937104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Доберіть синоніми </a:t>
            </a:r>
            <a:r>
              <a:rPr lang="uk-UA" sz="3600" b="1" dirty="0" smtClean="0">
                <a:solidFill>
                  <a:schemeClr val="bg1"/>
                </a:solidFill>
              </a:rPr>
              <a:t>до виділених </a:t>
            </a:r>
            <a:r>
              <a:rPr lang="uk-UA" sz="3600" b="1" dirty="0" smtClean="0">
                <a:solidFill>
                  <a:schemeClr val="bg1"/>
                </a:solidFill>
              </a:rPr>
              <a:t>слів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526622"/>
              </p:ext>
            </p:extLst>
          </p:nvPr>
        </p:nvGraphicFramePr>
        <p:xfrm>
          <a:off x="1195487" y="1745108"/>
          <a:ext cx="6255244" cy="39490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1253139886"/>
                    </a:ext>
                  </a:extLst>
                </a:gridCol>
                <a:gridCol w="2942876">
                  <a:extLst>
                    <a:ext uri="{9D8B030D-6E8A-4147-A177-3AD203B41FA5}">
                      <a16:colId xmlns="" xmlns:a16="http://schemas.microsoft.com/office/drawing/2014/main" val="578543812"/>
                    </a:ext>
                  </a:extLst>
                </a:gridCol>
              </a:tblGrid>
              <a:tr h="748582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Виділені слова</a:t>
                      </a:r>
                      <a:endParaRPr lang="ru-RU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Синоніми</a:t>
                      </a:r>
                      <a:endParaRPr lang="ru-RU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="" xmlns:a16="http://schemas.microsoft.com/office/drawing/2014/main" val="997757814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7030A0"/>
                          </a:solidFill>
                        </a:rPr>
                        <a:t>настирливим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174528601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7030A0"/>
                          </a:solidFill>
                        </a:rPr>
                        <a:t>дощ падав 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259436501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7030A0"/>
                          </a:solidFill>
                        </a:rPr>
                        <a:t>вигулькнув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168395027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7030A0"/>
                          </a:solidFill>
                        </a:rPr>
                        <a:t>простувала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545923478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pPr marL="0" marR="0" indent="0" algn="l" defTabSz="1087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b="1" dirty="0" smtClean="0">
                          <a:solidFill>
                            <a:srgbClr val="7030A0"/>
                          </a:solidFill>
                        </a:rPr>
                        <a:t>нісенітниця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79896648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0311" y="2420115"/>
            <a:ext cx="242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упертим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3141" y="4352774"/>
            <a:ext cx="242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йшла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0311" y="3086699"/>
            <a:ext cx="242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і</a:t>
            </a:r>
            <a:r>
              <a:rPr lang="uk-UA" sz="3600" b="1" dirty="0" smtClean="0">
                <a:solidFill>
                  <a:srgbClr val="FF0000"/>
                </a:solidFill>
              </a:rPr>
              <a:t>шов дощ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5415" y="3742425"/>
            <a:ext cx="242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з’явився</a:t>
            </a:r>
            <a:endParaRPr lang="uk-UA" sz="3600" b="1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5415" y="4999105"/>
            <a:ext cx="242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дурниця</a:t>
            </a:r>
          </a:p>
        </p:txBody>
      </p:sp>
      <p:pic>
        <p:nvPicPr>
          <p:cNvPr id="2050" name="Picture 2" descr="D:\3 клас\01 УКР МОВА\Укр мова конструктор\Уроки\Урок 21 Члены предложения\Иллюстрации\Рис 21-08 Мальч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31" y="1599696"/>
            <a:ext cx="3644444" cy="42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4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0336"/>
            <a:ext cx="9937104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колонки 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83505"/>
              </p:ext>
            </p:extLst>
          </p:nvPr>
        </p:nvGraphicFramePr>
        <p:xfrm>
          <a:off x="1195487" y="1341562"/>
          <a:ext cx="8352929" cy="3949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0568">
                  <a:extLst>
                    <a:ext uri="{9D8B030D-6E8A-4147-A177-3AD203B41FA5}">
                      <a16:colId xmlns="" xmlns:a16="http://schemas.microsoft.com/office/drawing/2014/main" val="1253139886"/>
                    </a:ext>
                  </a:extLst>
                </a:gridCol>
                <a:gridCol w="2519898">
                  <a:extLst>
                    <a:ext uri="{9D8B030D-6E8A-4147-A177-3AD203B41FA5}">
                      <a16:colId xmlns="" xmlns:a16="http://schemas.microsoft.com/office/drawing/2014/main" val="578543812"/>
                    </a:ext>
                  </a:extLst>
                </a:gridCol>
                <a:gridCol w="2672463"/>
              </a:tblGrid>
              <a:tr h="748582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Прикметники</a:t>
                      </a:r>
                      <a:endParaRPr lang="ru-RU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Іменники </a:t>
                      </a:r>
                      <a:endParaRPr lang="ru-RU" sz="36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380" marR="91380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Дієслова</a:t>
                      </a:r>
                      <a:endParaRPr lang="ru-RU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380" marR="91380" marT="45731" marB="45731" anchor="ctr"/>
                </a:tc>
                <a:extLst>
                  <a:ext uri="{0D108BD9-81ED-4DB2-BD59-A6C34878D82A}">
                    <a16:rowId xmlns="" xmlns:a16="http://schemas.microsoft.com/office/drawing/2014/main" val="997757814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</a:rPr>
                        <a:t>допитливий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Мартіно</a:t>
                      </a:r>
                      <a:endParaRPr lang="ru-RU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проникало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174528601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pPr marL="0" marR="0" indent="0" algn="l" defTabSz="1087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</a:rPr>
                        <a:t>сонячне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marL="0" marR="0" indent="0" algn="ctr" defTabSz="1087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дорога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marL="0" marR="0" indent="0" algn="l" defTabSz="1087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7030A0"/>
                          </a:solidFill>
                        </a:rPr>
                        <a:t>закінчився</a:t>
                      </a:r>
                      <a:endParaRPr lang="ru-RU" sz="3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3259436501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pPr marL="0" marR="0" indent="0" algn="l" defTabSz="1087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зелений </a:t>
                      </a: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пес</a:t>
                      </a:r>
                      <a:endParaRPr lang="ru-RU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7030A0"/>
                          </a:solidFill>
                        </a:rPr>
                        <a:t>вела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168395027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учений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marL="0" marR="0" indent="0" algn="ctr" defTabSz="1087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тунель</a:t>
                      </a:r>
                      <a:endParaRPr lang="ru-RU" sz="36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7030A0"/>
                          </a:solidFill>
                        </a:rPr>
                        <a:t>обдарував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1545923478"/>
                  </a:ext>
                </a:extLst>
              </a:tr>
              <a:tr h="579674">
                <a:tc>
                  <a:txBody>
                    <a:bodyPr/>
                    <a:lstStyle/>
                    <a:p>
                      <a:r>
                        <a:rPr lang="ru-RU" sz="3600" b="1" dirty="0" err="1" smtClean="0">
                          <a:solidFill>
                            <a:srgbClr val="FF0000"/>
                          </a:solidFill>
                        </a:rPr>
                        <a:t>таємнича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світло</a:t>
                      </a:r>
                      <a:endParaRPr lang="ru-RU" sz="3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380" marR="91380" marT="45731" marB="45731"/>
                </a:tc>
                <a:tc>
                  <a:txBody>
                    <a:bodyPr/>
                    <a:lstStyle/>
                    <a:p>
                      <a:pPr marL="0" marR="0" indent="0" algn="l" defTabSz="1087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err="1" smtClean="0">
                          <a:solidFill>
                            <a:srgbClr val="7030A0"/>
                          </a:solidFill>
                        </a:rPr>
                        <a:t>вигулькнув</a:t>
                      </a:r>
                      <a:endParaRPr lang="ru-RU" sz="3600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91380" marR="91380" marT="45731" marB="45731"/>
                </a:tc>
                <a:extLst>
                  <a:ext uri="{0D108BD9-81ED-4DB2-BD59-A6C34878D82A}">
                    <a16:rowId xmlns="" xmlns:a16="http://schemas.microsoft.com/office/drawing/2014/main" val="279896648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23479" y="5385558"/>
            <a:ext cx="871852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Сполучайте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три слова.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Утворіть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речення зі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складеними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сполученнями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слів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931791" y="2421682"/>
            <a:ext cx="72008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24079" y="2421682"/>
            <a:ext cx="360040" cy="201622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67695" y="3069754"/>
            <a:ext cx="1800200" cy="194421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280819" y="2421682"/>
            <a:ext cx="531292" cy="25922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67695" y="3717826"/>
            <a:ext cx="1800200" cy="72008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380063" y="3069754"/>
            <a:ext cx="504056" cy="132625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67695" y="3717826"/>
            <a:ext cx="1944216" cy="66855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07512" y="3687713"/>
            <a:ext cx="676607" cy="132625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364111" y="3069754"/>
            <a:ext cx="1287760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80063" y="3069754"/>
            <a:ext cx="57606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7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3995</TotalTime>
  <Words>670</Words>
  <Application>Microsoft Office PowerPoint</Application>
  <PresentationFormat>Произвольный</PresentationFormat>
  <Paragraphs>138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Гра «Відновіть послідовність подій у тексті»</vt:lpstr>
      <vt:lpstr>Презентация PowerPoint</vt:lpstr>
      <vt:lpstr>Презентация PowerPoint</vt:lpstr>
      <vt:lpstr>Презентация PowerPoint</vt:lpstr>
      <vt:lpstr>Презентация PowerPoint</vt:lpstr>
      <vt:lpstr>Охарактеризуйте Мартіно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298</cp:revision>
  <dcterms:created xsi:type="dcterms:W3CDTF">2025-08-27T14:01:18Z</dcterms:created>
  <dcterms:modified xsi:type="dcterms:W3CDTF">2026-02-10T15:59:29Z</dcterms:modified>
</cp:coreProperties>
</file>