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2" r:id="rId2"/>
    <p:sldId id="583" r:id="rId3"/>
    <p:sldId id="658" r:id="rId4"/>
    <p:sldId id="590" r:id="rId5"/>
    <p:sldId id="632" r:id="rId6"/>
    <p:sldId id="326" r:id="rId7"/>
    <p:sldId id="635" r:id="rId8"/>
    <p:sldId id="653" r:id="rId9"/>
    <p:sldId id="636" r:id="rId10"/>
    <p:sldId id="652" r:id="rId11"/>
    <p:sldId id="642" r:id="rId12"/>
    <p:sldId id="643" r:id="rId13"/>
    <p:sldId id="655" r:id="rId14"/>
    <p:sldId id="654" r:id="rId15"/>
    <p:sldId id="645" r:id="rId16"/>
    <p:sldId id="646" r:id="rId17"/>
    <p:sldId id="647" r:id="rId18"/>
    <p:sldId id="648" r:id="rId19"/>
    <p:sldId id="656" r:id="rId20"/>
    <p:sldId id="657" r:id="rId21"/>
    <p:sldId id="536" r:id="rId22"/>
    <p:sldId id="582" r:id="rId2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09514"/>
            <a:ext cx="8856984" cy="1328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П'єса-казка. 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Н.Осипчук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 «Стрімкий, як вітер» (скорочено). Дія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перша і друга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76207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73</a:t>
            </a:r>
          </a:p>
        </p:txBody>
      </p:sp>
      <p:pic>
        <p:nvPicPr>
          <p:cNvPr id="1027" name="Picture 3" descr="D:\Картинки до тестів\Тварини\Дельфін і хлопец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91" y="3190978"/>
            <a:ext cx="2562132" cy="25621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71751" y="1394291"/>
            <a:ext cx="3816424" cy="40626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пересув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дресирув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льник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підбадь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рює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співрозм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вником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зц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люють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найдобр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ші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створ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ння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3" y="1395171"/>
            <a:ext cx="2605513" cy="36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388175" y="1388106"/>
            <a:ext cx="4040832" cy="40626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дельфін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рій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дресирув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льник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вт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млюються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перевт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млюються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америк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нські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перепоч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перетвор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вся</a:t>
            </a:r>
          </a:p>
        </p:txBody>
      </p:sp>
    </p:spTree>
    <p:extLst>
      <p:ext uri="{BB962C8B-B14F-4D97-AF65-F5344CB8AC3E}">
        <p14:creationId xmlns:p14="http://schemas.microsoft.com/office/powerpoint/2010/main" val="8992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6 Літер казки байки\№073-Н.Осипчук. Стрімкий, як вітер (І дія)\2026-02-12_144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15" y="482326"/>
            <a:ext cx="7581955" cy="56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ллюстрация инвалидной коляски, Мальчик сидел в инвалидной коляске,  голубой, ребенок, малыш png | Klipartz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2" b="97962" l="2973" r="94595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22" y="3779268"/>
            <a:ext cx="1701115" cy="27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6 Літер казки байки\№073-Н.Осипчук. Стрімкий, як вітер (І дія)\2026-02-12_144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31" y="285297"/>
            <a:ext cx="7342561" cy="63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ортрет маленькой девочки с мобильным телефоном Девушка держит мобильный  телефон в ее руке и подмигивает Иллюстрация штока - иллюстрации  насчитывающей телефон, портрет: 14439367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9111" r="25528" b="26889"/>
          <a:stretch/>
        </p:blipFill>
        <p:spPr bwMode="auto">
          <a:xfrm>
            <a:off x="1627535" y="3861842"/>
            <a:ext cx="1672409" cy="264878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577064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Аудіювання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641" y="1251748"/>
            <a:ext cx="9634902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1) Де </a:t>
            </a:r>
            <a:r>
              <a:rPr lang="ru-RU" sz="3200" b="1" dirty="0" err="1">
                <a:solidFill>
                  <a:srgbClr val="FFFF00"/>
                </a:solidFill>
              </a:rPr>
              <a:t>відбувалися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події</a:t>
            </a:r>
            <a:r>
              <a:rPr lang="ru-RU" sz="3200" b="1" dirty="0">
                <a:solidFill>
                  <a:srgbClr val="FFFF00"/>
                </a:solidFill>
              </a:rPr>
              <a:t>?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А </a:t>
            </a:r>
            <a:r>
              <a:rPr lang="ru-RU" sz="3200" b="1" dirty="0"/>
              <a:t>— школа; </a:t>
            </a:r>
            <a:r>
              <a:rPr lang="ru-RU" sz="3200" b="1" dirty="0" smtClean="0"/>
              <a:t>         Б </a:t>
            </a:r>
            <a:r>
              <a:rPr lang="ru-RU" sz="3200" b="1" dirty="0"/>
              <a:t>— </a:t>
            </a:r>
            <a:r>
              <a:rPr lang="ru-RU" sz="3200" b="1" dirty="0" err="1"/>
              <a:t>кімната</a:t>
            </a:r>
            <a:r>
              <a:rPr lang="ru-RU" sz="3200" b="1" dirty="0" smtClean="0"/>
              <a:t>;      В </a:t>
            </a:r>
            <a:r>
              <a:rPr lang="ru-RU" sz="3200" b="1" dirty="0"/>
              <a:t>— </a:t>
            </a:r>
            <a:r>
              <a:rPr lang="ru-RU" sz="3200" b="1" dirty="0" err="1"/>
              <a:t>клас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FF00"/>
                </a:solidFill>
              </a:rPr>
              <a:t>2) Що хотів робити Роман? </a:t>
            </a:r>
          </a:p>
          <a:p>
            <a:r>
              <a:rPr lang="ru-RU" sz="3200" b="1" dirty="0" smtClean="0"/>
              <a:t>       А </a:t>
            </a:r>
            <a:r>
              <a:rPr lang="ru-RU" sz="3200" b="1" dirty="0"/>
              <a:t>— </a:t>
            </a:r>
            <a:r>
              <a:rPr lang="ru-RU" sz="3200" b="1" dirty="0" err="1"/>
              <a:t>погуляти</a:t>
            </a:r>
            <a:r>
              <a:rPr lang="ru-RU" sz="3200" b="1" dirty="0"/>
              <a:t>; </a:t>
            </a:r>
            <a:r>
              <a:rPr lang="ru-RU" sz="3200" b="1" dirty="0" smtClean="0"/>
              <a:t>     Б </a:t>
            </a:r>
            <a:r>
              <a:rPr lang="ru-RU" sz="3200" b="1" dirty="0"/>
              <a:t>— </a:t>
            </a:r>
            <a:r>
              <a:rPr lang="ru-RU" sz="3200" b="1" dirty="0" err="1"/>
              <a:t>вистрибнути</a:t>
            </a:r>
            <a:r>
              <a:rPr lang="ru-RU" sz="3200" b="1" dirty="0"/>
              <a:t> з </a:t>
            </a:r>
            <a:r>
              <a:rPr lang="ru-RU" sz="3200" b="1" dirty="0" err="1"/>
              <a:t>вікна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 В </a:t>
            </a:r>
            <a:r>
              <a:rPr lang="ru-RU" sz="3200" b="1" dirty="0"/>
              <a:t>— </a:t>
            </a:r>
            <a:r>
              <a:rPr lang="ru-RU" sz="3200" b="1" dirty="0" err="1"/>
              <a:t>пограти</a:t>
            </a:r>
            <a:r>
              <a:rPr lang="ru-RU" sz="3200" b="1" dirty="0"/>
              <a:t> у футбол.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FF00"/>
                </a:solidFill>
              </a:rPr>
              <a:t>3) Хто </a:t>
            </a:r>
            <a:r>
              <a:rPr lang="ru-RU" sz="3200" b="1" dirty="0">
                <a:solidFill>
                  <a:srgbClr val="FFFF00"/>
                </a:solidFill>
              </a:rPr>
              <a:t>був </a:t>
            </a:r>
            <a:r>
              <a:rPr lang="ru-RU" sz="3200" b="1" dirty="0" err="1">
                <a:solidFill>
                  <a:srgbClr val="FFFF00"/>
                </a:solidFill>
              </a:rPr>
              <a:t>співрозмовником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мами</a:t>
            </a:r>
            <a:r>
              <a:rPr lang="ru-RU" sz="3200" b="1" dirty="0" smtClean="0">
                <a:solidFill>
                  <a:srgbClr val="FFFF00"/>
                </a:solidFill>
              </a:rPr>
              <a:t> по телефону? </a:t>
            </a:r>
          </a:p>
          <a:p>
            <a:r>
              <a:rPr lang="ru-RU" sz="3200" b="1" dirty="0" smtClean="0"/>
              <a:t>       А </a:t>
            </a:r>
            <a:r>
              <a:rPr lang="ru-RU" sz="3200" b="1" dirty="0"/>
              <a:t>— </a:t>
            </a:r>
            <a:r>
              <a:rPr lang="ru-RU" sz="3200" b="1" dirty="0" err="1"/>
              <a:t>однокласники</a:t>
            </a:r>
            <a:r>
              <a:rPr lang="ru-RU" sz="3200" b="1" dirty="0" smtClean="0"/>
              <a:t>;      Б </a:t>
            </a:r>
            <a:r>
              <a:rPr lang="ru-RU" sz="3200" b="1" dirty="0"/>
              <a:t>— </a:t>
            </a:r>
            <a:r>
              <a:rPr lang="ru-RU" sz="3200" b="1" dirty="0" err="1"/>
              <a:t>лікар</a:t>
            </a:r>
            <a:r>
              <a:rPr lang="ru-RU" sz="3200" b="1" dirty="0"/>
              <a:t>; </a:t>
            </a:r>
            <a:r>
              <a:rPr lang="ru-RU" sz="3200" b="1" dirty="0" smtClean="0"/>
              <a:t>     В </a:t>
            </a:r>
            <a:r>
              <a:rPr lang="ru-RU" sz="3200" b="1" dirty="0"/>
              <a:t>— </a:t>
            </a:r>
            <a:r>
              <a:rPr lang="ru-RU" sz="3200" b="1" dirty="0" err="1"/>
              <a:t>сусідка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4) Про </a:t>
            </a:r>
            <a:r>
              <a:rPr lang="ru-RU" sz="3200" b="1" dirty="0">
                <a:solidFill>
                  <a:srgbClr val="FFFF00"/>
                </a:solidFill>
              </a:rPr>
              <a:t>що </a:t>
            </a:r>
            <a:r>
              <a:rPr lang="ru-RU" sz="3200" b="1" dirty="0" err="1">
                <a:solidFill>
                  <a:srgbClr val="FFFF00"/>
                </a:solidFill>
              </a:rPr>
              <a:t>мріяв</a:t>
            </a:r>
            <a:r>
              <a:rPr lang="ru-RU" sz="3200" b="1" dirty="0">
                <a:solidFill>
                  <a:srgbClr val="FFFF00"/>
                </a:solidFill>
              </a:rPr>
              <a:t> Роман?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/>
              <a:t>      А </a:t>
            </a:r>
            <a:r>
              <a:rPr lang="ru-RU" sz="3200" b="1" dirty="0"/>
              <a:t>— </a:t>
            </a:r>
            <a:r>
              <a:rPr lang="ru-RU" sz="3200" b="1" dirty="0" err="1"/>
              <a:t>поїхати</a:t>
            </a:r>
            <a:r>
              <a:rPr lang="ru-RU" sz="3200" b="1" dirty="0"/>
              <a:t> на море; </a:t>
            </a:r>
            <a:r>
              <a:rPr lang="ru-RU" sz="3200" b="1" dirty="0" smtClean="0"/>
              <a:t>     Б </a:t>
            </a:r>
            <a:r>
              <a:rPr lang="ru-RU" sz="3200" b="1" dirty="0"/>
              <a:t>— </a:t>
            </a:r>
            <a:r>
              <a:rPr lang="ru-RU" sz="3200" b="1" dirty="0" err="1"/>
              <a:t>ходити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В </a:t>
            </a:r>
            <a:r>
              <a:rPr lang="ru-RU" sz="3200" b="1" dirty="0"/>
              <a:t>— побачити друга. </a:t>
            </a:r>
            <a:endParaRPr lang="ru-RU" sz="3200" b="1" dirty="0" smtClean="0"/>
          </a:p>
        </p:txBody>
      </p:sp>
      <p:pic>
        <p:nvPicPr>
          <p:cNvPr id="4098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2" y="460718"/>
            <a:ext cx="2542685" cy="24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577064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Аудіювання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641" y="1251748"/>
            <a:ext cx="841076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5) Куди </a:t>
            </a:r>
            <a:r>
              <a:rPr lang="ru-RU" sz="3200" b="1" dirty="0" err="1">
                <a:solidFill>
                  <a:srgbClr val="FFFF00"/>
                </a:solidFill>
              </a:rPr>
              <a:t>лікар</a:t>
            </a:r>
            <a:r>
              <a:rPr lang="ru-RU" sz="3200" b="1" dirty="0">
                <a:solidFill>
                  <a:srgbClr val="FFFF00"/>
                </a:solidFill>
              </a:rPr>
              <a:t> направив хлопчика?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/>
              <a:t>      А </a:t>
            </a:r>
            <a:r>
              <a:rPr lang="ru-RU" sz="3200" b="1" dirty="0"/>
              <a:t>— до моря; </a:t>
            </a:r>
            <a:r>
              <a:rPr lang="ru-RU" sz="3200" b="1" dirty="0" smtClean="0"/>
              <a:t>     Б </a:t>
            </a:r>
            <a:r>
              <a:rPr lang="ru-RU" sz="3200" b="1" dirty="0"/>
              <a:t>— у </a:t>
            </a:r>
            <a:r>
              <a:rPr lang="ru-RU" sz="3200" b="1" dirty="0" err="1"/>
              <a:t>санаторій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В </a:t>
            </a:r>
            <a:r>
              <a:rPr lang="ru-RU" sz="3200" b="1" dirty="0"/>
              <a:t>— у </a:t>
            </a:r>
            <a:r>
              <a:rPr lang="ru-RU" sz="3200" b="1" dirty="0" err="1"/>
              <a:t>санаторій</a:t>
            </a:r>
            <a:r>
              <a:rPr lang="ru-RU" sz="3200" b="1" dirty="0"/>
              <a:t> з </a:t>
            </a:r>
            <a:r>
              <a:rPr lang="ru-RU" sz="3200" b="1" dirty="0" err="1"/>
              <a:t>дельфінарієм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FF00"/>
                </a:solidFill>
              </a:rPr>
              <a:t>6) Які </a:t>
            </a:r>
            <a:r>
              <a:rPr lang="ru-RU" sz="3200" b="1" dirty="0">
                <a:solidFill>
                  <a:srgbClr val="FFFF00"/>
                </a:solidFill>
              </a:rPr>
              <a:t>емоції </a:t>
            </a:r>
            <a:r>
              <a:rPr lang="ru-RU" sz="3200" b="1" dirty="0" err="1">
                <a:solidFill>
                  <a:srgbClr val="FFFF00"/>
                </a:solidFill>
              </a:rPr>
              <a:t>переповнювали</a:t>
            </a:r>
            <a:r>
              <a:rPr lang="ru-RU" sz="3200" b="1" dirty="0">
                <a:solidFill>
                  <a:srgbClr val="FFFF00"/>
                </a:solidFill>
              </a:rPr>
              <a:t> героя, коли він </a:t>
            </a:r>
            <a:r>
              <a:rPr lang="ru-RU" sz="3200" b="1" dirty="0" err="1">
                <a:solidFill>
                  <a:srgbClr val="FFFF00"/>
                </a:solidFill>
              </a:rPr>
              <a:t>почув</a:t>
            </a:r>
            <a:r>
              <a:rPr lang="ru-RU" sz="3200" b="1" dirty="0">
                <a:solidFill>
                  <a:srgbClr val="FFFF00"/>
                </a:solidFill>
              </a:rPr>
              <a:t> про </a:t>
            </a:r>
            <a:r>
              <a:rPr lang="ru-RU" sz="3200" b="1" dirty="0" err="1">
                <a:solidFill>
                  <a:srgbClr val="FFFF00"/>
                </a:solidFill>
              </a:rPr>
              <a:t>дельфінів</a:t>
            </a:r>
            <a:r>
              <a:rPr lang="ru-RU" sz="3200" b="1" dirty="0">
                <a:solidFill>
                  <a:srgbClr val="FFFF00"/>
                </a:solidFill>
              </a:rPr>
              <a:t>?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/>
              <a:t>      А </a:t>
            </a:r>
            <a:r>
              <a:rPr lang="ru-RU" sz="3200" b="1" dirty="0"/>
              <a:t>— </a:t>
            </a:r>
            <a:r>
              <a:rPr lang="ru-RU" sz="3200" b="1" dirty="0" err="1"/>
              <a:t>засумував</a:t>
            </a:r>
            <a:r>
              <a:rPr lang="ru-RU" sz="3200" b="1" dirty="0"/>
              <a:t>; </a:t>
            </a:r>
            <a:r>
              <a:rPr lang="ru-RU" sz="3200" b="1" dirty="0" smtClean="0"/>
              <a:t>     Б </a:t>
            </a:r>
            <a:r>
              <a:rPr lang="ru-RU" sz="3200" b="1" dirty="0"/>
              <a:t>— </a:t>
            </a:r>
            <a:r>
              <a:rPr lang="ru-RU" sz="3200" b="1" dirty="0" err="1"/>
              <a:t>зрадів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В </a:t>
            </a:r>
            <a:r>
              <a:rPr lang="ru-RU" sz="3200" b="1" dirty="0"/>
              <a:t>— йому було </a:t>
            </a:r>
            <a:r>
              <a:rPr lang="ru-RU" sz="3200" b="1" dirty="0" err="1"/>
              <a:t>байдуже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FF00"/>
                </a:solidFill>
              </a:rPr>
              <a:t>7) Чи </a:t>
            </a:r>
            <a:r>
              <a:rPr lang="ru-RU" sz="3200" b="1" dirty="0" err="1">
                <a:solidFill>
                  <a:srgbClr val="FFFF00"/>
                </a:solidFill>
              </a:rPr>
              <a:t>володів</a:t>
            </a:r>
            <a:r>
              <a:rPr lang="ru-RU" sz="3200" b="1" dirty="0">
                <a:solidFill>
                  <a:srgbClr val="FFFF00"/>
                </a:solidFill>
              </a:rPr>
              <a:t> Роман </a:t>
            </a:r>
            <a:r>
              <a:rPr lang="ru-RU" sz="3200" b="1" dirty="0" err="1">
                <a:solidFill>
                  <a:srgbClr val="FFFF00"/>
                </a:solidFill>
              </a:rPr>
              <a:t>знаннями</a:t>
            </a:r>
            <a:r>
              <a:rPr lang="ru-RU" sz="3200" b="1" dirty="0">
                <a:solidFill>
                  <a:srgbClr val="FFFF00"/>
                </a:solidFill>
              </a:rPr>
              <a:t> про </a:t>
            </a:r>
            <a:r>
              <a:rPr lang="ru-RU" sz="3200" b="1" dirty="0" err="1">
                <a:solidFill>
                  <a:srgbClr val="FFFF00"/>
                </a:solidFill>
              </a:rPr>
              <a:t>дельфінів</a:t>
            </a:r>
            <a:r>
              <a:rPr lang="ru-RU" sz="3200" b="1" dirty="0">
                <a:solidFill>
                  <a:srgbClr val="FFFF00"/>
                </a:solidFill>
              </a:rPr>
              <a:t>?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/>
              <a:t>      А </a:t>
            </a:r>
            <a:r>
              <a:rPr lang="ru-RU" sz="3200" b="1" dirty="0"/>
              <a:t>— так; </a:t>
            </a:r>
            <a:r>
              <a:rPr lang="ru-RU" sz="3200" b="1" dirty="0" smtClean="0"/>
              <a:t>     Б </a:t>
            </a:r>
            <a:r>
              <a:rPr lang="ru-RU" sz="3200" b="1" dirty="0"/>
              <a:t>— ні.</a:t>
            </a:r>
            <a:endParaRPr lang="uk-UA" sz="3200" b="1" dirty="0" smtClean="0"/>
          </a:p>
        </p:txBody>
      </p:sp>
      <p:pic>
        <p:nvPicPr>
          <p:cNvPr id="4098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452" y="1182773"/>
            <a:ext cx="2376250" cy="23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2986" y="477466"/>
            <a:ext cx="9793087" cy="7437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тексту 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440" y="1269554"/>
            <a:ext cx="8640960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Про кого ця п’єса? Яке враження вона на вас справила</a:t>
            </a:r>
            <a:r>
              <a:rPr lang="ru-RU" sz="2400" b="1" dirty="0" smtClean="0">
                <a:solidFill>
                  <a:schemeClr val="bg1"/>
                </a:solidFill>
              </a:rPr>
              <a:t>?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Назвіть її дійових осіб. Хто бере участь у першій дії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Які </a:t>
            </a:r>
            <a:r>
              <a:rPr lang="ru-RU" sz="2400" b="1" dirty="0">
                <a:solidFill>
                  <a:schemeClr val="bg1"/>
                </a:solidFill>
              </a:rPr>
              <a:t>думки </a:t>
            </a:r>
            <a:r>
              <a:rPr lang="ru-RU" sz="2400" b="1" dirty="0" err="1">
                <a:solidFill>
                  <a:schemeClr val="bg1"/>
                </a:solidFill>
              </a:rPr>
              <a:t>з’явились</a:t>
            </a:r>
            <a:r>
              <a:rPr lang="ru-RU" sz="2400" b="1" dirty="0">
                <a:solidFill>
                  <a:schemeClr val="bg1"/>
                </a:solidFill>
              </a:rPr>
              <a:t> про хлопчика, які почуття у вас </a:t>
            </a:r>
            <a:r>
              <a:rPr lang="ru-RU" sz="2400" b="1" dirty="0" err="1">
                <a:solidFill>
                  <a:schemeClr val="bg1"/>
                </a:solidFill>
              </a:rPr>
              <a:t>спонукав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Рома?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Чому </a:t>
            </a:r>
            <a:r>
              <a:rPr lang="ru-RU" sz="2400" b="1" dirty="0">
                <a:solidFill>
                  <a:schemeClr val="bg1"/>
                </a:solidFill>
              </a:rPr>
              <a:t>він хотів «</a:t>
            </a:r>
            <a:r>
              <a:rPr lang="ru-RU" sz="2400" b="1" dirty="0" err="1">
                <a:solidFill>
                  <a:schemeClr val="bg1"/>
                </a:solidFill>
              </a:rPr>
              <a:t>торкнутися</a:t>
            </a:r>
            <a:r>
              <a:rPr lang="ru-RU" sz="2400" b="1" dirty="0">
                <a:solidFill>
                  <a:schemeClr val="bg1"/>
                </a:solidFill>
              </a:rPr>
              <a:t> землі»? Яким </a:t>
            </a:r>
            <a:r>
              <a:rPr lang="ru-RU" sz="2400" b="1" dirty="0" err="1">
                <a:solidFill>
                  <a:schemeClr val="bg1"/>
                </a:solidFill>
              </a:rPr>
              <a:t>синонімом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замінимо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Про </a:t>
            </a:r>
            <a:r>
              <a:rPr lang="ru-RU" sz="2400" b="1" dirty="0" err="1">
                <a:solidFill>
                  <a:schemeClr val="bg1"/>
                </a:solidFill>
              </a:rPr>
              <a:t>якого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лікаря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мріяв</a:t>
            </a:r>
            <a:r>
              <a:rPr lang="ru-RU" sz="2400" b="1" dirty="0">
                <a:solidFill>
                  <a:schemeClr val="bg1"/>
                </a:solidFill>
              </a:rPr>
              <a:t> Роман?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Які </a:t>
            </a:r>
            <a:r>
              <a:rPr lang="ru-RU" sz="2400" b="1" dirty="0">
                <a:solidFill>
                  <a:schemeClr val="bg1"/>
                </a:solidFill>
              </a:rPr>
              <a:t>емоції були у </a:t>
            </a:r>
            <a:r>
              <a:rPr lang="ru-RU" sz="2400" b="1" dirty="0" err="1">
                <a:solidFill>
                  <a:schemeClr val="bg1"/>
                </a:solidFill>
              </a:rPr>
              <a:t>Роми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впродовж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описаних</a:t>
            </a:r>
            <a:r>
              <a:rPr lang="ru-RU" sz="2400" b="1" dirty="0">
                <a:solidFill>
                  <a:schemeClr val="bg1"/>
                </a:solidFill>
              </a:rPr>
              <a:t> подій?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Чому </a:t>
            </a:r>
            <a:r>
              <a:rPr lang="ru-RU" sz="2400" b="1" dirty="0">
                <a:solidFill>
                  <a:schemeClr val="bg1"/>
                </a:solidFill>
              </a:rPr>
              <a:t>мама </a:t>
            </a:r>
            <a:r>
              <a:rPr lang="ru-RU" sz="2400" b="1" dirty="0" err="1">
                <a:solidFill>
                  <a:schemeClr val="bg1"/>
                </a:solidFill>
              </a:rPr>
              <a:t>затуляла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вуха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Чи </a:t>
            </a:r>
            <a:r>
              <a:rPr lang="ru-RU" sz="2400" b="1" dirty="0">
                <a:solidFill>
                  <a:schemeClr val="bg1"/>
                </a:solidFill>
              </a:rPr>
              <a:t>був хлопчик </a:t>
            </a:r>
            <a:r>
              <a:rPr lang="ru-RU" sz="2400" b="1" dirty="0" err="1">
                <a:solidFill>
                  <a:schemeClr val="bg1"/>
                </a:solidFill>
              </a:rPr>
              <a:t>щасливим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r>
              <a:rPr lang="ru-RU" sz="2400" b="1" dirty="0" smtClean="0">
                <a:solidFill>
                  <a:schemeClr val="bg1"/>
                </a:solidFill>
              </a:rPr>
              <a:t>Як </a:t>
            </a:r>
            <a:r>
              <a:rPr lang="ru-RU" sz="2400" b="1" dirty="0">
                <a:solidFill>
                  <a:schemeClr val="bg1"/>
                </a:solidFill>
              </a:rPr>
              <a:t>би ви йому </a:t>
            </a:r>
            <a:r>
              <a:rPr lang="ru-RU" sz="2400" b="1" dirty="0" err="1">
                <a:solidFill>
                  <a:schemeClr val="bg1"/>
                </a:solidFill>
              </a:rPr>
              <a:t>допомогли</a:t>
            </a:r>
            <a:r>
              <a:rPr lang="ru-RU" sz="2400" b="1" dirty="0">
                <a:solidFill>
                  <a:schemeClr val="bg1"/>
                </a:solidFill>
              </a:rPr>
              <a:t> бути </a:t>
            </a:r>
            <a:r>
              <a:rPr lang="ru-RU" sz="2400" b="1" dirty="0" err="1">
                <a:solidFill>
                  <a:schemeClr val="bg1"/>
                </a:solidFill>
              </a:rPr>
              <a:t>щасливим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Яка </a:t>
            </a:r>
            <a:r>
              <a:rPr lang="ru-RU" sz="2400" b="1" dirty="0" err="1">
                <a:solidFill>
                  <a:schemeClr val="bg1"/>
                </a:solidFill>
              </a:rPr>
              <a:t>головна</a:t>
            </a:r>
            <a:r>
              <a:rPr lang="ru-RU" sz="2400" b="1" dirty="0">
                <a:solidFill>
                  <a:schemeClr val="bg1"/>
                </a:solidFill>
              </a:rPr>
              <a:t> думка у </a:t>
            </a:r>
            <a:r>
              <a:rPr lang="ru-RU" sz="2400" b="1" dirty="0" err="1">
                <a:solidFill>
                  <a:schemeClr val="bg1"/>
                </a:solidFill>
              </a:rPr>
              <a:t>першій</a:t>
            </a:r>
            <a:r>
              <a:rPr lang="ru-RU" sz="2400" b="1" dirty="0">
                <a:solidFill>
                  <a:schemeClr val="bg1"/>
                </a:solidFill>
              </a:rPr>
              <a:t> дії </a:t>
            </a:r>
            <a:r>
              <a:rPr lang="ru-RU" sz="2400" b="1" dirty="0" err="1">
                <a:solidFill>
                  <a:schemeClr val="bg1"/>
                </a:solidFill>
              </a:rPr>
              <a:t>п’єси-казки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Що ви знаєте про </a:t>
            </a:r>
            <a:r>
              <a:rPr lang="ru-RU" sz="2400" b="1" dirty="0" err="1">
                <a:solidFill>
                  <a:schemeClr val="bg1"/>
                </a:solidFill>
              </a:rPr>
              <a:t>дельфінів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</a:p>
        </p:txBody>
      </p:sp>
      <p:pic>
        <p:nvPicPr>
          <p:cNvPr id="9" name="Picture 2" descr="D:\3 клас\02 ЧИТАННЯ\ЧИТАННЯ конструктор\Уроки\Урок 21 Приключения с друзьями\Иллюстрации\зн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900" y="1502935"/>
            <a:ext cx="1953739" cy="437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3440" y="6138253"/>
            <a:ext cx="100091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Лише той, хто </a:t>
            </a:r>
            <a:r>
              <a:rPr lang="ru-RU" sz="2800" b="1" dirty="0" err="1"/>
              <a:t>вірить</a:t>
            </a:r>
            <a:r>
              <a:rPr lang="ru-RU" sz="2800" b="1" dirty="0"/>
              <a:t> у власні </a:t>
            </a:r>
            <a:r>
              <a:rPr lang="ru-RU" sz="2800" b="1" dirty="0" err="1"/>
              <a:t>сили</a:t>
            </a:r>
            <a:r>
              <a:rPr lang="ru-RU" sz="2800" b="1" dirty="0"/>
              <a:t>, виходить </a:t>
            </a:r>
            <a:r>
              <a:rPr lang="ru-RU" sz="2800" b="1" dirty="0" err="1"/>
              <a:t>переможцем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3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6 Літер казки байки\№073-Н.Осипчук. Стрімкий, як вітер (І дія)\2026-02-12_145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16" y="333450"/>
            <a:ext cx="7607075" cy="420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2 ЧИТАННЯ\1 Савченко уроки\6 Літер казки байки\№073-Н.Осипчук. Стрімкий, як вітер (І дія)\2026-02-12_150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15" y="4509913"/>
            <a:ext cx="7607075" cy="20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токова ілюстрація Хлопчик І Дельфін — Завантажте зображення зараз -  Ілюстрація, Бадьорий, Векторне зображення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5" y="3819361"/>
            <a:ext cx="2592288" cy="24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2 ЧИТАННЯ\1 Савченко уроки\6 Літер казки байки\№073-Н.Осипчук. Стрімкий, як вітер (І дія)\2026-02-12_150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22" y="405458"/>
            <a:ext cx="7785104" cy="58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3678472"/>
            <a:ext cx="2361904" cy="28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3 клас\02 ЧИТАННЯ\1 Савченко уроки\6 Літер казки байки\№073-Н.Осипчук. Стрімкий, як вітер (І дія)\2026-02-12_150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85" y="476850"/>
            <a:ext cx="7696286" cy="36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Иллюстрация симпатичный мультяшный дельфин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2620" y1="10952" x2="62620" y2="10476"/>
                        <a14:foregroundMark x1="55431" y1="31111" x2="55431" y2="31111"/>
                        <a14:foregroundMark x1="58786" y1="36667" x2="58786" y2="36667"/>
                        <a14:foregroundMark x1="54792" y1="42063" x2="54792" y2="42063"/>
                        <a14:foregroundMark x1="52875" y1="67302" x2="52875" y2="67302"/>
                        <a14:foregroundMark x1="48243" y1="60635" x2="48243" y2="60635"/>
                        <a14:foregroundMark x1="52875" y1="71587" x2="52875" y2="71587"/>
                        <a14:foregroundMark x1="62620" y1="82063" x2="62620" y2="82063"/>
                        <a14:foregroundMark x1="68530" y1="85238" x2="68530" y2="85238"/>
                        <a14:foregroundMark x1="71246" y1="89683" x2="71246" y2="89683"/>
                        <a14:foregroundMark x1="80351" y1="93016" x2="80351" y2="93016"/>
                        <a14:foregroundMark x1="71246" y1="93968" x2="71246" y2="93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69" y="3789834"/>
            <a:ext cx="2153250" cy="25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05785" y="4125236"/>
            <a:ext cx="760607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Хто бере участь у другій дії</a:t>
            </a:r>
            <a:r>
              <a:rPr lang="ru-RU" sz="2800" b="1" dirty="0" smtClean="0">
                <a:solidFill>
                  <a:srgbClr val="FFFF00"/>
                </a:solidFill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</a:rPr>
              <a:t>Прочитайте </a:t>
            </a:r>
            <a:r>
              <a:rPr lang="ru-RU" sz="2800" b="1" dirty="0" smtClean="0">
                <a:solidFill>
                  <a:srgbClr val="FFFF00"/>
                </a:solidFill>
              </a:rPr>
              <a:t>другу </a:t>
            </a:r>
            <a:r>
              <a:rPr lang="uk-UA" sz="2800" b="1" dirty="0">
                <a:solidFill>
                  <a:srgbClr val="FFFF00"/>
                </a:solidFill>
              </a:rPr>
              <a:t>дію за ролями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З’ясуйте, скільки треба виконавців.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 краще передати інтонацію, жести, репліки кожної дійової особи? </a:t>
            </a:r>
          </a:p>
        </p:txBody>
      </p:sp>
    </p:spTree>
    <p:extLst>
      <p:ext uri="{BB962C8B-B14F-4D97-AF65-F5344CB8AC3E}">
        <p14:creationId xmlns:p14="http://schemas.microsoft.com/office/powerpoint/2010/main" val="38603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577064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Аудіювання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439" y="1282496"/>
            <a:ext cx="1008112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1) Де </a:t>
            </a:r>
            <a:r>
              <a:rPr lang="ru-RU" sz="2800" b="1" dirty="0" err="1">
                <a:solidFill>
                  <a:srgbClr val="FFFF00"/>
                </a:solidFill>
              </a:rPr>
              <a:t>відбувалися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події</a:t>
            </a:r>
            <a:r>
              <a:rPr lang="ru-RU" sz="2800" b="1" dirty="0">
                <a:solidFill>
                  <a:srgbClr val="FFFF00"/>
                </a:solidFill>
              </a:rPr>
              <a:t>?  </a:t>
            </a:r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  <a:r>
              <a:rPr lang="ru-RU" sz="2800" b="1" dirty="0" smtClean="0"/>
              <a:t>А </a:t>
            </a:r>
            <a:r>
              <a:rPr lang="ru-RU" sz="2800" b="1" dirty="0"/>
              <a:t>— на </a:t>
            </a:r>
            <a:r>
              <a:rPr lang="ru-RU" sz="2800" b="1" dirty="0" err="1"/>
              <a:t>морі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Б </a:t>
            </a:r>
            <a:r>
              <a:rPr lang="ru-RU" sz="2800" b="1" dirty="0"/>
              <a:t>— у </a:t>
            </a:r>
            <a:r>
              <a:rPr lang="ru-RU" sz="2800" b="1" dirty="0" err="1"/>
              <a:t>дельфінарії</a:t>
            </a:r>
            <a:r>
              <a:rPr lang="ru-RU" sz="2800" b="1" dirty="0"/>
              <a:t>; В — в </a:t>
            </a:r>
            <a:r>
              <a:rPr lang="ru-RU" sz="2800" b="1" dirty="0" err="1"/>
              <a:t>оздоровчому</a:t>
            </a:r>
            <a:r>
              <a:rPr lang="ru-RU" sz="2800" b="1" dirty="0"/>
              <a:t> </a:t>
            </a:r>
            <a:r>
              <a:rPr lang="ru-RU" sz="2800" b="1" dirty="0" err="1"/>
              <a:t>таборі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2</a:t>
            </a:r>
            <a:r>
              <a:rPr lang="ru-RU" sz="2800" b="1" dirty="0">
                <a:solidFill>
                  <a:srgbClr val="FFFF00"/>
                </a:solidFill>
              </a:rPr>
              <a:t>) Хто був у </a:t>
            </a:r>
            <a:r>
              <a:rPr lang="ru-RU" sz="2800" b="1" dirty="0" err="1">
                <a:solidFill>
                  <a:srgbClr val="FFFF00"/>
                </a:solidFill>
              </a:rPr>
              <a:t>дельфінарії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r>
              <a:rPr lang="ru-RU" sz="2800" b="1" dirty="0"/>
              <a:t>А — </a:t>
            </a:r>
            <a:r>
              <a:rPr lang="ru-RU" sz="2800" b="1" dirty="0" err="1" smtClean="0"/>
              <a:t>Мишко</a:t>
            </a:r>
            <a:r>
              <a:rPr lang="ru-RU" sz="2800" b="1" dirty="0" smtClean="0"/>
              <a:t>;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Б </a:t>
            </a:r>
            <a:r>
              <a:rPr lang="ru-RU" sz="2800" b="1" dirty="0"/>
              <a:t>— </a:t>
            </a:r>
            <a:r>
              <a:rPr lang="ru-RU" sz="2800" b="1" dirty="0" err="1"/>
              <a:t>дресирувальник</a:t>
            </a:r>
            <a:r>
              <a:rPr lang="ru-RU" sz="2800" b="1" dirty="0"/>
              <a:t>; </a:t>
            </a:r>
            <a:r>
              <a:rPr lang="ru-RU" sz="2800" b="1" dirty="0" smtClean="0"/>
              <a:t>     В </a:t>
            </a:r>
            <a:r>
              <a:rPr lang="ru-RU" sz="2800" b="1" dirty="0"/>
              <a:t>— </a:t>
            </a:r>
            <a:r>
              <a:rPr lang="ru-RU" sz="2800" b="1" dirty="0" err="1"/>
              <a:t>Мишко</a:t>
            </a:r>
            <a:r>
              <a:rPr lang="ru-RU" sz="2800" b="1" dirty="0"/>
              <a:t> і </a:t>
            </a:r>
            <a:r>
              <a:rPr lang="ru-RU" sz="2800" b="1" dirty="0" err="1"/>
              <a:t>дресирувальник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3</a:t>
            </a:r>
            <a:r>
              <a:rPr lang="ru-RU" sz="2800" b="1" dirty="0">
                <a:solidFill>
                  <a:srgbClr val="FFFF00"/>
                </a:solidFill>
              </a:rPr>
              <a:t>) Що </a:t>
            </a:r>
            <a:r>
              <a:rPr lang="ru-RU" sz="2800" b="1" dirty="0" err="1">
                <a:solidFill>
                  <a:srgbClr val="FFFF00"/>
                </a:solidFill>
              </a:rPr>
              <a:t>відбувалось</a:t>
            </a:r>
            <a:r>
              <a:rPr lang="ru-RU" sz="2800" b="1" dirty="0">
                <a:solidFill>
                  <a:srgbClr val="FFFF00"/>
                </a:solidFill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</a:rPr>
              <a:t>басейні</a:t>
            </a:r>
            <a:r>
              <a:rPr lang="ru-RU" sz="2800" b="1" dirty="0">
                <a:solidFill>
                  <a:srgbClr val="FFFF00"/>
                </a:solidFill>
              </a:rPr>
              <a:t>?</a:t>
            </a:r>
            <a:r>
              <a:rPr lang="ru-RU" sz="2800" b="1" dirty="0"/>
              <a:t> </a:t>
            </a:r>
            <a:r>
              <a:rPr lang="ru-RU" sz="2800" b="1" dirty="0" smtClean="0"/>
              <a:t>     А </a:t>
            </a:r>
            <a:r>
              <a:rPr lang="ru-RU" sz="2800" b="1" dirty="0"/>
              <a:t>— плавали діти; </a:t>
            </a:r>
          </a:p>
          <a:p>
            <a:r>
              <a:rPr lang="ru-RU" sz="2800" b="1" dirty="0" smtClean="0"/>
              <a:t>       Б </a:t>
            </a:r>
            <a:r>
              <a:rPr lang="ru-RU" sz="2800" b="1" dirty="0"/>
              <a:t>— йшла </a:t>
            </a:r>
            <a:r>
              <a:rPr lang="ru-RU" sz="2800" b="1" dirty="0" err="1"/>
              <a:t>вистава</a:t>
            </a:r>
            <a:r>
              <a:rPr lang="ru-RU" sz="2800" b="1" dirty="0"/>
              <a:t>; </a:t>
            </a:r>
            <a:r>
              <a:rPr lang="ru-RU" sz="2800" b="1" dirty="0" smtClean="0"/>
              <a:t>     В </a:t>
            </a:r>
            <a:r>
              <a:rPr lang="ru-RU" sz="2800" b="1" dirty="0"/>
              <a:t>— плавали </a:t>
            </a:r>
            <a:r>
              <a:rPr lang="ru-RU" sz="2800" b="1" dirty="0" err="1"/>
              <a:t>дельфіни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4</a:t>
            </a:r>
            <a:r>
              <a:rPr lang="ru-RU" sz="2800" b="1" dirty="0">
                <a:solidFill>
                  <a:srgbClr val="FFFF00"/>
                </a:solidFill>
              </a:rPr>
              <a:t>) Чого </a:t>
            </a:r>
            <a:r>
              <a:rPr lang="ru-RU" sz="2800" b="1" dirty="0" err="1">
                <a:solidFill>
                  <a:srgbClr val="FFFF00"/>
                </a:solidFill>
              </a:rPr>
              <a:t>потребував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Дельфін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r>
              <a:rPr lang="ru-RU" sz="2800" b="1" dirty="0" smtClean="0">
                <a:solidFill>
                  <a:srgbClr val="FFFF00"/>
                </a:solidFill>
              </a:rPr>
              <a:t>     </a:t>
            </a:r>
            <a:r>
              <a:rPr lang="ru-RU" sz="2800" b="1" dirty="0" smtClean="0"/>
              <a:t>А </a:t>
            </a:r>
            <a:r>
              <a:rPr lang="ru-RU" sz="2800" b="1" dirty="0"/>
              <a:t>— їжі;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Б </a:t>
            </a:r>
            <a:r>
              <a:rPr lang="ru-RU" sz="2800" b="1" dirty="0"/>
              <a:t>— </a:t>
            </a:r>
            <a:r>
              <a:rPr lang="ru-RU" sz="2800" b="1" dirty="0" err="1"/>
              <a:t>відпочинку</a:t>
            </a:r>
            <a:r>
              <a:rPr lang="ru-RU" sz="2800" b="1" dirty="0"/>
              <a:t>; </a:t>
            </a:r>
            <a:r>
              <a:rPr lang="ru-RU" sz="2800" b="1" dirty="0" smtClean="0"/>
              <a:t>     В </a:t>
            </a:r>
            <a:r>
              <a:rPr lang="ru-RU" sz="2800" b="1" dirty="0"/>
              <a:t>— </a:t>
            </a:r>
            <a:r>
              <a:rPr lang="ru-RU" sz="2800" b="1" dirty="0" err="1"/>
              <a:t>продовження</a:t>
            </a:r>
            <a:r>
              <a:rPr lang="ru-RU" sz="2800" b="1" dirty="0"/>
              <a:t> </a:t>
            </a:r>
            <a:r>
              <a:rPr lang="ru-RU" sz="2800" b="1" dirty="0" err="1"/>
              <a:t>вистави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5</a:t>
            </a:r>
            <a:r>
              <a:rPr lang="ru-RU" sz="2800" b="1" dirty="0">
                <a:solidFill>
                  <a:srgbClr val="FFFF00"/>
                </a:solidFill>
              </a:rPr>
              <a:t>) Як </a:t>
            </a:r>
            <a:r>
              <a:rPr lang="ru-RU" sz="2800" b="1" dirty="0" err="1">
                <a:solidFill>
                  <a:srgbClr val="FFFF00"/>
                </a:solidFill>
              </a:rPr>
              <a:t>поводився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Мишко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r>
              <a:rPr lang="ru-RU" sz="2800" b="1" dirty="0" smtClean="0">
                <a:solidFill>
                  <a:srgbClr val="FFFF00"/>
                </a:solidFill>
              </a:rPr>
              <a:t>     </a:t>
            </a:r>
            <a:r>
              <a:rPr lang="ru-RU" sz="2800" b="1" dirty="0" smtClean="0"/>
              <a:t>А </a:t>
            </a:r>
            <a:r>
              <a:rPr lang="ru-RU" sz="2800" b="1" dirty="0"/>
              <a:t>— </a:t>
            </a:r>
            <a:r>
              <a:rPr lang="ru-RU" sz="2800" b="1" dirty="0" err="1"/>
              <a:t>пустував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Б </a:t>
            </a:r>
            <a:r>
              <a:rPr lang="ru-RU" sz="2800" b="1" dirty="0"/>
              <a:t>— переживав за </a:t>
            </a:r>
            <a:r>
              <a:rPr lang="ru-RU" sz="2800" b="1" dirty="0" err="1"/>
              <a:t>Дельфіна</a:t>
            </a:r>
            <a:r>
              <a:rPr lang="ru-RU" sz="2800" b="1" dirty="0" smtClean="0"/>
              <a:t>;      </a:t>
            </a:r>
            <a:r>
              <a:rPr lang="ru-RU" sz="2800" b="1" dirty="0"/>
              <a:t>В — </a:t>
            </a:r>
            <a:r>
              <a:rPr lang="ru-RU" sz="2800" b="1" dirty="0" err="1"/>
              <a:t>купався</a:t>
            </a:r>
            <a:r>
              <a:rPr lang="ru-RU" sz="2800" b="1" dirty="0"/>
              <a:t>.</a:t>
            </a:r>
            <a:endParaRPr lang="ru-RU" sz="2800" b="1" dirty="0" smtClean="0"/>
          </a:p>
        </p:txBody>
      </p:sp>
      <p:pic>
        <p:nvPicPr>
          <p:cNvPr id="4098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3357786"/>
            <a:ext cx="2542685" cy="24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4824" y="2064085"/>
            <a:ext cx="3536203" cy="34108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9425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6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C59BF60E-73C2-4333-BC42-13323E4E942C}"/>
              </a:ext>
            </a:extLst>
          </p:cNvPr>
          <p:cNvSpPr/>
          <p:nvPr/>
        </p:nvSpPr>
        <p:spPr>
          <a:xfrm>
            <a:off x="1411511" y="1369620"/>
            <a:ext cx="9361039" cy="56848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Оберіть цеглинку ЛЕГО,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котра відповідає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вашому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C01BCF2-8DB5-405C-9EF7-F55DAD67EC5E}"/>
              </a:ext>
            </a:extLst>
          </p:cNvPr>
          <p:cNvGrpSpPr/>
          <p:nvPr/>
        </p:nvGrpSpPr>
        <p:grpSpPr>
          <a:xfrm>
            <a:off x="4683499" y="1993103"/>
            <a:ext cx="3179002" cy="116677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924B78E0-4DA2-4700-A294-E2A804CC7228}"/>
              </a:ext>
            </a:extLst>
          </p:cNvPr>
          <p:cNvGrpSpPr/>
          <p:nvPr/>
        </p:nvGrpSpPr>
        <p:grpSpPr>
          <a:xfrm>
            <a:off x="8143988" y="2036874"/>
            <a:ext cx="3179003" cy="116677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114C45D-6AFD-45F1-BBA2-CCD7F9CAFB65}"/>
              </a:ext>
            </a:extLst>
          </p:cNvPr>
          <p:cNvGrpSpPr/>
          <p:nvPr/>
        </p:nvGrpSpPr>
        <p:grpSpPr>
          <a:xfrm>
            <a:off x="4683498" y="3203652"/>
            <a:ext cx="3179003" cy="116677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032BFDE5-969E-4E57-BBE8-CB6909342B44}"/>
              </a:ext>
            </a:extLst>
          </p:cNvPr>
          <p:cNvGrpSpPr/>
          <p:nvPr/>
        </p:nvGrpSpPr>
        <p:grpSpPr>
          <a:xfrm>
            <a:off x="8143988" y="3203651"/>
            <a:ext cx="3179005" cy="116677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6CBB012A-0409-4246-AF9E-EA3FF166363A}"/>
              </a:ext>
            </a:extLst>
          </p:cNvPr>
          <p:cNvGrpSpPr/>
          <p:nvPr/>
        </p:nvGrpSpPr>
        <p:grpSpPr>
          <a:xfrm>
            <a:off x="4651368" y="4414200"/>
            <a:ext cx="3179005" cy="116677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F76E308-41E4-4260-8B45-B6B24AABFF76}"/>
              </a:ext>
            </a:extLst>
          </p:cNvPr>
          <p:cNvGrpSpPr/>
          <p:nvPr/>
        </p:nvGrpSpPr>
        <p:grpSpPr>
          <a:xfrm>
            <a:off x="8143988" y="4414199"/>
            <a:ext cx="3179005" cy="116677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5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577064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Аудіювання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641" y="1251748"/>
            <a:ext cx="9634902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6) Про що або про кого думав хлопчик </a:t>
            </a:r>
            <a:r>
              <a:rPr lang="ru-RU" sz="2800" b="1" dirty="0" err="1">
                <a:solidFill>
                  <a:srgbClr val="FFFF00"/>
                </a:solidFill>
              </a:rPr>
              <a:t>Мишко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/>
              <a:t> </a:t>
            </a:r>
            <a:r>
              <a:rPr lang="ru-RU" sz="2800" b="1" dirty="0" smtClean="0"/>
              <a:t>    А </a:t>
            </a:r>
            <a:r>
              <a:rPr lang="ru-RU" sz="2800" b="1" dirty="0"/>
              <a:t>— </a:t>
            </a:r>
            <a:r>
              <a:rPr lang="ru-RU" sz="2800" b="1" dirty="0" err="1"/>
              <a:t>Дельфіна</a:t>
            </a:r>
            <a:r>
              <a:rPr lang="ru-RU" sz="2800" b="1" dirty="0" smtClean="0"/>
              <a:t>;    </a:t>
            </a:r>
            <a:r>
              <a:rPr lang="ru-RU" sz="2800" b="1" dirty="0"/>
              <a:t>Б — лише про себе; </a:t>
            </a:r>
            <a:r>
              <a:rPr lang="ru-RU" sz="2800" b="1" dirty="0" smtClean="0"/>
              <a:t>   В </a:t>
            </a:r>
            <a:r>
              <a:rPr lang="ru-RU" sz="2800" b="1" dirty="0"/>
              <a:t>— про </a:t>
            </a:r>
            <a:r>
              <a:rPr lang="ru-RU" sz="2800" b="1" dirty="0" err="1"/>
              <a:t>виставу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7</a:t>
            </a:r>
            <a:r>
              <a:rPr lang="ru-RU" sz="2800" b="1" dirty="0">
                <a:solidFill>
                  <a:srgbClr val="FFFF00"/>
                </a:solidFill>
              </a:rPr>
              <a:t>) Як </a:t>
            </a:r>
            <a:r>
              <a:rPr lang="ru-RU" sz="2800" b="1" dirty="0" err="1">
                <a:solidFill>
                  <a:srgbClr val="FFFF00"/>
                </a:solidFill>
              </a:rPr>
              <a:t>зреагував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Ромчик</a:t>
            </a:r>
            <a:r>
              <a:rPr lang="ru-RU" sz="2800" b="1" dirty="0">
                <a:solidFill>
                  <a:srgbClr val="FFFF00"/>
                </a:solidFill>
              </a:rPr>
              <a:t>, коли </a:t>
            </a:r>
            <a:r>
              <a:rPr lang="ru-RU" sz="2800" b="1" dirty="0" err="1">
                <a:solidFill>
                  <a:srgbClr val="FFFF00"/>
                </a:solidFill>
              </a:rPr>
              <a:t>приїхав</a:t>
            </a:r>
            <a:r>
              <a:rPr lang="ru-RU" sz="2800" b="1" dirty="0">
                <a:solidFill>
                  <a:srgbClr val="FFFF00"/>
                </a:solidFill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</a:rPr>
              <a:t>басейн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/>
              <a:t> </a:t>
            </a:r>
            <a:r>
              <a:rPr lang="ru-RU" sz="2800" b="1" dirty="0" smtClean="0"/>
              <a:t>    А </a:t>
            </a:r>
            <a:r>
              <a:rPr lang="ru-RU" sz="2800" b="1" dirty="0"/>
              <a:t>— був у </a:t>
            </a:r>
            <a:r>
              <a:rPr lang="ru-RU" sz="2800" b="1" dirty="0" err="1"/>
              <a:t>захваті</a:t>
            </a:r>
            <a:r>
              <a:rPr lang="ru-RU" sz="2800" b="1" dirty="0"/>
              <a:t>; </a:t>
            </a:r>
            <a:r>
              <a:rPr lang="ru-RU" sz="2800" b="1" dirty="0" smtClean="0"/>
              <a:t>   Б </a:t>
            </a:r>
            <a:r>
              <a:rPr lang="ru-RU" sz="2800" b="1" dirty="0"/>
              <a:t>— </a:t>
            </a:r>
            <a:r>
              <a:rPr lang="ru-RU" sz="2800" b="1" dirty="0" err="1" smtClean="0"/>
              <a:t>спокійно</a:t>
            </a:r>
            <a:r>
              <a:rPr lang="ru-RU" sz="2800" b="1" dirty="0" smtClean="0"/>
              <a:t>;   В – </a:t>
            </a:r>
            <a:r>
              <a:rPr lang="ru-RU" sz="2800" b="1" dirty="0" err="1" smtClean="0"/>
              <a:t>перелякано</a:t>
            </a:r>
            <a:r>
              <a:rPr lang="ru-RU" sz="2800" b="1" smtClean="0"/>
              <a:t>.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8</a:t>
            </a:r>
            <a:r>
              <a:rPr lang="ru-RU" sz="2800" b="1" dirty="0">
                <a:solidFill>
                  <a:srgbClr val="FFFF00"/>
                </a:solidFill>
              </a:rPr>
              <a:t>) Якою була </a:t>
            </a:r>
            <a:r>
              <a:rPr lang="ru-RU" sz="2800" b="1" dirty="0" err="1">
                <a:solidFill>
                  <a:srgbClr val="FFFF00"/>
                </a:solidFill>
              </a:rPr>
              <a:t>зустріч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Дельфіна</a:t>
            </a:r>
            <a:r>
              <a:rPr lang="ru-RU" sz="2800" b="1" dirty="0">
                <a:solidFill>
                  <a:srgbClr val="FFFF00"/>
                </a:solidFill>
              </a:rPr>
              <a:t> і Романа?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/>
              <a:t> </a:t>
            </a:r>
            <a:r>
              <a:rPr lang="ru-RU" sz="2800" b="1" dirty="0" smtClean="0"/>
              <a:t>    А </a:t>
            </a:r>
            <a:r>
              <a:rPr lang="ru-RU" sz="2800" b="1" dirty="0"/>
              <a:t>— </a:t>
            </a:r>
            <a:r>
              <a:rPr lang="ru-RU" sz="2800" b="1" dirty="0" err="1"/>
              <a:t>приємною</a:t>
            </a:r>
            <a:r>
              <a:rPr lang="ru-RU" sz="2800" b="1" dirty="0"/>
              <a:t>; </a:t>
            </a:r>
            <a:r>
              <a:rPr lang="ru-RU" sz="2800" b="1" dirty="0" smtClean="0"/>
              <a:t>   Б </a:t>
            </a:r>
            <a:r>
              <a:rPr lang="ru-RU" sz="2800" b="1" dirty="0"/>
              <a:t>— теплою і </a:t>
            </a:r>
            <a:r>
              <a:rPr lang="ru-RU" sz="2800" b="1" dirty="0" err="1"/>
              <a:t>чутливою</a:t>
            </a:r>
            <a:r>
              <a:rPr lang="ru-RU" sz="2800" b="1" dirty="0"/>
              <a:t>; </a:t>
            </a:r>
            <a:r>
              <a:rPr lang="ru-RU" sz="2800" b="1" dirty="0" smtClean="0"/>
              <a:t>   В </a:t>
            </a:r>
            <a:r>
              <a:rPr lang="ru-RU" sz="2800" b="1" dirty="0"/>
              <a:t>— </a:t>
            </a:r>
            <a:r>
              <a:rPr lang="ru-RU" sz="2800" b="1" dirty="0" smtClean="0"/>
              <a:t>сумною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9</a:t>
            </a:r>
            <a:r>
              <a:rPr lang="ru-RU" sz="2800" b="1" dirty="0">
                <a:solidFill>
                  <a:srgbClr val="FFFF00"/>
                </a:solidFill>
              </a:rPr>
              <a:t>) Які </a:t>
            </a:r>
            <a:r>
              <a:rPr lang="ru-RU" sz="2800" b="1" dirty="0" err="1">
                <a:solidFill>
                  <a:srgbClr val="FFFF00"/>
                </a:solidFill>
              </a:rPr>
              <a:t>сподівання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переповнювали</a:t>
            </a:r>
            <a:r>
              <a:rPr lang="ru-RU" sz="2800" b="1" dirty="0">
                <a:solidFill>
                  <a:srgbClr val="FFFF00"/>
                </a:solidFill>
              </a:rPr>
              <a:t> серце </a:t>
            </a:r>
            <a:r>
              <a:rPr lang="ru-RU" sz="2800" b="1" dirty="0" err="1">
                <a:solidFill>
                  <a:srgbClr val="FFFF00"/>
                </a:solidFill>
              </a:rPr>
              <a:t>мами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/>
              <a:t> </a:t>
            </a:r>
            <a:r>
              <a:rPr lang="ru-RU" sz="2800" b="1" dirty="0" smtClean="0"/>
              <a:t>    А </a:t>
            </a:r>
            <a:r>
              <a:rPr lang="ru-RU" sz="2800" b="1" dirty="0"/>
              <a:t>— </a:t>
            </a:r>
            <a:r>
              <a:rPr lang="ru-RU" sz="2800" b="1" dirty="0" err="1"/>
              <a:t>син</a:t>
            </a:r>
            <a:r>
              <a:rPr lang="ru-RU" sz="2800" b="1" dirty="0"/>
              <a:t> буде </a:t>
            </a:r>
            <a:r>
              <a:rPr lang="ru-RU" sz="2800" b="1" dirty="0" err="1"/>
              <a:t>ходити</a:t>
            </a:r>
            <a:r>
              <a:rPr lang="ru-RU" sz="2800" b="1" dirty="0"/>
              <a:t>; </a:t>
            </a:r>
            <a:r>
              <a:rPr lang="ru-RU" sz="2800" b="1" dirty="0" smtClean="0"/>
              <a:t>   Б </a:t>
            </a:r>
            <a:r>
              <a:rPr lang="ru-RU" sz="2800" b="1" dirty="0"/>
              <a:t>— </a:t>
            </a:r>
            <a:r>
              <a:rPr lang="ru-RU" sz="2800" b="1" dirty="0" err="1"/>
              <a:t>син</a:t>
            </a:r>
            <a:r>
              <a:rPr lang="ru-RU" sz="2800" b="1" dirty="0"/>
              <a:t> </a:t>
            </a:r>
            <a:r>
              <a:rPr lang="ru-RU" sz="2800" b="1" dirty="0" err="1"/>
              <a:t>відпочине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В </a:t>
            </a:r>
            <a:r>
              <a:rPr lang="ru-RU" sz="2800" b="1" dirty="0"/>
              <a:t>— Роман весело </a:t>
            </a:r>
            <a:r>
              <a:rPr lang="ru-RU" sz="2800" b="1" dirty="0" err="1"/>
              <a:t>проведе</a:t>
            </a:r>
            <a:r>
              <a:rPr lang="ru-RU" sz="2800" b="1" dirty="0"/>
              <a:t> час.</a:t>
            </a:r>
            <a:endParaRPr lang="uk-UA" sz="2800" b="1" dirty="0" smtClean="0"/>
          </a:p>
        </p:txBody>
      </p:sp>
      <p:pic>
        <p:nvPicPr>
          <p:cNvPr id="4098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3933850"/>
            <a:ext cx="2376250" cy="23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Запитання </a:t>
            </a:r>
            <a:r>
              <a:rPr lang="ru-RU" sz="3600" b="1" dirty="0"/>
              <a:t>до </a:t>
            </a:r>
            <a:r>
              <a:rPr lang="ru-RU" sz="3600" b="1" dirty="0" err="1"/>
              <a:t>дійових</a:t>
            </a:r>
            <a:r>
              <a:rPr lang="ru-RU" sz="3600" b="1" dirty="0"/>
              <a:t> </a:t>
            </a:r>
            <a:r>
              <a:rPr lang="ru-RU" sz="3600" b="1" dirty="0" err="1"/>
              <a:t>осіб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670" y="1128165"/>
            <a:ext cx="780914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запитання ви поставили б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Мишкові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- Чому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ти не хотів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відпускати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Дельфіна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…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8" y="1159671"/>
            <a:ext cx="2248626" cy="27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7637" y="2247139"/>
            <a:ext cx="780914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запитання ви поставили б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Роману?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- Тобі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подобаються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дельфіни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4075" y="3353646"/>
            <a:ext cx="819253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запитання ви поставили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дресирувальнику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Чому ви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обрали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професію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дресирувальника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3478" y="4437906"/>
            <a:ext cx="2520281" cy="1368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06210" y="4437906"/>
            <a:ext cx="741682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Підручник </a:t>
            </a:r>
            <a:r>
              <a:rPr lang="uk-UA" sz="2800" b="1" dirty="0" smtClean="0">
                <a:solidFill>
                  <a:srgbClr val="002060"/>
                </a:solidFill>
              </a:rPr>
              <a:t>с.108-110. </a:t>
            </a:r>
            <a:r>
              <a:rPr lang="uk-UA" sz="2800" b="1" dirty="0">
                <a:solidFill>
                  <a:srgbClr val="002060"/>
                </a:solidFill>
              </a:rPr>
              <a:t>Прочитайте другу дію </a:t>
            </a:r>
            <a:r>
              <a:rPr lang="uk-UA" sz="2800" b="1" dirty="0" smtClean="0">
                <a:solidFill>
                  <a:srgbClr val="002060"/>
                </a:solidFill>
              </a:rPr>
              <a:t>п'єси по ролях. О</a:t>
            </a:r>
            <a:r>
              <a:rPr lang="ru-RU" sz="2800" b="1" dirty="0" err="1" smtClean="0">
                <a:solidFill>
                  <a:srgbClr val="002060"/>
                </a:solidFill>
              </a:rPr>
              <a:t>бміркуйте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і </a:t>
            </a:r>
            <a:r>
              <a:rPr lang="ru-RU" sz="2800" b="1" dirty="0" smtClean="0">
                <a:solidFill>
                  <a:srgbClr val="002060"/>
                </a:solidFill>
              </a:rPr>
              <a:t>дайте </a:t>
            </a:r>
            <a:r>
              <a:rPr lang="ru-RU" sz="2800" b="1" dirty="0" err="1">
                <a:solidFill>
                  <a:srgbClr val="002060"/>
                </a:solidFill>
              </a:rPr>
              <a:t>відповідь</a:t>
            </a:r>
            <a:r>
              <a:rPr lang="ru-RU" sz="2800" b="1" dirty="0">
                <a:solidFill>
                  <a:srgbClr val="002060"/>
                </a:solidFill>
              </a:rPr>
              <a:t> на питання: «Чи </a:t>
            </a:r>
            <a:r>
              <a:rPr lang="ru-RU" sz="2800" b="1" dirty="0" err="1">
                <a:solidFill>
                  <a:srgbClr val="002060"/>
                </a:solidFill>
              </a:rPr>
              <a:t>варто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створювати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дельфінарії</a:t>
            </a:r>
            <a:r>
              <a:rPr lang="ru-RU" sz="2800" b="1" dirty="0">
                <a:solidFill>
                  <a:srgbClr val="002060"/>
                </a:solidFill>
              </a:rPr>
              <a:t>?».</a:t>
            </a: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4186" y="494645"/>
            <a:ext cx="9876742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3531" y="4493994"/>
            <a:ext cx="277630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076" y="4493994"/>
            <a:ext cx="3470282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0835" y="4493994"/>
            <a:ext cx="281756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Нові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нецікаві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2059583" y="1441065"/>
            <a:ext cx="8136904" cy="529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 ілюстраціями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84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577064" cy="907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6866" y="1401771"/>
            <a:ext cx="38850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Переказ планом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471" y="1924991"/>
            <a:ext cx="6756336" cy="954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FF00"/>
                </a:solidFill>
              </a:rPr>
              <a:t>Дж</a:t>
            </a:r>
            <a:r>
              <a:rPr lang="uk-UA" sz="2800" b="1" dirty="0" smtClean="0">
                <a:solidFill>
                  <a:srgbClr val="FFFF00"/>
                </a:solidFill>
              </a:rPr>
              <a:t>. </a:t>
            </a:r>
            <a:r>
              <a:rPr lang="uk-UA" sz="2800" b="1" dirty="0" err="1" smtClean="0">
                <a:solidFill>
                  <a:srgbClr val="FFFF00"/>
                </a:solidFill>
              </a:rPr>
              <a:t>Родарі</a:t>
            </a:r>
            <a:r>
              <a:rPr lang="uk-UA" sz="2800" b="1" dirty="0" smtClean="0">
                <a:solidFill>
                  <a:srgbClr val="FFFF00"/>
                </a:solidFill>
              </a:rPr>
              <a:t>. Дорога, що нікуди не вела</a:t>
            </a:r>
          </a:p>
          <a:p>
            <a:pPr algn="ctr"/>
            <a:r>
              <a:rPr lang="uk-UA" sz="2800" b="1" dirty="0" smtClean="0"/>
              <a:t>План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471" y="2915495"/>
            <a:ext cx="676485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AutoNum type="arabicPeriod"/>
            </a:pPr>
            <a:r>
              <a:rPr lang="uk-UA" sz="2800" b="1" dirty="0" err="1" smtClean="0"/>
              <a:t>Мартіно</a:t>
            </a:r>
            <a:r>
              <a:rPr lang="uk-UA" sz="2800" b="1" dirty="0" smtClean="0"/>
              <a:t> обирає таємничу дорогу.</a:t>
            </a:r>
          </a:p>
          <a:p>
            <a:pPr marL="361950" indent="-361950">
              <a:buAutoNum type="arabicPeriod"/>
            </a:pPr>
            <a:r>
              <a:rPr lang="uk-UA" sz="2800" b="1" dirty="0" smtClean="0"/>
              <a:t>Хлопчик натрапив на замок і сеньйору. </a:t>
            </a:r>
          </a:p>
          <a:p>
            <a:pPr marL="361950" indent="-361950">
              <a:buAutoNum type="arabicPeriod"/>
            </a:pPr>
            <a:r>
              <a:rPr lang="uk-UA" sz="2800" b="1" dirty="0" err="1" smtClean="0"/>
              <a:t>Мартіно</a:t>
            </a:r>
            <a:r>
              <a:rPr lang="uk-UA" sz="2800" b="1" dirty="0" smtClean="0"/>
              <a:t> повертається додому з подарунками.</a:t>
            </a:r>
          </a:p>
          <a:p>
            <a:pPr marL="361950" indent="-361950">
              <a:buAutoNum type="arabicPeriod"/>
            </a:pPr>
            <a:r>
              <a:rPr lang="uk-UA" sz="2800" b="1" dirty="0" smtClean="0"/>
              <a:t>Скарби дістаються тільки тим, хто іде першим.</a:t>
            </a:r>
          </a:p>
        </p:txBody>
      </p:sp>
      <p:pic>
        <p:nvPicPr>
          <p:cNvPr id="4098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71" y="1630334"/>
            <a:ext cx="3220610" cy="31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1471" y="5593151"/>
            <a:ext cx="67563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Яка головна думка казки?</a:t>
            </a:r>
            <a:endParaRPr lang="uk-U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507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Выступление сцены с певицей серенады. Мультяшный | Векторный клипарт |  CLIPAR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3" b="5623"/>
          <a:stretch/>
        </p:blipFill>
        <p:spPr bwMode="auto">
          <a:xfrm>
            <a:off x="2779663" y="4766067"/>
            <a:ext cx="2520280" cy="1866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Актер Клипарты и стоковые иллюстрации. 19 052 Актер векторные иллюстрации и  картинки в формате EPS от тысяч дизайнеров векторных клипартов и векторной  графики на условиях «роялти-фри»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b="10379"/>
          <a:stretch/>
        </p:blipFill>
        <p:spPr bwMode="auto">
          <a:xfrm>
            <a:off x="607564" y="3502560"/>
            <a:ext cx="2754504" cy="21053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494644"/>
            <a:ext cx="10009112" cy="846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Відгадайте</a:t>
            </a:r>
            <a:r>
              <a:rPr lang="ru-RU" sz="4000" b="1" dirty="0" smtClean="0">
                <a:solidFill>
                  <a:schemeClr val="bg1"/>
                </a:solidFill>
              </a:rPr>
              <a:t>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7872" y="1413570"/>
            <a:ext cx="45721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ходить по сцені, скаче,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сміється він, то плаче!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 кого зобразить, –Майстерністю всіх вразить!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3205" y="3240950"/>
            <a:ext cx="14289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Актор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0659" y="1413570"/>
            <a:ext cx="537594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Приміщення ошатне та святкове,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сцені актори грають чудово.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Показують тут нам вистави,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Впізнав назву цієї зали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23374" y="2717730"/>
            <a:ext cx="14289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Театр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Дети в костюмах исполнительского театр - цветной векторный клипар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2" b="8115"/>
          <a:stretch/>
        </p:blipFill>
        <p:spPr bwMode="auto">
          <a:xfrm>
            <a:off x="8508001" y="3363002"/>
            <a:ext cx="3026830" cy="2049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95433" y="3329907"/>
            <a:ext cx="511256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кінотеатрі – широкий екран,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цирку – манеж або арена.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Ну, а в театрі, простому театрі, Особливий майданчик – це…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9028" y="5145789"/>
            <a:ext cx="14289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сцена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2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Клипарт - занавес театра векторные картинки, иллюстрации сцена занавес | 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" y="1254934"/>
            <a:ext cx="11931034" cy="54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6001421" y="2255960"/>
            <a:ext cx="8605" cy="77815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81729" y="494229"/>
            <a:ext cx="9865096" cy="7111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Асоціативний кущ «Театр»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80067" y="1491523"/>
            <a:ext cx="1671400" cy="10317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п'єса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>
            <a:off x="2132789" y="3090205"/>
            <a:ext cx="1836663" cy="1027138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афіша</a:t>
            </a:r>
            <a:endParaRPr lang="ru-RU" sz="3200" b="1" dirty="0"/>
          </a:p>
        </p:txBody>
      </p:sp>
      <p:sp>
        <p:nvSpPr>
          <p:cNvPr id="13" name="Овал 12"/>
          <p:cNvSpPr/>
          <p:nvPr/>
        </p:nvSpPr>
        <p:spPr>
          <a:xfrm>
            <a:off x="2338331" y="5004884"/>
            <a:ext cx="2213136" cy="95979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антракт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4884279" y="1275537"/>
            <a:ext cx="2213136" cy="869747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актори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83919" y="5519619"/>
            <a:ext cx="2222013" cy="99550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глядачі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20223" y="1614004"/>
            <a:ext cx="1728192" cy="9860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сцена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8123763" y="3090205"/>
            <a:ext cx="2000716" cy="10535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слова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7820223" y="4979222"/>
            <a:ext cx="1908556" cy="869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пісні</a:t>
            </a:r>
            <a:endParaRPr lang="ru-RU" sz="32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001421" y="4645394"/>
            <a:ext cx="0" cy="87015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089461" y="3751596"/>
            <a:ext cx="642518" cy="15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969452" y="2493690"/>
            <a:ext cx="1036824" cy="8080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715767" y="4113113"/>
            <a:ext cx="1168512" cy="96735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35122" y="4157573"/>
            <a:ext cx="1217149" cy="85582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371859" y="3731034"/>
            <a:ext cx="631414" cy="794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230663" y="2493690"/>
            <a:ext cx="1021608" cy="80802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903458" y="3054224"/>
            <a:ext cx="2213136" cy="1437526"/>
          </a:xfrm>
          <a:prstGeom prst="ellipse">
            <a:avLst/>
          </a:prstGeom>
          <a:solidFill>
            <a:srgbClr val="B4105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 smtClean="0"/>
              <a:t>Театр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5152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1" y="1187029"/>
            <a:ext cx="3396509" cy="33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5847" y="1197546"/>
            <a:ext cx="676891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казка,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знаєте.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п’єса?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п’єсі зміст передано через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розмови дійових осіб.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П’єси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читають за ролями й розігрують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вистави на сцені. У тексті п’єс є описи місць, де відбувається дія, вказівки щодо дій акторів. Дійові особи говорять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діалогами (двоє по черзі), монологами (одноосібно).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753" y="5229994"/>
            <a:ext cx="1096054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П'єса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 французької мови означає – частина, шматок; драматичний твір, призначений для виставляння на сцені – вистави.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9863" y="1341562"/>
            <a:ext cx="6601579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Далі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прочитаєте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казку, яку написано у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п’єси. Звідси й назва — «п’єса-казка». 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П’єсу-казку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«Стрімкий, як вітер»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написала сучасна українська письменниця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Наталя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ОСИПЧУК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 читати п’єсу вголос, треба розглянути, як її 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побудовано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хто дійові особи, як чергуються їхні слова.</a:t>
            </a:r>
          </a:p>
        </p:txBody>
      </p:sp>
      <p:pic>
        <p:nvPicPr>
          <p:cNvPr id="8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1" y="1187029"/>
            <a:ext cx="3396509" cy="33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81611" y="1413570"/>
            <a:ext cx="662473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Про що може бути казка? </a:t>
            </a:r>
            <a:r>
              <a:rPr lang="ru-RU" sz="2800" b="1" dirty="0" smtClean="0"/>
              <a:t>Що/хто </a:t>
            </a:r>
            <a:r>
              <a:rPr lang="ru-RU" sz="2800" b="1" dirty="0"/>
              <a:t>може бути </a:t>
            </a:r>
            <a:r>
              <a:rPr lang="ru-RU" sz="2800" b="1" dirty="0" err="1"/>
              <a:t>стрімким</a:t>
            </a:r>
            <a:r>
              <a:rPr lang="ru-RU" sz="2800" b="1" dirty="0"/>
              <a:t>, як </a:t>
            </a:r>
            <a:r>
              <a:rPr lang="ru-RU" sz="2800" b="1" dirty="0" err="1"/>
              <a:t>вітер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Чи </a:t>
            </a:r>
            <a:r>
              <a:rPr lang="ru-RU" sz="2800" b="1" dirty="0"/>
              <a:t>можна за </a:t>
            </a:r>
            <a:r>
              <a:rPr lang="ru-RU" sz="2800" b="1" dirty="0" err="1" smtClean="0"/>
              <a:t>назвою</a:t>
            </a:r>
            <a:r>
              <a:rPr lang="ru-RU" sz="2800" b="1" dirty="0" smtClean="0"/>
              <a:t> </a:t>
            </a:r>
            <a:r>
              <a:rPr lang="ru-RU" sz="2800" b="1" dirty="0" err="1"/>
              <a:t>визначити</a:t>
            </a:r>
            <a:r>
              <a:rPr lang="ru-RU" sz="2800" b="1" dirty="0"/>
              <a:t> </a:t>
            </a:r>
            <a:r>
              <a:rPr lang="ru-RU" sz="2800" b="1" dirty="0" err="1"/>
              <a:t>головну</a:t>
            </a:r>
            <a:r>
              <a:rPr lang="ru-RU" sz="2800" b="1" dirty="0"/>
              <a:t> думку </a:t>
            </a:r>
            <a:r>
              <a:rPr lang="ru-RU" sz="2800" b="1" dirty="0" err="1"/>
              <a:t>п’єси</a:t>
            </a:r>
            <a:r>
              <a:rPr lang="ru-RU" sz="2800" b="1" dirty="0"/>
              <a:t>, її тему?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544" y="3357786"/>
            <a:ext cx="6660974" cy="138499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Як </a:t>
            </a:r>
            <a:r>
              <a:rPr lang="ru-RU" sz="2800" b="1" dirty="0" err="1"/>
              <a:t>уважаєте</a:t>
            </a:r>
            <a:r>
              <a:rPr lang="ru-RU" sz="2800" b="1" dirty="0"/>
              <a:t>, </a:t>
            </a:r>
            <a:r>
              <a:rPr lang="ru-RU" sz="2800" b="1" dirty="0" err="1"/>
              <a:t>скільки</a:t>
            </a:r>
            <a:r>
              <a:rPr lang="ru-RU" sz="2800" b="1" dirty="0"/>
              <a:t> має бути залучено людей у </a:t>
            </a:r>
            <a:r>
              <a:rPr lang="ru-RU" sz="2800" b="1" dirty="0" err="1"/>
              <a:t>театрі</a:t>
            </a:r>
            <a:r>
              <a:rPr lang="ru-RU" sz="2800" b="1" dirty="0"/>
              <a:t>, щоб </a:t>
            </a:r>
            <a:r>
              <a:rPr lang="ru-RU" sz="2800" b="1" dirty="0" err="1"/>
              <a:t>вистава</a:t>
            </a:r>
            <a:r>
              <a:rPr lang="ru-RU" sz="2800" b="1" dirty="0"/>
              <a:t> </a:t>
            </a:r>
            <a:r>
              <a:rPr lang="ru-RU" sz="2800" b="1" dirty="0" err="1"/>
              <a:t>відбулася</a:t>
            </a:r>
            <a:r>
              <a:rPr lang="ru-RU" sz="2800" b="1" dirty="0"/>
              <a:t>? Хто з них </a:t>
            </a:r>
            <a:r>
              <a:rPr lang="ru-RU" sz="2800" b="1" dirty="0" err="1" smtClean="0"/>
              <a:t>найважливіший</a:t>
            </a:r>
            <a:r>
              <a:rPr lang="ru-RU" sz="2800" b="1" dirty="0"/>
              <a:t>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D:\3 клас\01 УКР МОВА\Укр мова конструктор\Уроки\Урок 19 Виды предложений\Иллюстрации\Рис 7-05 Задумалас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3" y="1424745"/>
            <a:ext cx="3490516" cy="344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5781" y="4873319"/>
            <a:ext cx="719247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Актори</a:t>
            </a:r>
            <a:r>
              <a:rPr lang="ru-RU" sz="2800" b="1" dirty="0"/>
              <a:t>, </a:t>
            </a:r>
            <a:r>
              <a:rPr lang="ru-RU" sz="2800" b="1" dirty="0" err="1"/>
              <a:t>костюмери</a:t>
            </a:r>
            <a:r>
              <a:rPr lang="ru-RU" sz="2800" b="1" dirty="0"/>
              <a:t>, </a:t>
            </a:r>
            <a:r>
              <a:rPr lang="ru-RU" sz="2800" b="1" dirty="0" err="1"/>
              <a:t>гримери</a:t>
            </a:r>
            <a:r>
              <a:rPr lang="ru-RU" sz="2800" b="1" dirty="0"/>
              <a:t>, </a:t>
            </a:r>
            <a:r>
              <a:rPr lang="ru-RU" sz="2800" b="1" dirty="0" err="1"/>
              <a:t>музиканти</a:t>
            </a:r>
            <a:r>
              <a:rPr lang="ru-RU" sz="2800" b="1" dirty="0"/>
              <a:t>, </a:t>
            </a:r>
            <a:r>
              <a:rPr lang="ru-RU" sz="2800" b="1" dirty="0" err="1"/>
              <a:t>суфлери</a:t>
            </a:r>
            <a:r>
              <a:rPr lang="ru-RU" sz="2800" b="1" dirty="0"/>
              <a:t>, </a:t>
            </a:r>
            <a:r>
              <a:rPr lang="ru-RU" sz="2800" b="1" dirty="0" err="1"/>
              <a:t>освітлювачі</a:t>
            </a:r>
            <a:r>
              <a:rPr lang="ru-RU" sz="2800" b="1" dirty="0"/>
              <a:t>, художники, </a:t>
            </a:r>
            <a:r>
              <a:rPr lang="ru-RU" sz="2800" b="1" dirty="0" err="1"/>
              <a:t>режисери</a:t>
            </a:r>
            <a:r>
              <a:rPr lang="ru-RU" sz="2800" b="1" dirty="0"/>
              <a:t>, </a:t>
            </a:r>
            <a:r>
              <a:rPr lang="ru-RU" sz="2800" b="1" dirty="0" err="1"/>
              <a:t>компози</a:t>
            </a:r>
            <a:r>
              <a:rPr lang="ru-RU" sz="2800" b="1" dirty="0"/>
              <a:t> тори, </a:t>
            </a:r>
            <a:r>
              <a:rPr lang="ru-RU" sz="2800" b="1" dirty="0" err="1"/>
              <a:t>технічні</a:t>
            </a:r>
            <a:r>
              <a:rPr lang="ru-RU" sz="2800" b="1" dirty="0"/>
              <a:t> </a:t>
            </a:r>
            <a:r>
              <a:rPr lang="ru-RU" sz="2800" b="1" dirty="0" err="1"/>
              <a:t>працівники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4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4892" y="621482"/>
            <a:ext cx="9840923" cy="7248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Знайомтесь – письменниця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9687" y="1629594"/>
            <a:ext cx="574644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Наталія Вікторівна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Осипчук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(1969) –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 українська письменниця, прозаїк, публіцист, драматург.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Національної Спілки письменників.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Національної Спілки журналістів України. 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Бібліотека імені О.Донченка для дітей ЦБС Солом'янського району міста Києва  : Гість бібліотеки - Наталія Осипчу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89"/>
          <a:stretch/>
        </p:blipFill>
        <p:spPr bwMode="auto">
          <a:xfrm flipH="1">
            <a:off x="7279617" y="1629594"/>
            <a:ext cx="3736197" cy="37843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</TotalTime>
  <Words>1201</Words>
  <Application>Microsoft Office PowerPoint</Application>
  <PresentationFormat>Произвольный</PresentationFormat>
  <Paragraphs>184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316</cp:revision>
  <dcterms:created xsi:type="dcterms:W3CDTF">2025-08-27T14:01:18Z</dcterms:created>
  <dcterms:modified xsi:type="dcterms:W3CDTF">2026-02-13T11:44:19Z</dcterms:modified>
</cp:coreProperties>
</file>