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706" r:id="rId3"/>
    <p:sldId id="699" r:id="rId4"/>
    <p:sldId id="723" r:id="rId5"/>
    <p:sldId id="492" r:id="rId6"/>
    <p:sldId id="704" r:id="rId7"/>
    <p:sldId id="715" r:id="rId8"/>
    <p:sldId id="716" r:id="rId9"/>
    <p:sldId id="717" r:id="rId10"/>
    <p:sldId id="718" r:id="rId11"/>
    <p:sldId id="719" r:id="rId12"/>
    <p:sldId id="724" r:id="rId13"/>
    <p:sldId id="721" r:id="rId14"/>
    <p:sldId id="722" r:id="rId15"/>
    <p:sldId id="725" r:id="rId16"/>
    <p:sldId id="710" r:id="rId17"/>
    <p:sldId id="707" r:id="rId18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81B1E-F8C4-4597-843A-0EAE9000DD2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11BE1E0-2FCF-4F5D-B40C-C9F46BE22818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uk-UA" sz="5400" b="1" dirty="0" smtClean="0"/>
            <a:t>урок</a:t>
          </a:r>
          <a:endParaRPr lang="ru-RU" sz="5400" b="1" dirty="0"/>
        </a:p>
      </dgm:t>
    </dgm:pt>
    <dgm:pt modelId="{52B989FD-C89F-4D37-843F-7A4F643DDB8A}" type="parTrans" cxnId="{D5EA7B3E-0D3C-4575-BBE9-4B8768AA9395}">
      <dgm:prSet/>
      <dgm:spPr/>
      <dgm:t>
        <a:bodyPr/>
        <a:lstStyle/>
        <a:p>
          <a:endParaRPr lang="ru-RU" sz="2000"/>
        </a:p>
      </dgm:t>
    </dgm:pt>
    <dgm:pt modelId="{20403D49-7A16-4E5C-8E4F-DA110DC9157C}" type="sibTrans" cxnId="{D5EA7B3E-0D3C-4575-BBE9-4B8768AA9395}">
      <dgm:prSet/>
      <dgm:spPr/>
      <dgm:t>
        <a:bodyPr/>
        <a:lstStyle/>
        <a:p>
          <a:endParaRPr lang="ru-RU" sz="2000"/>
        </a:p>
      </dgm:t>
    </dgm:pt>
    <dgm:pt modelId="{E14F5D1D-2235-4A78-B962-6AB89CDB34AD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4000" b="1" dirty="0" smtClean="0"/>
            <a:t>цікавий</a:t>
          </a:r>
          <a:endParaRPr lang="ru-RU" sz="4000" b="1" dirty="0"/>
        </a:p>
      </dgm:t>
    </dgm:pt>
    <dgm:pt modelId="{46F52824-6C77-4C95-9D70-53F13A911034}" type="parTrans" cxnId="{B995C2F3-31AA-4CD2-8210-F04AC07A9B66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/>
        </a:p>
      </dgm:t>
    </dgm:pt>
    <dgm:pt modelId="{909382CF-1F2A-4D18-A109-203AD92C7D67}" type="sibTrans" cxnId="{B995C2F3-31AA-4CD2-8210-F04AC07A9B66}">
      <dgm:prSet/>
      <dgm:spPr/>
      <dgm:t>
        <a:bodyPr/>
        <a:lstStyle/>
        <a:p>
          <a:endParaRPr lang="ru-RU" sz="2000"/>
        </a:p>
      </dgm:t>
    </dgm:pt>
    <dgm:pt modelId="{F016CD53-4314-44C8-8851-271A8386442A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4000" b="1" dirty="0" smtClean="0"/>
            <a:t>нудний</a:t>
          </a:r>
          <a:endParaRPr lang="ru-RU" sz="4000" b="1" dirty="0"/>
        </a:p>
      </dgm:t>
    </dgm:pt>
    <dgm:pt modelId="{E85B6E4D-70A7-4DB1-A1A0-A1519B498753}" type="parTrans" cxnId="{748E59BD-2C29-4AF4-AC12-330BF3616D1D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/>
        </a:p>
      </dgm:t>
    </dgm:pt>
    <dgm:pt modelId="{7A085252-BEF4-44B7-81C7-91A5E37EA4E6}" type="sibTrans" cxnId="{748E59BD-2C29-4AF4-AC12-330BF3616D1D}">
      <dgm:prSet/>
      <dgm:spPr/>
      <dgm:t>
        <a:bodyPr/>
        <a:lstStyle/>
        <a:p>
          <a:endParaRPr lang="ru-RU" sz="2000"/>
        </a:p>
      </dgm:t>
    </dgm:pt>
    <dgm:pt modelId="{C7962517-4C5C-42CA-BFBB-E232FC2B266D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uk-UA" sz="4000" b="1" dirty="0" smtClean="0"/>
            <a:t>пізнавальний</a:t>
          </a:r>
          <a:endParaRPr lang="ru-RU" sz="4000" b="1" dirty="0"/>
        </a:p>
      </dgm:t>
    </dgm:pt>
    <dgm:pt modelId="{FB51DD19-8365-4539-BC19-2E62842AA665}" type="parTrans" cxnId="{61E4E69C-425F-4B4A-8490-8F0B3788F53E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endParaRPr lang="ru-RU" sz="2000"/>
        </a:p>
      </dgm:t>
    </dgm:pt>
    <dgm:pt modelId="{60323AE2-2A5B-47A8-BDF0-E4C81AB8B28B}" type="sibTrans" cxnId="{61E4E69C-425F-4B4A-8490-8F0B3788F53E}">
      <dgm:prSet/>
      <dgm:spPr/>
      <dgm:t>
        <a:bodyPr/>
        <a:lstStyle/>
        <a:p>
          <a:endParaRPr lang="ru-RU" sz="2000"/>
        </a:p>
      </dgm:t>
    </dgm:pt>
    <dgm:pt modelId="{3F736675-4146-4E95-9E88-00E945979D80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4000" b="1" dirty="0" smtClean="0"/>
            <a:t>довгий</a:t>
          </a:r>
          <a:endParaRPr lang="ru-RU" sz="4000" b="1" dirty="0"/>
        </a:p>
      </dgm:t>
    </dgm:pt>
    <dgm:pt modelId="{0751368C-5490-4419-8EE3-56792E0EC74B}" type="parTrans" cxnId="{26F7FA7E-8C96-4B9B-8184-630B3FB46B95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/>
        </a:p>
      </dgm:t>
    </dgm:pt>
    <dgm:pt modelId="{BF7E7A0F-8BFE-41BF-91F1-281379ED4C9F}" type="sibTrans" cxnId="{26F7FA7E-8C96-4B9B-8184-630B3FB46B95}">
      <dgm:prSet/>
      <dgm:spPr/>
      <dgm:t>
        <a:bodyPr/>
        <a:lstStyle/>
        <a:p>
          <a:endParaRPr lang="ru-RU" sz="2000"/>
        </a:p>
      </dgm:t>
    </dgm:pt>
    <dgm:pt modelId="{2252AE63-8550-48D5-B76D-33F4776E21D7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4000" b="1" dirty="0" smtClean="0"/>
            <a:t>швидкий</a:t>
          </a:r>
          <a:endParaRPr lang="ru-RU" sz="4000" b="1" dirty="0"/>
        </a:p>
      </dgm:t>
    </dgm:pt>
    <dgm:pt modelId="{43D7AFE5-A151-4A39-BE65-75D4FCB60E50}" type="parTrans" cxnId="{91C5C2D8-1F85-480C-BB37-28924ED47A5F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/>
        </a:p>
      </dgm:t>
    </dgm:pt>
    <dgm:pt modelId="{49FC656A-AA47-4A86-9894-149F4A5DC331}" type="sibTrans" cxnId="{91C5C2D8-1F85-480C-BB37-28924ED47A5F}">
      <dgm:prSet/>
      <dgm:spPr/>
      <dgm:t>
        <a:bodyPr/>
        <a:lstStyle/>
        <a:p>
          <a:endParaRPr lang="ru-RU" sz="2000"/>
        </a:p>
      </dgm:t>
    </dgm:pt>
    <dgm:pt modelId="{E3DA2B5F-5B05-4A0B-A7DD-509193D4E17C}" type="pres">
      <dgm:prSet presAssocID="{D4781B1E-F8C4-4597-843A-0EAE9000DD2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DA17EA-73B1-430F-B0C0-A6399710F092}" type="pres">
      <dgm:prSet presAssocID="{D11BE1E0-2FCF-4F5D-B40C-C9F46BE22818}" presName="centerShape" presStyleLbl="node0" presStyleIdx="0" presStyleCnt="1" custScaleX="122433"/>
      <dgm:spPr/>
      <dgm:t>
        <a:bodyPr/>
        <a:lstStyle/>
        <a:p>
          <a:endParaRPr lang="ru-RU"/>
        </a:p>
      </dgm:t>
    </dgm:pt>
    <dgm:pt modelId="{322D643B-98E7-48FB-B365-19A4E35E80BE}" type="pres">
      <dgm:prSet presAssocID="{46F52824-6C77-4C95-9D70-53F13A911034}" presName="parTrans" presStyleLbl="bgSibTrans2D1" presStyleIdx="0" presStyleCnt="5" custScaleX="61271" custScaleY="80746" custLinFactNeighborX="25828" custLinFactNeighborY="1836"/>
      <dgm:spPr/>
      <dgm:t>
        <a:bodyPr/>
        <a:lstStyle/>
        <a:p>
          <a:endParaRPr lang="ru-RU"/>
        </a:p>
      </dgm:t>
    </dgm:pt>
    <dgm:pt modelId="{93688CAB-E69F-4828-B1A4-C8BA928A3C5C}" type="pres">
      <dgm:prSet presAssocID="{E14F5D1D-2235-4A78-B962-6AB89CDB34AD}" presName="node" presStyleLbl="node1" presStyleIdx="0" presStyleCnt="5" custScaleX="128549" custScaleY="78887" custRadScaleRad="125764" custRadScaleInc="-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F4133-705B-422C-A43F-E1CBC8EB6FB8}" type="pres">
      <dgm:prSet presAssocID="{E85B6E4D-70A7-4DB1-A1A0-A1519B498753}" presName="parTrans" presStyleLbl="bgSibTrans2D1" presStyleIdx="1" presStyleCnt="5" custScaleX="51659" custScaleY="99033" custLinFactNeighborX="27095" custLinFactNeighborY="52855"/>
      <dgm:spPr/>
      <dgm:t>
        <a:bodyPr/>
        <a:lstStyle/>
        <a:p>
          <a:endParaRPr lang="ru-RU"/>
        </a:p>
      </dgm:t>
    </dgm:pt>
    <dgm:pt modelId="{F21D2CB4-61F7-4C96-88D6-482ADA1F7E14}" type="pres">
      <dgm:prSet presAssocID="{F016CD53-4314-44C8-8851-271A8386442A}" presName="node" presStyleLbl="node1" presStyleIdx="1" presStyleCnt="5" custScaleX="126015" custScaleY="80916" custRadScaleRad="119962" custRadScaleInc="-32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F4519-05E7-4E60-B563-B73106BC51CA}" type="pres">
      <dgm:prSet presAssocID="{FB51DD19-8365-4539-BC19-2E62842AA665}" presName="parTrans" presStyleLbl="bgSibTrans2D1" presStyleIdx="2" presStyleCnt="5" custAng="21593911" custScaleX="79783" custScaleY="72936" custLinFactNeighborX="88" custLinFactNeighborY="52855"/>
      <dgm:spPr/>
      <dgm:t>
        <a:bodyPr/>
        <a:lstStyle/>
        <a:p>
          <a:endParaRPr lang="ru-RU"/>
        </a:p>
      </dgm:t>
    </dgm:pt>
    <dgm:pt modelId="{2BCCC9C3-A556-4EBF-A2F7-AA7AE81151C5}" type="pres">
      <dgm:prSet presAssocID="{C7962517-4C5C-42CA-BFBB-E232FC2B266D}" presName="node" presStyleLbl="node1" presStyleIdx="2" presStyleCnt="5" custScaleX="203841" custScaleY="59128" custRadScaleRad="106777" custRadScaleInc="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86CE5-EC7C-46F2-A933-03A0CFACB5F2}" type="pres">
      <dgm:prSet presAssocID="{0751368C-5490-4419-8EE3-56792E0EC74B}" presName="parTrans" presStyleLbl="bgSibTrans2D1" presStyleIdx="3" presStyleCnt="5" custScaleX="55068" custScaleY="96196" custLinFactNeighborX="-26075" custLinFactNeighborY="42010"/>
      <dgm:spPr/>
      <dgm:t>
        <a:bodyPr/>
        <a:lstStyle/>
        <a:p>
          <a:endParaRPr lang="ru-RU"/>
        </a:p>
      </dgm:t>
    </dgm:pt>
    <dgm:pt modelId="{886191E9-BEED-4D49-9BC0-55CF97BBD098}" type="pres">
      <dgm:prSet presAssocID="{3F736675-4146-4E95-9E88-00E945979D80}" presName="node" presStyleLbl="node1" presStyleIdx="3" presStyleCnt="5" custScaleX="114063" custScaleY="79813" custRadScaleRad="120967" custRadScaleInc="33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48452-783F-4794-8177-6F90FAAEFC3F}" type="pres">
      <dgm:prSet presAssocID="{43D7AFE5-A151-4A39-BE65-75D4FCB60E50}" presName="parTrans" presStyleLbl="bgSibTrans2D1" presStyleIdx="4" presStyleCnt="5" custScaleY="80746" custLinFactNeighborX="-5630" custLinFactNeighborY="2110"/>
      <dgm:spPr/>
      <dgm:t>
        <a:bodyPr/>
        <a:lstStyle/>
        <a:p>
          <a:endParaRPr lang="ru-RU"/>
        </a:p>
      </dgm:t>
    </dgm:pt>
    <dgm:pt modelId="{BB208B9D-B692-4ADE-BCA6-F15EAB400D8C}" type="pres">
      <dgm:prSet presAssocID="{2252AE63-8550-48D5-B76D-33F4776E21D7}" presName="node" presStyleLbl="node1" presStyleIdx="4" presStyleCnt="5" custScaleX="138530" custScaleY="78887" custRadScaleRad="114680" custRadScaleInc="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07086B-4413-44B2-9B9B-EE04C395BEF0}" type="presOf" srcId="{43D7AFE5-A151-4A39-BE65-75D4FCB60E50}" destId="{ADD48452-783F-4794-8177-6F90FAAEFC3F}" srcOrd="0" destOrd="0" presId="urn:microsoft.com/office/officeart/2005/8/layout/radial4"/>
    <dgm:cxn modelId="{B995C2F3-31AA-4CD2-8210-F04AC07A9B66}" srcId="{D11BE1E0-2FCF-4F5D-B40C-C9F46BE22818}" destId="{E14F5D1D-2235-4A78-B962-6AB89CDB34AD}" srcOrd="0" destOrd="0" parTransId="{46F52824-6C77-4C95-9D70-53F13A911034}" sibTransId="{909382CF-1F2A-4D18-A109-203AD92C7D67}"/>
    <dgm:cxn modelId="{61E4E69C-425F-4B4A-8490-8F0B3788F53E}" srcId="{D11BE1E0-2FCF-4F5D-B40C-C9F46BE22818}" destId="{C7962517-4C5C-42CA-BFBB-E232FC2B266D}" srcOrd="2" destOrd="0" parTransId="{FB51DD19-8365-4539-BC19-2E62842AA665}" sibTransId="{60323AE2-2A5B-47A8-BDF0-E4C81AB8B28B}"/>
    <dgm:cxn modelId="{346EF934-528E-4C43-9A18-C7D7319BA6FD}" type="presOf" srcId="{C7962517-4C5C-42CA-BFBB-E232FC2B266D}" destId="{2BCCC9C3-A556-4EBF-A2F7-AA7AE81151C5}" srcOrd="0" destOrd="0" presId="urn:microsoft.com/office/officeart/2005/8/layout/radial4"/>
    <dgm:cxn modelId="{26F7FA7E-8C96-4B9B-8184-630B3FB46B95}" srcId="{D11BE1E0-2FCF-4F5D-B40C-C9F46BE22818}" destId="{3F736675-4146-4E95-9E88-00E945979D80}" srcOrd="3" destOrd="0" parTransId="{0751368C-5490-4419-8EE3-56792E0EC74B}" sibTransId="{BF7E7A0F-8BFE-41BF-91F1-281379ED4C9F}"/>
    <dgm:cxn modelId="{3A4F3F47-C259-4CE5-9037-C85326027B5E}" type="presOf" srcId="{F016CD53-4314-44C8-8851-271A8386442A}" destId="{F21D2CB4-61F7-4C96-88D6-482ADA1F7E14}" srcOrd="0" destOrd="0" presId="urn:microsoft.com/office/officeart/2005/8/layout/radial4"/>
    <dgm:cxn modelId="{91C5C2D8-1F85-480C-BB37-28924ED47A5F}" srcId="{D11BE1E0-2FCF-4F5D-B40C-C9F46BE22818}" destId="{2252AE63-8550-48D5-B76D-33F4776E21D7}" srcOrd="4" destOrd="0" parTransId="{43D7AFE5-A151-4A39-BE65-75D4FCB60E50}" sibTransId="{49FC656A-AA47-4A86-9894-149F4A5DC331}"/>
    <dgm:cxn modelId="{082DE3B8-4D8F-4D21-951C-C5AAFD79ABEA}" type="presOf" srcId="{E85B6E4D-70A7-4DB1-A1A0-A1519B498753}" destId="{97AF4133-705B-422C-A43F-E1CBC8EB6FB8}" srcOrd="0" destOrd="0" presId="urn:microsoft.com/office/officeart/2005/8/layout/radial4"/>
    <dgm:cxn modelId="{E598A7A3-A7FB-4185-91D3-5B90EA4B709F}" type="presOf" srcId="{0751368C-5490-4419-8EE3-56792E0EC74B}" destId="{CDA86CE5-EC7C-46F2-A933-03A0CFACB5F2}" srcOrd="0" destOrd="0" presId="urn:microsoft.com/office/officeart/2005/8/layout/radial4"/>
    <dgm:cxn modelId="{1F24710C-43FC-4E99-8990-0660BF458C46}" type="presOf" srcId="{46F52824-6C77-4C95-9D70-53F13A911034}" destId="{322D643B-98E7-48FB-B365-19A4E35E80BE}" srcOrd="0" destOrd="0" presId="urn:microsoft.com/office/officeart/2005/8/layout/radial4"/>
    <dgm:cxn modelId="{0E74BF8F-9E9E-4F42-923C-3832E2BD1D5D}" type="presOf" srcId="{FB51DD19-8365-4539-BC19-2E62842AA665}" destId="{57DF4519-05E7-4E60-B563-B73106BC51CA}" srcOrd="0" destOrd="0" presId="urn:microsoft.com/office/officeart/2005/8/layout/radial4"/>
    <dgm:cxn modelId="{09B561DA-65C4-4D01-8B08-09F51F818741}" type="presOf" srcId="{D4781B1E-F8C4-4597-843A-0EAE9000DD23}" destId="{E3DA2B5F-5B05-4A0B-A7DD-509193D4E17C}" srcOrd="0" destOrd="0" presId="urn:microsoft.com/office/officeart/2005/8/layout/radial4"/>
    <dgm:cxn modelId="{C5DCB7EA-0ABC-4287-8217-D6099ABB47DE}" type="presOf" srcId="{D11BE1E0-2FCF-4F5D-B40C-C9F46BE22818}" destId="{A1DA17EA-73B1-430F-B0C0-A6399710F092}" srcOrd="0" destOrd="0" presId="urn:microsoft.com/office/officeart/2005/8/layout/radial4"/>
    <dgm:cxn modelId="{3270696C-2123-4E36-BE34-059D5132987D}" type="presOf" srcId="{3F736675-4146-4E95-9E88-00E945979D80}" destId="{886191E9-BEED-4D49-9BC0-55CF97BBD098}" srcOrd="0" destOrd="0" presId="urn:microsoft.com/office/officeart/2005/8/layout/radial4"/>
    <dgm:cxn modelId="{2D3CFCE3-B9A8-4337-BEC8-93D3245CD7D7}" type="presOf" srcId="{2252AE63-8550-48D5-B76D-33F4776E21D7}" destId="{BB208B9D-B692-4ADE-BCA6-F15EAB400D8C}" srcOrd="0" destOrd="0" presId="urn:microsoft.com/office/officeart/2005/8/layout/radial4"/>
    <dgm:cxn modelId="{D5EA7B3E-0D3C-4575-BBE9-4B8768AA9395}" srcId="{D4781B1E-F8C4-4597-843A-0EAE9000DD23}" destId="{D11BE1E0-2FCF-4F5D-B40C-C9F46BE22818}" srcOrd="0" destOrd="0" parTransId="{52B989FD-C89F-4D37-843F-7A4F643DDB8A}" sibTransId="{20403D49-7A16-4E5C-8E4F-DA110DC9157C}"/>
    <dgm:cxn modelId="{748E59BD-2C29-4AF4-AC12-330BF3616D1D}" srcId="{D11BE1E0-2FCF-4F5D-B40C-C9F46BE22818}" destId="{F016CD53-4314-44C8-8851-271A8386442A}" srcOrd="1" destOrd="0" parTransId="{E85B6E4D-70A7-4DB1-A1A0-A1519B498753}" sibTransId="{7A085252-BEF4-44B7-81C7-91A5E37EA4E6}"/>
    <dgm:cxn modelId="{97A5E48F-9694-43EA-81DD-90C7AE8295D6}" type="presOf" srcId="{E14F5D1D-2235-4A78-B962-6AB89CDB34AD}" destId="{93688CAB-E69F-4828-B1A4-C8BA928A3C5C}" srcOrd="0" destOrd="0" presId="urn:microsoft.com/office/officeart/2005/8/layout/radial4"/>
    <dgm:cxn modelId="{A574CAC3-1528-4C72-B18B-ED6ACD3EC0D8}" type="presParOf" srcId="{E3DA2B5F-5B05-4A0B-A7DD-509193D4E17C}" destId="{A1DA17EA-73B1-430F-B0C0-A6399710F092}" srcOrd="0" destOrd="0" presId="urn:microsoft.com/office/officeart/2005/8/layout/radial4"/>
    <dgm:cxn modelId="{F00B9DE0-13BC-4599-9BC2-1969D859F76F}" type="presParOf" srcId="{E3DA2B5F-5B05-4A0B-A7DD-509193D4E17C}" destId="{322D643B-98E7-48FB-B365-19A4E35E80BE}" srcOrd="1" destOrd="0" presId="urn:microsoft.com/office/officeart/2005/8/layout/radial4"/>
    <dgm:cxn modelId="{FD038AF9-0829-4681-B01B-6E555DA0363A}" type="presParOf" srcId="{E3DA2B5F-5B05-4A0B-A7DD-509193D4E17C}" destId="{93688CAB-E69F-4828-B1A4-C8BA928A3C5C}" srcOrd="2" destOrd="0" presId="urn:microsoft.com/office/officeart/2005/8/layout/radial4"/>
    <dgm:cxn modelId="{B39E9523-6D6B-445A-8CA9-310F03BDF1A9}" type="presParOf" srcId="{E3DA2B5F-5B05-4A0B-A7DD-509193D4E17C}" destId="{97AF4133-705B-422C-A43F-E1CBC8EB6FB8}" srcOrd="3" destOrd="0" presId="urn:microsoft.com/office/officeart/2005/8/layout/radial4"/>
    <dgm:cxn modelId="{A2C89CCE-FBB1-40F7-A8A0-1F105E33FDB2}" type="presParOf" srcId="{E3DA2B5F-5B05-4A0B-A7DD-509193D4E17C}" destId="{F21D2CB4-61F7-4C96-88D6-482ADA1F7E14}" srcOrd="4" destOrd="0" presId="urn:microsoft.com/office/officeart/2005/8/layout/radial4"/>
    <dgm:cxn modelId="{FDBC7018-F693-40BD-9119-DEB22FF5E99F}" type="presParOf" srcId="{E3DA2B5F-5B05-4A0B-A7DD-509193D4E17C}" destId="{57DF4519-05E7-4E60-B563-B73106BC51CA}" srcOrd="5" destOrd="0" presId="urn:microsoft.com/office/officeart/2005/8/layout/radial4"/>
    <dgm:cxn modelId="{EA4DB7D7-0E60-4727-816D-6298738D990F}" type="presParOf" srcId="{E3DA2B5F-5B05-4A0B-A7DD-509193D4E17C}" destId="{2BCCC9C3-A556-4EBF-A2F7-AA7AE81151C5}" srcOrd="6" destOrd="0" presId="urn:microsoft.com/office/officeart/2005/8/layout/radial4"/>
    <dgm:cxn modelId="{1C6159A5-E331-451C-8F73-60BE11B79830}" type="presParOf" srcId="{E3DA2B5F-5B05-4A0B-A7DD-509193D4E17C}" destId="{CDA86CE5-EC7C-46F2-A933-03A0CFACB5F2}" srcOrd="7" destOrd="0" presId="urn:microsoft.com/office/officeart/2005/8/layout/radial4"/>
    <dgm:cxn modelId="{17EEC247-7A6A-4E4B-982F-B30E19DA2D94}" type="presParOf" srcId="{E3DA2B5F-5B05-4A0B-A7DD-509193D4E17C}" destId="{886191E9-BEED-4D49-9BC0-55CF97BBD098}" srcOrd="8" destOrd="0" presId="urn:microsoft.com/office/officeart/2005/8/layout/radial4"/>
    <dgm:cxn modelId="{FEF16204-E8D4-49A6-B8DB-DD99A90F7E7D}" type="presParOf" srcId="{E3DA2B5F-5B05-4A0B-A7DD-509193D4E17C}" destId="{ADD48452-783F-4794-8177-6F90FAAEFC3F}" srcOrd="9" destOrd="0" presId="urn:microsoft.com/office/officeart/2005/8/layout/radial4"/>
    <dgm:cxn modelId="{F6BEFB22-58B6-4B09-8EA8-7D2F1CB23CCE}" type="presParOf" srcId="{E3DA2B5F-5B05-4A0B-A7DD-509193D4E17C}" destId="{BB208B9D-B692-4ADE-BCA6-F15EAB400D8C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A17EA-73B1-430F-B0C0-A6399710F092}">
      <dsp:nvSpPr>
        <dsp:cNvPr id="0" name=""/>
        <dsp:cNvSpPr/>
      </dsp:nvSpPr>
      <dsp:spPr>
        <a:xfrm>
          <a:off x="3432754" y="2433896"/>
          <a:ext cx="2341041" cy="191210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b="1" kern="1200" dirty="0" smtClean="0"/>
            <a:t>урок</a:t>
          </a:r>
          <a:endParaRPr lang="ru-RU" sz="5400" b="1" kern="1200" dirty="0"/>
        </a:p>
      </dsp:txBody>
      <dsp:txXfrm>
        <a:off x="3775592" y="2713917"/>
        <a:ext cx="1655365" cy="1352058"/>
      </dsp:txXfrm>
    </dsp:sp>
    <dsp:sp modelId="{322D643B-98E7-48FB-B365-19A4E35E80BE}">
      <dsp:nvSpPr>
        <dsp:cNvPr id="0" name=""/>
        <dsp:cNvSpPr/>
      </dsp:nvSpPr>
      <dsp:spPr>
        <a:xfrm rot="10792287">
          <a:off x="2134946" y="3185246"/>
          <a:ext cx="1311587" cy="44002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93688CAB-E69F-4828-B1A4-C8BA928A3C5C}">
      <dsp:nvSpPr>
        <dsp:cNvPr id="0" name=""/>
        <dsp:cNvSpPr/>
      </dsp:nvSpPr>
      <dsp:spPr>
        <a:xfrm>
          <a:off x="0" y="2824463"/>
          <a:ext cx="2335086" cy="1146382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цікавий</a:t>
          </a:r>
          <a:endParaRPr lang="ru-RU" sz="4000" b="1" kern="1200" dirty="0"/>
        </a:p>
      </dsp:txBody>
      <dsp:txXfrm>
        <a:off x="33576" y="2858039"/>
        <a:ext cx="2267934" cy="1079230"/>
      </dsp:txXfrm>
    </dsp:sp>
    <dsp:sp modelId="{97AF4133-705B-422C-A43F-E1CBC8EB6FB8}">
      <dsp:nvSpPr>
        <dsp:cNvPr id="0" name=""/>
        <dsp:cNvSpPr/>
      </dsp:nvSpPr>
      <dsp:spPr>
        <a:xfrm rot="12795797">
          <a:off x="2711822" y="2149528"/>
          <a:ext cx="1113538" cy="53967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F21D2CB4-61F7-4C96-88D6-482ADA1F7E14}">
      <dsp:nvSpPr>
        <dsp:cNvPr id="0" name=""/>
        <dsp:cNvSpPr/>
      </dsp:nvSpPr>
      <dsp:spPr>
        <a:xfrm>
          <a:off x="638822" y="952254"/>
          <a:ext cx="2289056" cy="1175868"/>
        </a:xfrm>
        <a:prstGeom prst="roundRect">
          <a:avLst>
            <a:gd name="adj" fmla="val 1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нудний</a:t>
          </a:r>
          <a:endParaRPr lang="ru-RU" sz="4000" b="1" kern="1200" dirty="0"/>
        </a:p>
      </dsp:txBody>
      <dsp:txXfrm>
        <a:off x="673262" y="986694"/>
        <a:ext cx="2220176" cy="1106988"/>
      </dsp:txXfrm>
    </dsp:sp>
    <dsp:sp modelId="{57DF4519-05E7-4E60-B563-B73106BC51CA}">
      <dsp:nvSpPr>
        <dsp:cNvPr id="0" name=""/>
        <dsp:cNvSpPr/>
      </dsp:nvSpPr>
      <dsp:spPr>
        <a:xfrm rot="16200000">
          <a:off x="3852945" y="1465943"/>
          <a:ext cx="1511123" cy="397463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2BCCC9C3-A556-4EBF-A2F7-AA7AE81151C5}">
      <dsp:nvSpPr>
        <dsp:cNvPr id="0" name=""/>
        <dsp:cNvSpPr/>
      </dsp:nvSpPr>
      <dsp:spPr>
        <a:xfrm>
          <a:off x="2757137" y="0"/>
          <a:ext cx="3702762" cy="859245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пізнавальний</a:t>
          </a:r>
          <a:endParaRPr lang="ru-RU" sz="4000" b="1" kern="1200" dirty="0"/>
        </a:p>
      </dsp:txBody>
      <dsp:txXfrm>
        <a:off x="2782303" y="25166"/>
        <a:ext cx="3652430" cy="808913"/>
      </dsp:txXfrm>
    </dsp:sp>
    <dsp:sp modelId="{CDA86CE5-EC7C-46F2-A933-03A0CFACB5F2}">
      <dsp:nvSpPr>
        <dsp:cNvPr id="0" name=""/>
        <dsp:cNvSpPr/>
      </dsp:nvSpPr>
      <dsp:spPr>
        <a:xfrm rot="19613232">
          <a:off x="5368417" y="2094913"/>
          <a:ext cx="1201427" cy="524218"/>
        </a:xfrm>
        <a:prstGeom prst="leftArrow">
          <a:avLst>
            <a:gd name="adj1" fmla="val 60000"/>
            <a:gd name="adj2" fmla="val 5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886191E9-BEED-4D49-9BC0-55CF97BBD098}">
      <dsp:nvSpPr>
        <dsp:cNvPr id="0" name=""/>
        <dsp:cNvSpPr/>
      </dsp:nvSpPr>
      <dsp:spPr>
        <a:xfrm>
          <a:off x="6415738" y="952246"/>
          <a:ext cx="2071949" cy="1159839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довгий</a:t>
          </a:r>
          <a:endParaRPr lang="ru-RU" sz="4000" b="1" kern="1200" dirty="0"/>
        </a:p>
      </dsp:txBody>
      <dsp:txXfrm>
        <a:off x="6449709" y="986217"/>
        <a:ext cx="2004007" cy="1091897"/>
      </dsp:txXfrm>
    </dsp:sp>
    <dsp:sp modelId="{ADD48452-783F-4794-8177-6F90FAAEFC3F}">
      <dsp:nvSpPr>
        <dsp:cNvPr id="0" name=""/>
        <dsp:cNvSpPr/>
      </dsp:nvSpPr>
      <dsp:spPr>
        <a:xfrm rot="8230">
          <a:off x="5777476" y="3186827"/>
          <a:ext cx="1940522" cy="44002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BB208B9D-B692-4ADE-BCA6-F15EAB400D8C}">
      <dsp:nvSpPr>
        <dsp:cNvPr id="0" name=""/>
        <dsp:cNvSpPr/>
      </dsp:nvSpPr>
      <dsp:spPr>
        <a:xfrm>
          <a:off x="6569051" y="2824472"/>
          <a:ext cx="2516390" cy="1146382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швидкий</a:t>
          </a:r>
          <a:endParaRPr lang="ru-RU" sz="4000" b="1" kern="1200" dirty="0"/>
        </a:p>
      </dsp:txBody>
      <dsp:txXfrm>
        <a:off x="6602627" y="2858048"/>
        <a:ext cx="2449238" cy="1079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99543" y="1125538"/>
            <a:ext cx="8640960" cy="1368152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400" b="1" dirty="0">
                <a:solidFill>
                  <a:srgbClr val="0070C0"/>
                </a:solidFill>
              </a:rPr>
              <a:t>Прикрашаю своє мовлення прикметниками 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676207" y="3789834"/>
            <a:ext cx="2664296" cy="1794747"/>
          </a:xfr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5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Прикметник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73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4" name="Picture 2" descr="Море – моє життя. Іван Айвазовський | Library Art Blo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35" y="3357786"/>
            <a:ext cx="2979912" cy="239585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1" t="18049" r="3492"/>
          <a:stretch/>
        </p:blipFill>
        <p:spPr>
          <a:xfrm flipH="1">
            <a:off x="1036275" y="1775833"/>
            <a:ext cx="1599372" cy="24568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53414" y="532227"/>
            <a:ext cx="9892799" cy="10973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3200" b="1" dirty="0">
                <a:solidFill>
                  <a:schemeClr val="bg1"/>
                </a:solidFill>
              </a:rPr>
              <a:t>текст, щоб перевірити, чи правильно </a:t>
            </a:r>
            <a:r>
              <a:rPr lang="uk-UA" sz="3200" b="1" dirty="0" smtClean="0">
                <a:solidFill>
                  <a:schemeClr val="bg1"/>
                </a:solidFill>
              </a:rPr>
              <a:t>ви думаєте.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1671" y="1773610"/>
            <a:ext cx="7972892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      </a:t>
            </a:r>
            <a:r>
              <a:rPr lang="uk-UA" sz="3200" b="1" dirty="0">
                <a:solidFill>
                  <a:schemeClr val="bg1"/>
                </a:solidFill>
              </a:rPr>
              <a:t>Іван Айвазовський — відомий художник, який написав багато </a:t>
            </a:r>
            <a:r>
              <a:rPr lang="uk-UA" sz="3200" b="1" dirty="0" err="1">
                <a:solidFill>
                  <a:schemeClr val="bg1"/>
                </a:solidFill>
              </a:rPr>
              <a:t>полотен</a:t>
            </a:r>
            <a:r>
              <a:rPr lang="uk-UA" sz="3200" b="1" dirty="0">
                <a:solidFill>
                  <a:schemeClr val="bg1"/>
                </a:solidFill>
              </a:rPr>
              <a:t> на морську тематику. Він жив і працював у Криму. У місті Феодосія розташований великий музей його картин.</a:t>
            </a: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1" y="5901422"/>
            <a:ext cx="1053414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Дом Музей Айвазовского в Феодосии - описание и фото, адрес, время рабо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027" y="4353472"/>
            <a:ext cx="5136447" cy="2194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Галерея ім. Айвазовського в Феодосії | Навколо Світ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474" y="4379933"/>
            <a:ext cx="3436388" cy="2142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42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1431" y="494645"/>
            <a:ext cx="10729191" cy="7029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Прочитайте  розповідь </a:t>
            </a:r>
            <a:r>
              <a:rPr lang="uk-UA" sz="3600" b="1" dirty="0">
                <a:solidFill>
                  <a:schemeClr val="bg1"/>
                </a:solidFill>
              </a:rPr>
              <a:t>про картину </a:t>
            </a:r>
            <a:r>
              <a:rPr lang="uk-UA" sz="3600" b="1" dirty="0" err="1" smtClean="0">
                <a:solidFill>
                  <a:schemeClr val="bg1"/>
                </a:solidFill>
              </a:rPr>
              <a:t>І.Айвазовського</a:t>
            </a:r>
            <a:r>
              <a:rPr lang="uk-UA" sz="3600" b="1" dirty="0" smtClean="0">
                <a:solidFill>
                  <a:schemeClr val="bg1"/>
                </a:solidFill>
              </a:rPr>
              <a:t>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2741" y="2188642"/>
            <a:ext cx="7303197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      </a:t>
            </a:r>
            <a:r>
              <a:rPr lang="uk-UA" sz="3200" b="1" dirty="0">
                <a:solidFill>
                  <a:schemeClr val="bg1"/>
                </a:solidFill>
              </a:rPr>
              <a:t>Море …, …, … . На морі …, … корабель. Його оточують …, …, … хвилі. Картина викликає … настрій.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2737" y="3933850"/>
            <a:ext cx="7263203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u="sng" dirty="0" smtClean="0">
                <a:solidFill>
                  <a:schemeClr val="bg1"/>
                </a:solidFill>
              </a:rPr>
              <a:t>Довідка</a:t>
            </a:r>
            <a:r>
              <a:rPr lang="uk-UA" sz="3200" b="1" u="sng" dirty="0">
                <a:solidFill>
                  <a:schemeClr val="bg1"/>
                </a:solidFill>
              </a:rPr>
              <a:t>:</a:t>
            </a:r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rgbClr val="FFFF00"/>
                </a:solidFill>
              </a:rPr>
              <a:t>неспокійне, розбурхане, суворе, самотній, беззахисний, великі, небезпечні, безпощадні,  тривожний.</a:t>
            </a: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1" y="5901422"/>
            <a:ext cx="1053414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3050" y="1269554"/>
            <a:ext cx="7159181" cy="8470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Чи  </a:t>
            </a:r>
            <a:r>
              <a:rPr lang="uk-UA" sz="2400" b="1" dirty="0">
                <a:solidFill>
                  <a:srgbClr val="0070C0"/>
                </a:solidFill>
              </a:rPr>
              <a:t>зрозуміло,  яку  саме  картину </a:t>
            </a:r>
            <a:r>
              <a:rPr lang="uk-UA" sz="2400" b="1" dirty="0" smtClean="0">
                <a:solidFill>
                  <a:srgbClr val="0070C0"/>
                </a:solidFill>
              </a:rPr>
              <a:t>описано? </a:t>
            </a:r>
          </a:p>
          <a:p>
            <a:pPr algn="ctr"/>
            <a:r>
              <a:rPr lang="ru-RU" sz="2400" b="1" dirty="0" err="1" smtClean="0">
                <a:solidFill>
                  <a:srgbClr val="0070C0"/>
                </a:solidFill>
              </a:rPr>
              <a:t>Доповніть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розповідь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словами </a:t>
            </a:r>
            <a:r>
              <a:rPr lang="ru-RU" sz="2400" b="1" dirty="0">
                <a:solidFill>
                  <a:srgbClr val="0070C0"/>
                </a:solidFill>
              </a:rPr>
              <a:t>з </a:t>
            </a:r>
            <a:r>
              <a:rPr lang="ru-RU" sz="2400" b="1" dirty="0" err="1">
                <a:solidFill>
                  <a:srgbClr val="0070C0"/>
                </a:solidFill>
              </a:rPr>
              <a:t>довідки</a:t>
            </a:r>
            <a:r>
              <a:rPr lang="ru-RU" sz="2400" b="1" dirty="0">
                <a:solidFill>
                  <a:srgbClr val="0070C0"/>
                </a:solidFill>
              </a:rPr>
              <a:t> і </a:t>
            </a:r>
            <a:r>
              <a:rPr lang="ru-RU" sz="2400" b="1" dirty="0" smtClean="0">
                <a:solidFill>
                  <a:srgbClr val="0070C0"/>
                </a:solidFill>
              </a:rPr>
              <a:t>запишіть.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9" name="Picture 4" descr="Описание картины Ивана Айвазовского «Буря на море ночью» 👍 - Айвазовский  Ив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043" y="1932946"/>
            <a:ext cx="3218205" cy="2643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Штиль 1885 42х62 (картина) — Иван Константинович Айвазовск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71" y="4455171"/>
            <a:ext cx="3298940" cy="2096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8164271" y="1242593"/>
            <a:ext cx="300103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І</a:t>
            </a:r>
            <a:r>
              <a:rPr lang="uk-UA" sz="2400" b="1" dirty="0">
                <a:solidFill>
                  <a:srgbClr val="0070C0"/>
                </a:solidFill>
              </a:rPr>
              <a:t>. Айвазовський</a:t>
            </a:r>
          </a:p>
          <a:p>
            <a:pPr algn="ctr"/>
            <a:r>
              <a:rPr lang="uk-UA" sz="2400" b="1" dirty="0">
                <a:solidFill>
                  <a:srgbClr val="0070C0"/>
                </a:solidFill>
              </a:rPr>
              <a:t>Буря на морі вночі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559719" y="5630909"/>
            <a:ext cx="257183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І</a:t>
            </a:r>
            <a:r>
              <a:rPr lang="uk-UA" sz="2400" b="1" dirty="0">
                <a:solidFill>
                  <a:srgbClr val="0070C0"/>
                </a:solidFill>
              </a:rPr>
              <a:t>. Айвазовський</a:t>
            </a:r>
          </a:p>
          <a:p>
            <a:pPr algn="ctr"/>
            <a:r>
              <a:rPr lang="uk-UA" sz="2400" b="1" dirty="0">
                <a:solidFill>
                  <a:srgbClr val="0070C0"/>
                </a:solidFill>
              </a:rPr>
              <a:t>Штиль</a:t>
            </a:r>
          </a:p>
        </p:txBody>
      </p:sp>
    </p:spTree>
    <p:extLst>
      <p:ext uri="{BB962C8B-B14F-4D97-AF65-F5344CB8AC3E}">
        <p14:creationId xmlns:p14="http://schemas.microsoft.com/office/powerpoint/2010/main" val="37475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1431" y="494645"/>
            <a:ext cx="10729191" cy="7029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Прочитайте утворений текст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788" y="1811353"/>
            <a:ext cx="7303197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      </a:t>
            </a:r>
            <a:r>
              <a:rPr lang="uk-UA" sz="3200" b="1" dirty="0">
                <a:solidFill>
                  <a:schemeClr val="bg1"/>
                </a:solidFill>
              </a:rPr>
              <a:t>Море </a:t>
            </a:r>
            <a:r>
              <a:rPr lang="uk-UA" sz="3200" b="1" i="1" dirty="0">
                <a:solidFill>
                  <a:srgbClr val="FFFF00"/>
                </a:solidFill>
              </a:rPr>
              <a:t>неспокійне, розбурхане, суворе</a:t>
            </a:r>
            <a:r>
              <a:rPr lang="uk-UA" sz="3200" b="1" dirty="0" smtClean="0">
                <a:solidFill>
                  <a:schemeClr val="bg1"/>
                </a:solidFill>
              </a:rPr>
              <a:t>. </a:t>
            </a:r>
            <a:r>
              <a:rPr lang="uk-UA" sz="3200" b="1" dirty="0">
                <a:solidFill>
                  <a:schemeClr val="bg1"/>
                </a:solidFill>
              </a:rPr>
              <a:t>На морі </a:t>
            </a:r>
            <a:r>
              <a:rPr lang="uk-UA" sz="3200" b="1" i="1" dirty="0">
                <a:solidFill>
                  <a:srgbClr val="FFFF00"/>
                </a:solidFill>
              </a:rPr>
              <a:t>самотній, беззахисний</a:t>
            </a:r>
            <a:r>
              <a:rPr lang="uk-UA" sz="3200" b="1" dirty="0" smtClean="0">
                <a:solidFill>
                  <a:srgbClr val="FFFF00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корабель. Його оточують </a:t>
            </a:r>
            <a:r>
              <a:rPr lang="uk-UA" sz="3200" b="1" i="1" dirty="0">
                <a:solidFill>
                  <a:srgbClr val="FFFF00"/>
                </a:solidFill>
              </a:rPr>
              <a:t>великі, небезпечні, безпощадні</a:t>
            </a:r>
            <a:r>
              <a:rPr lang="uk-UA" sz="3200" b="1" i="1" dirty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хвилі</a:t>
            </a:r>
            <a:r>
              <a:rPr lang="uk-UA" sz="3200" b="1" dirty="0">
                <a:solidFill>
                  <a:schemeClr val="bg1"/>
                </a:solidFill>
              </a:rPr>
              <a:t>. Картина викликає </a:t>
            </a:r>
            <a:r>
              <a:rPr lang="uk-UA" sz="3200" b="1" i="1" dirty="0">
                <a:solidFill>
                  <a:srgbClr val="FFFF00"/>
                </a:solidFill>
              </a:rPr>
              <a:t>тривожний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настрій. </a:t>
            </a: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1" y="5901422"/>
            <a:ext cx="1053414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7014" y="1269554"/>
            <a:ext cx="691465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Чи </a:t>
            </a:r>
            <a:r>
              <a:rPr lang="uk-UA" sz="2400" b="1" dirty="0">
                <a:solidFill>
                  <a:srgbClr val="0070C0"/>
                </a:solidFill>
              </a:rPr>
              <a:t>зрозуміло тепер, яку з картин, </a:t>
            </a:r>
            <a:r>
              <a:rPr lang="uk-UA" sz="2400" b="1" dirty="0" smtClean="0">
                <a:solidFill>
                  <a:srgbClr val="0070C0"/>
                </a:solidFill>
              </a:rPr>
              <a:t>описано? 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9" name="Picture 4" descr="Описание картины Ивана Айвазовского «Буря на море ночью» 👍 - Айвазовский  Ив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034" y="2069111"/>
            <a:ext cx="3401858" cy="2794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56489" y="4419799"/>
            <a:ext cx="7303197" cy="9064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Якою </a:t>
            </a:r>
            <a:r>
              <a:rPr lang="uk-UA" sz="2400" b="1" dirty="0">
                <a:solidFill>
                  <a:srgbClr val="0070C0"/>
                </a:solidFill>
              </a:rPr>
              <a:t>частиною мови є вставлені в </a:t>
            </a:r>
            <a:r>
              <a:rPr lang="uk-UA" sz="2400" b="1" dirty="0" smtClean="0">
                <a:solidFill>
                  <a:srgbClr val="0070C0"/>
                </a:solidFill>
              </a:rPr>
              <a:t>розповідь </a:t>
            </a:r>
            <a:r>
              <a:rPr lang="uk-UA" sz="2400" b="1" dirty="0">
                <a:solidFill>
                  <a:srgbClr val="0070C0"/>
                </a:solidFill>
              </a:rPr>
              <a:t>слова? </a:t>
            </a:r>
            <a:r>
              <a:rPr lang="uk-UA" sz="2400" b="1" dirty="0" smtClean="0">
                <a:solidFill>
                  <a:srgbClr val="0070C0"/>
                </a:solidFill>
              </a:rPr>
              <a:t>Зробіть </a:t>
            </a:r>
            <a:r>
              <a:rPr lang="uk-UA" sz="2400" b="1" dirty="0">
                <a:solidFill>
                  <a:srgbClr val="0070C0"/>
                </a:solidFill>
              </a:rPr>
              <a:t>висновок про роль прикметників у мовленні.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53415" y="5282992"/>
            <a:ext cx="712879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Прикметники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допомагають детальніше і точніше уявити предмет.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324278" y="4829761"/>
            <a:ext cx="3096343" cy="9064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Визначте закінчення і рід прикметників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64271" y="1242593"/>
            <a:ext cx="300103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І</a:t>
            </a:r>
            <a:r>
              <a:rPr lang="uk-UA" sz="2400" b="1" dirty="0">
                <a:solidFill>
                  <a:srgbClr val="0070C0"/>
                </a:solidFill>
              </a:rPr>
              <a:t>. Айвазовський</a:t>
            </a:r>
          </a:p>
          <a:p>
            <a:pPr algn="ctr"/>
            <a:r>
              <a:rPr lang="uk-UA" sz="2400" b="1" dirty="0">
                <a:solidFill>
                  <a:srgbClr val="0070C0"/>
                </a:solidFill>
              </a:rPr>
              <a:t>Буря на морі вночі</a:t>
            </a:r>
          </a:p>
        </p:txBody>
      </p:sp>
    </p:spTree>
    <p:extLst>
      <p:ext uri="{BB962C8B-B14F-4D97-AF65-F5344CB8AC3E}">
        <p14:creationId xmlns:p14="http://schemas.microsoft.com/office/powerpoint/2010/main" val="119744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712" r="65921"/>
          <a:stretch/>
        </p:blipFill>
        <p:spPr>
          <a:xfrm>
            <a:off x="4298958" y="3292609"/>
            <a:ext cx="2666281" cy="30223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60546" t="608" r="4541" b="-608"/>
          <a:stretch/>
        </p:blipFill>
        <p:spPr>
          <a:xfrm>
            <a:off x="1202566" y="3277270"/>
            <a:ext cx="3096394" cy="30530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07455" y="500087"/>
            <a:ext cx="10297144" cy="7548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Розгляньте малюнки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12412" y="3326104"/>
            <a:ext cx="4032448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Довідка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uk-U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радісний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задоволений, похнюплений, сумний, щасливий, пригнічений.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1" y="5901422"/>
            <a:ext cx="1053414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11054" y="1341562"/>
            <a:ext cx="9575120" cy="6131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Як думаєте, </a:t>
            </a:r>
            <a:r>
              <a:rPr lang="uk-UA" sz="2400" b="1" dirty="0">
                <a:solidFill>
                  <a:srgbClr val="0070C0"/>
                </a:solidFill>
              </a:rPr>
              <a:t>хто з хлопчиків розбив м'ячем вікно, а хто — забив гол.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11053" y="1998141"/>
            <a:ext cx="9575120" cy="12791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Придумайте </a:t>
            </a:r>
            <a:r>
              <a:rPr lang="ru-RU" sz="2400" b="1" dirty="0">
                <a:solidFill>
                  <a:srgbClr val="0070C0"/>
                </a:solidFill>
              </a:rPr>
              <a:t>хлопчикам </a:t>
            </a:r>
            <a:r>
              <a:rPr lang="uk-UA" sz="2400" b="1" dirty="0">
                <a:solidFill>
                  <a:srgbClr val="0070C0"/>
                </a:solidFill>
              </a:rPr>
              <a:t>імена. </a:t>
            </a:r>
            <a:r>
              <a:rPr lang="uk-UA" sz="2400" b="1" dirty="0" smtClean="0">
                <a:solidFill>
                  <a:srgbClr val="0070C0"/>
                </a:solidFill>
              </a:rPr>
              <a:t>Виберіть </a:t>
            </a:r>
            <a:r>
              <a:rPr lang="uk-UA" sz="2400" b="1" dirty="0">
                <a:solidFill>
                  <a:srgbClr val="0070C0"/>
                </a:solidFill>
              </a:rPr>
              <a:t>з довідки прикметники, які характеризують кожного з футболістів. </a:t>
            </a:r>
            <a:r>
              <a:rPr lang="uk-UA" sz="2400" b="1" dirty="0" smtClean="0">
                <a:solidFill>
                  <a:srgbClr val="0070C0"/>
                </a:solidFill>
              </a:rPr>
              <a:t>Складіть </a:t>
            </a:r>
            <a:r>
              <a:rPr lang="uk-UA" sz="2400" b="1" dirty="0">
                <a:solidFill>
                  <a:srgbClr val="0070C0"/>
                </a:solidFill>
              </a:rPr>
              <a:t>з прикметниками речення про кожного хлопчика і </a:t>
            </a:r>
            <a:r>
              <a:rPr lang="uk-UA" sz="2400" b="1" dirty="0" smtClean="0">
                <a:solidFill>
                  <a:srgbClr val="0070C0"/>
                </a:solidFill>
              </a:rPr>
              <a:t>запишіть.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10295" y="5229995"/>
            <a:ext cx="4034565" cy="11003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Складіть </a:t>
            </a:r>
            <a:r>
              <a:rPr lang="uk-UA" sz="2400" b="1" dirty="0">
                <a:solidFill>
                  <a:srgbClr val="0070C0"/>
                </a:solidFill>
              </a:rPr>
              <a:t>з прикметниками речення про кожного хлопчика і </a:t>
            </a:r>
            <a:r>
              <a:rPr lang="uk-UA" sz="2400" b="1" dirty="0" smtClean="0">
                <a:solidFill>
                  <a:srgbClr val="0070C0"/>
                </a:solidFill>
              </a:rPr>
              <a:t>запишіть.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3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712" r="65921"/>
          <a:stretch/>
        </p:blipFill>
        <p:spPr>
          <a:xfrm>
            <a:off x="8360418" y="1629595"/>
            <a:ext cx="2858564" cy="32403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60546" t="608" r="4541" b="-608"/>
          <a:stretch/>
        </p:blipFill>
        <p:spPr>
          <a:xfrm>
            <a:off x="619424" y="1640106"/>
            <a:ext cx="3384376" cy="333702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687762" y="1629595"/>
            <a:ext cx="4680519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70C0"/>
                </a:solidFill>
              </a:rPr>
              <a:t>     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 закінчення гри у хлопців були різні настрої. Сашко повертався додому радісний, задоволений, щасливий. А Петро був похнюплений, сумний, пригнічений, тому що його команда програла у 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футбол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9423" y="500086"/>
            <a:ext cx="10585176" cy="10574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Складіть </a:t>
            </a:r>
            <a:r>
              <a:rPr lang="ru-RU" sz="3200" b="1" dirty="0"/>
              <a:t>про одного з </a:t>
            </a:r>
            <a:r>
              <a:rPr lang="ru-RU" sz="3200" b="1" dirty="0" err="1"/>
              <a:t>хлопчиків</a:t>
            </a:r>
            <a:r>
              <a:rPr lang="ru-RU" sz="3200" b="1" dirty="0"/>
              <a:t> </a:t>
            </a:r>
            <a:r>
              <a:rPr lang="ru-RU" sz="3200" b="1" dirty="0" err="1"/>
              <a:t>розповідь</a:t>
            </a:r>
            <a:r>
              <a:rPr lang="ru-RU" sz="3200" b="1" dirty="0"/>
              <a:t> (3–4 речення</a:t>
            </a:r>
            <a:r>
              <a:rPr lang="ru-RU" sz="3200" b="1" dirty="0" smtClean="0"/>
              <a:t>)</a:t>
            </a:r>
          </a:p>
          <a:p>
            <a:pPr algn="ctr"/>
            <a:r>
              <a:rPr lang="ru-RU" sz="3200" b="1" dirty="0" err="1" smtClean="0"/>
              <a:t>Використайте</a:t>
            </a:r>
            <a:r>
              <a:rPr lang="ru-RU" sz="3200" b="1" dirty="0" smtClean="0"/>
              <a:t> прикметники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19753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4703" y="494644"/>
            <a:ext cx="10114330" cy="630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Розгляньте </a:t>
            </a:r>
            <a:r>
              <a:rPr lang="uk-UA" sz="4000" b="1" dirty="0">
                <a:solidFill>
                  <a:schemeClr val="bg1"/>
                </a:solidFill>
              </a:rPr>
              <a:t>схему </a:t>
            </a:r>
            <a:r>
              <a:rPr lang="uk-UA" sz="4000" b="1" dirty="0" smtClean="0">
                <a:solidFill>
                  <a:schemeClr val="bg1"/>
                </a:solidFill>
              </a:rPr>
              <a:t>«Прикметник»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22192" y="1222393"/>
            <a:ext cx="6166183" cy="47920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uk-UA" sz="2400" b="1" dirty="0" smtClean="0">
                <a:solidFill>
                  <a:srgbClr val="0070C0"/>
                </a:solidFill>
              </a:rPr>
              <a:t>Опишіть </a:t>
            </a:r>
            <a:r>
              <a:rPr lang="uk-UA" sz="2400" b="1" dirty="0">
                <a:solidFill>
                  <a:srgbClr val="0070C0"/>
                </a:solidFill>
              </a:rPr>
              <a:t>за схемою «портрет» </a:t>
            </a:r>
            <a:r>
              <a:rPr lang="uk-UA" sz="2400" b="1" dirty="0" smtClean="0">
                <a:solidFill>
                  <a:srgbClr val="0070C0"/>
                </a:solidFill>
              </a:rPr>
              <a:t>прикметника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98855" y="1845618"/>
            <a:ext cx="3133336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ПРИКМЕТНИКИ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23479" y="2451990"/>
            <a:ext cx="2639504" cy="15538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Називають ознаки предметів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98855" y="3309905"/>
            <a:ext cx="3052816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Який? Яка? Яке? Які?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946864" y="2455679"/>
            <a:ext cx="3052816" cy="15501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В реченні зв’язані з іменниками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11511" y="4382390"/>
            <a:ext cx="3535904" cy="16104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Змінюються за числами і родами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48115" y="4483686"/>
            <a:ext cx="3960439" cy="15117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Допомагають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детальніше і точніше уявити предмет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707655" y="1845618"/>
            <a:ext cx="1691200" cy="606372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8" idx="0"/>
          </p:cNvCxnSpPr>
          <p:nvPr/>
        </p:nvCxnSpPr>
        <p:spPr>
          <a:xfrm>
            <a:off x="7532191" y="1875145"/>
            <a:ext cx="1941081" cy="58053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963469" y="2829999"/>
            <a:ext cx="0" cy="479906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499743" y="2702992"/>
            <a:ext cx="1353950" cy="1679398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269159" y="2804287"/>
            <a:ext cx="1558675" cy="168384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44308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5278" y="549475"/>
            <a:ext cx="9965305" cy="5760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1">
            <a:extLst>
              <a:ext uri="{FF2B5EF4-FFF2-40B4-BE49-F238E27FC236}"/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16043" y="4484196"/>
            <a:ext cx="8062082" cy="181588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Для чого використовують прикметники</a:t>
            </a:r>
            <a:r>
              <a:rPr lang="uk-UA" alt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в мовленні?</a:t>
            </a:r>
          </a:p>
          <a:p>
            <a:pPr marL="457200" indent="-457200" defTabSz="1088136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0070C0"/>
                </a:solidFill>
                <a:latin typeface="+mn-lt"/>
                <a:ea typeface="Calibri" pitchFamily="34" charset="0"/>
                <a:cs typeface="Times New Roman" pitchFamily="18" charset="0"/>
              </a:rPr>
              <a:t>З </a:t>
            </a:r>
            <a:r>
              <a:rPr lang="uk-UA" sz="2800" b="1" dirty="0">
                <a:solidFill>
                  <a:srgbClr val="0070C0"/>
                </a:solidFill>
                <a:latin typeface="+mn-lt"/>
                <a:ea typeface="Calibri" pitchFamily="34" charset="0"/>
                <a:cs typeface="Times New Roman" pitchFamily="18" charset="0"/>
              </a:rPr>
              <a:t>якою частиною мови він зв’язаний </a:t>
            </a:r>
            <a:r>
              <a:rPr lang="uk-UA" sz="2800" b="1" dirty="0" smtClean="0">
                <a:solidFill>
                  <a:srgbClr val="0070C0"/>
                </a:solidFill>
                <a:latin typeface="+mn-lt"/>
                <a:ea typeface="Calibri" pitchFamily="34" charset="0"/>
                <a:cs typeface="Times New Roman" pitchFamily="18" charset="0"/>
              </a:rPr>
              <a:t>у </a:t>
            </a:r>
            <a:r>
              <a:rPr lang="uk-UA" sz="2800" b="1" dirty="0">
                <a:solidFill>
                  <a:srgbClr val="0070C0"/>
                </a:solidFill>
                <a:latin typeface="+mn-lt"/>
                <a:ea typeface="Calibri" pitchFamily="34" charset="0"/>
                <a:cs typeface="Times New Roman" pitchFamily="18" charset="0"/>
              </a:rPr>
              <a:t>реченні</a:t>
            </a:r>
            <a:r>
              <a:rPr lang="uk-UA" sz="2800" b="1" dirty="0" smtClean="0">
                <a:solidFill>
                  <a:srgbClr val="0070C0"/>
                </a:solidFill>
                <a:latin typeface="+mn-lt"/>
                <a:ea typeface="Calibri" pitchFamily="34" charset="0"/>
                <a:cs typeface="Times New Roman" pitchFamily="18" charset="0"/>
              </a:rPr>
              <a:t>?</a:t>
            </a:r>
          </a:p>
          <a:p>
            <a:pPr marL="457200" indent="-457200" defTabSz="1088136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0070C0"/>
                </a:solidFill>
                <a:latin typeface="+mn-lt"/>
                <a:ea typeface="Calibri" pitchFamily="34" charset="0"/>
                <a:cs typeface="Times New Roman" pitchFamily="18" charset="0"/>
              </a:rPr>
              <a:t>Як визначити число і рід прикметника?</a:t>
            </a:r>
            <a:endParaRPr lang="uk-UA" sz="2800" b="1" dirty="0">
              <a:solidFill>
                <a:srgbClr val="0070C0"/>
              </a:solidFill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" name="Picture 2" descr="D:\3 клас\01 УКР МОВА\1 Пономарьова\05 Прикметник\№072-Визначаю родові закінчення прикметників\2026-02-05_165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75" y="1197544"/>
            <a:ext cx="10413829" cy="30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27534" y="1485578"/>
            <a:ext cx="1684385" cy="65533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Дитяче</a:t>
            </a:r>
            <a:endParaRPr lang="uk-UA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391" y="4073379"/>
            <a:ext cx="2226699" cy="2226699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48755" y="2414420"/>
            <a:ext cx="2195204" cy="65533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дерев’яні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71057" y="2418049"/>
            <a:ext cx="1673502" cy="65533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казкові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52554" y="2898116"/>
            <a:ext cx="1331565" cy="65533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дивні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83719" y="3357786"/>
            <a:ext cx="2050422" cy="65533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спортивні</a:t>
            </a:r>
            <a:endParaRPr lang="uk-U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389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834" y="574676"/>
            <a:ext cx="10149760" cy="752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560061738"/>
              </p:ext>
            </p:extLst>
          </p:nvPr>
        </p:nvGraphicFramePr>
        <p:xfrm>
          <a:off x="1467202" y="2031102"/>
          <a:ext cx="9297202" cy="4495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1467202" y="1413570"/>
            <a:ext cx="9217024" cy="51077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</a:rPr>
              <a:t>Опишіть</a:t>
            </a:r>
            <a:r>
              <a:rPr lang="ru-RU" sz="2400" b="1" dirty="0" smtClean="0">
                <a:solidFill>
                  <a:srgbClr val="0070C0"/>
                </a:solidFill>
              </a:rPr>
              <a:t> за допомогою </a:t>
            </a:r>
            <a:r>
              <a:rPr lang="ru-RU" sz="2400" b="1" dirty="0" err="1" smtClean="0">
                <a:solidFill>
                  <a:srgbClr val="0070C0"/>
                </a:solidFill>
              </a:rPr>
              <a:t>прикметників</a:t>
            </a:r>
            <a:r>
              <a:rPr lang="ru-RU" sz="2400" b="1" dirty="0" smtClean="0">
                <a:solidFill>
                  <a:srgbClr val="0070C0"/>
                </a:solidFill>
              </a:rPr>
              <a:t>, </a:t>
            </a:r>
            <a:r>
              <a:rPr lang="ru-RU" sz="2400" b="1" dirty="0">
                <a:solidFill>
                  <a:srgbClr val="0070C0"/>
                </a:solidFill>
              </a:rPr>
              <a:t>яким був цей </a:t>
            </a:r>
            <a:r>
              <a:rPr lang="ru-RU" sz="2400" b="1" dirty="0" smtClean="0">
                <a:solidFill>
                  <a:srgbClr val="0070C0"/>
                </a:solidFill>
              </a:rPr>
              <a:t>урок для вас 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140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79078" y="1340433"/>
            <a:ext cx="10106248" cy="739221"/>
          </a:xfrm>
          <a:prstGeom prst="roundRect">
            <a:avLst/>
          </a:prstGeom>
          <a:ln w="38100"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uk-UA" sz="2400" b="1" dirty="0" smtClean="0">
                <a:solidFill>
                  <a:srgbClr val="0070C0"/>
                </a:solidFill>
                <a:latin typeface="+mn-lt"/>
              </a:rPr>
              <a:t>Виберіть той смайлик, який відображає ваш настрій на початку уроку. Прочитайте слова під смайлами. На яке питання вони відповідають?</a:t>
            </a:r>
            <a:endParaRPr lang="ru-RU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087863" y="500415"/>
            <a:ext cx="9921309" cy="7202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 «Який ти зараз?»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Картинки по запросу смайли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18" y="2167373"/>
            <a:ext cx="2292822" cy="148805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1" name="Рисунок 10" descr="Картинки по запросу смайлики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" r="6780"/>
          <a:stretch/>
        </p:blipFill>
        <p:spPr bwMode="auto">
          <a:xfrm>
            <a:off x="3813516" y="2172978"/>
            <a:ext cx="2158594" cy="151278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6" name="Рисунок 15" descr="Картинки по запросу смайлики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433" y="2172978"/>
            <a:ext cx="2012354" cy="145720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7" name="Рисунок 16" descr="Картинки по запросу смайлики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" r="7109"/>
          <a:stretch/>
        </p:blipFill>
        <p:spPr bwMode="auto">
          <a:xfrm>
            <a:off x="1271792" y="4244996"/>
            <a:ext cx="1589288" cy="149122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8" name="Рисунок 17" descr="Картинки по запросу смайлики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36" y="4188432"/>
            <a:ext cx="1776826" cy="153526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9" name="Рисунок 18" descr="Картинки по запросу смайлики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724" y="4200962"/>
            <a:ext cx="1719617" cy="153974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20" name="Рисунок 19" descr="Картинки по запросу смайлики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072" y="4232986"/>
            <a:ext cx="1710042" cy="148776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Скругленный прямоугольник 20"/>
          <p:cNvSpPr/>
          <p:nvPr/>
        </p:nvSpPr>
        <p:spPr>
          <a:xfrm>
            <a:off x="1093409" y="3705527"/>
            <a:ext cx="1947538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Чудовий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878799" y="3634048"/>
            <a:ext cx="1937701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святковий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400020" y="5738927"/>
            <a:ext cx="1838526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веселий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330686" y="5771592"/>
            <a:ext cx="2569657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задоволений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853719" y="5771592"/>
            <a:ext cx="1942441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творчий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122090" y="5753414"/>
            <a:ext cx="1847664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сумний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81459" y="3609550"/>
            <a:ext cx="1780055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гнівний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9" name="Рисунок 28" descr="Картинки по запросу смайлики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5" r="31931"/>
          <a:stretch/>
        </p:blipFill>
        <p:spPr bwMode="auto">
          <a:xfrm>
            <a:off x="9466895" y="2187983"/>
            <a:ext cx="1546992" cy="149947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28" name="Скругленный прямоугольник 27"/>
          <p:cNvSpPr/>
          <p:nvPr/>
        </p:nvSpPr>
        <p:spPr>
          <a:xfrm>
            <a:off x="9084533" y="3622081"/>
            <a:ext cx="2235993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задумливий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14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549474"/>
            <a:ext cx="9865096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</a:t>
            </a:r>
            <a:r>
              <a:rPr lang="uk-UA" sz="4000" b="1" dirty="0">
                <a:solidFill>
                  <a:schemeClr val="bg1"/>
                </a:solidFill>
              </a:rPr>
              <a:t>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3 клас\01 УКР МОВА\1 Пономарьова\05 Прикметник\№072-Визначаю родові закінчення прикметників\2026-02-05_161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87" y="1413570"/>
            <a:ext cx="991643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295" y="3717826"/>
            <a:ext cx="2808312" cy="280831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01094" y="4348142"/>
            <a:ext cx="7036821" cy="5521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Який розділ української мови ми вивчаємо зараз? 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8143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1430" y="570536"/>
            <a:ext cx="10729193" cy="652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«Мікрофон»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1430" y="1324051"/>
            <a:ext cx="442847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Що називає прикметник? </a:t>
            </a:r>
          </a:p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На які питання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відповідає?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1051" y="2349674"/>
            <a:ext cx="7528897" cy="587853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З якою частиною мови зв’язаний прикметник?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367" y="3087757"/>
            <a:ext cx="4000504" cy="5587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Яка роль прикметника?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4078" y="4066077"/>
            <a:ext cx="4961382" cy="5878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Як змінюються прикметники?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4635" y="1335647"/>
            <a:ext cx="616778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називає ознаку предмета і відповідає на запитання який? яка? яке? які?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33112" y="2381990"/>
            <a:ext cx="2295423" cy="523220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іменником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3879" y="2997746"/>
            <a:ext cx="510220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Вони допомагають детальніше і точніше уявити предмет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04948" y="4098393"/>
            <a:ext cx="412113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числами та родами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1050" y="4725938"/>
            <a:ext cx="4298854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Як визначити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число і рід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прикметника?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19903" y="4725938"/>
            <a:ext cx="4788552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За числом і родом іменника,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з яким він зв’язаний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33287" y="5806057"/>
            <a:ext cx="6641691" cy="830997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Яке закінчення мають прикметники у множині</a:t>
            </a:r>
            <a:r>
              <a:rPr lang="uk-UA" sz="24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 В чоловічому, жіночому і середньому роді?</a:t>
            </a:r>
            <a:endParaRPr lang="uk-UA" sz="2400" b="1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24479" y="2983469"/>
            <a:ext cx="1363610" cy="2668252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371176" y="5806058"/>
            <a:ext cx="3545391" cy="830997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Множина </a:t>
            </a:r>
            <a:r>
              <a:rPr lang="uk-UA" sz="2400" b="1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–і, </a:t>
            </a:r>
            <a:r>
              <a:rPr lang="uk-UA" sz="2400" b="1" dirty="0" err="1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ч.р</a:t>
            </a:r>
            <a:r>
              <a:rPr lang="uk-UA" sz="2400" b="1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–</a:t>
            </a:r>
            <a:r>
              <a:rPr lang="uk-UA" sz="2400" b="1" dirty="0" err="1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uk-UA" sz="2400" b="1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uk-UA" sz="2400" b="1" dirty="0" err="1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ій</a:t>
            </a:r>
            <a:r>
              <a:rPr lang="uk-UA" sz="2400" b="1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 err="1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ж.р</a:t>
            </a:r>
            <a:r>
              <a:rPr lang="uk-UA" sz="2400" b="1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–а –я, </a:t>
            </a:r>
            <a:r>
              <a:rPr lang="uk-UA" sz="2400" b="1" dirty="0" err="1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с.р</a:t>
            </a:r>
            <a:r>
              <a:rPr lang="uk-UA" sz="2400" b="1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–е –є. </a:t>
            </a:r>
            <a:endParaRPr lang="uk-UA" sz="2400" b="1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6475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49474"/>
            <a:ext cx="9899742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75807" y="1478624"/>
            <a:ext cx="6875406" cy="267765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ми будемо вчитися прикрашати своє мовлення 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прикметниками.</a:t>
            </a:r>
            <a:r>
              <a:rPr lang="uk-UA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Познайомимося 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Миколаївським художнім 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музеєм, 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художником Іваном Айвазовським та його картинами.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1045404" y="1413251"/>
            <a:ext cx="2761347" cy="266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Море – моє життя. Іван Айвазовський | Library Art Blo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207" y="4186953"/>
            <a:ext cx="2979912" cy="2395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747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1 УКР МОВА\2026-01-04_194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1" y="1579566"/>
            <a:ext cx="9554261" cy="390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2" t="46908" r="18429" b="34574"/>
          <a:stretch/>
        </p:blipFill>
        <p:spPr>
          <a:xfrm>
            <a:off x="3177432" y="1980000"/>
            <a:ext cx="4824000" cy="108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157258" y="-705329"/>
            <a:ext cx="474665" cy="5926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69482" y="-765275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82418" y="-749825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2" y="-726347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308590" y="1579566"/>
            <a:ext cx="474665" cy="5926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321B7C6-6BF4-4968-9848-26B8E09818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44" y="-712868"/>
            <a:ext cx="1741135" cy="74368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945590" y="538848"/>
            <a:ext cx="8426703" cy="8027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 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64550" y="5157987"/>
            <a:ext cx="9554261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Прочитайте і запишіть слова. </a:t>
            </a:r>
          </a:p>
        </p:txBody>
      </p:sp>
      <p:pic>
        <p:nvPicPr>
          <p:cNvPr id="29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618" y="553241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98D7F059-A0B8-4F28-9877-C98DD5A1E7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89" y="1529502"/>
            <a:ext cx="1928220" cy="82017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9" t="85253" r="34721" b="3637"/>
          <a:stretch/>
        </p:blipFill>
        <p:spPr>
          <a:xfrm>
            <a:off x="1027276" y="3094980"/>
            <a:ext cx="2616483" cy="7271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t="14348" r="61242" b="72001"/>
          <a:stretch/>
        </p:blipFill>
        <p:spPr>
          <a:xfrm>
            <a:off x="4003799" y="2655823"/>
            <a:ext cx="1428554" cy="8783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30539" r="14611" b="51930"/>
          <a:stretch/>
        </p:blipFill>
        <p:spPr>
          <a:xfrm>
            <a:off x="5660474" y="2640276"/>
            <a:ext cx="3527901" cy="112794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545922" y="1579566"/>
            <a:ext cx="474665" cy="59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237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228" y="549474"/>
            <a:ext cx="10005356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Друзі </a:t>
            </a:r>
            <a:r>
              <a:rPr lang="uk-UA" sz="4000" b="1" dirty="0">
                <a:solidFill>
                  <a:schemeClr val="bg1"/>
                </a:solidFill>
              </a:rPr>
              <a:t>відвідали </a:t>
            </a:r>
            <a:r>
              <a:rPr lang="uk-UA" sz="4000" b="1" dirty="0" smtClean="0">
                <a:solidFill>
                  <a:schemeClr val="bg1"/>
                </a:solidFill>
              </a:rPr>
              <a:t>виставку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3942"/>
          <a:stretch/>
        </p:blipFill>
        <p:spPr>
          <a:xfrm>
            <a:off x="4147815" y="2208791"/>
            <a:ext cx="7152461" cy="41717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39" y="2176696"/>
            <a:ext cx="3304539" cy="2877187"/>
          </a:xfrm>
          <a:prstGeom prst="rect">
            <a:avLst/>
          </a:prstGeom>
        </p:spPr>
      </p:pic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55227" y="1335356"/>
            <a:ext cx="8726381" cy="7262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Дізнайтеся </a:t>
            </a:r>
            <a:r>
              <a:rPr lang="uk-UA" sz="2400" b="1" dirty="0">
                <a:solidFill>
                  <a:srgbClr val="0070C0"/>
                </a:solidFill>
              </a:rPr>
              <a:t>з рекламного плаката, де саме вони побували. </a:t>
            </a:r>
            <a:r>
              <a:rPr lang="uk-UA" sz="2400" b="1" dirty="0" smtClean="0">
                <a:solidFill>
                  <a:srgbClr val="0070C0"/>
                </a:solidFill>
              </a:rPr>
              <a:t>Розкажіть, </a:t>
            </a:r>
            <a:r>
              <a:rPr lang="uk-UA" sz="2400" b="1" dirty="0">
                <a:solidFill>
                  <a:srgbClr val="0070C0"/>
                </a:solidFill>
              </a:rPr>
              <a:t>яку інформацію  про  виставку  містить  цей  плакат.</a:t>
            </a:r>
          </a:p>
        </p:txBody>
      </p:sp>
    </p:spTree>
    <p:extLst>
      <p:ext uri="{BB962C8B-B14F-4D97-AF65-F5344CB8AC3E}">
        <p14:creationId xmlns:p14="http://schemas.microsoft.com/office/powerpoint/2010/main" val="217763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49474"/>
            <a:ext cx="10162239" cy="7248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Знайомтесь – </a:t>
            </a:r>
            <a:r>
              <a:rPr lang="uk-UA" sz="4000" b="1" dirty="0" smtClean="0">
                <a:solidFill>
                  <a:schemeClr val="bg1"/>
                </a:solidFill>
              </a:rPr>
              <a:t>художник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1471" y="1413570"/>
            <a:ext cx="5904656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 Костянтинович Айвазовський </a:t>
            </a:r>
            <a:r>
              <a:rPr lang="uk-UA" sz="3200" b="1" dirty="0" smtClean="0">
                <a:solidFill>
                  <a:srgbClr val="0070C0"/>
                </a:solidFill>
              </a:rPr>
              <a:t>(</a:t>
            </a:r>
            <a:r>
              <a:rPr lang="uk-UA" sz="3200" b="1" dirty="0">
                <a:solidFill>
                  <a:srgbClr val="0070C0"/>
                </a:solidFill>
              </a:rPr>
              <a:t>1817-1900</a:t>
            </a:r>
            <a:r>
              <a:rPr lang="uk-UA" sz="3200" b="1" dirty="0" smtClean="0">
                <a:solidFill>
                  <a:srgbClr val="0070C0"/>
                </a:solidFill>
              </a:rPr>
              <a:t>) </a:t>
            </a:r>
            <a: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uk-U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видатний український художник.</a:t>
            </a:r>
          </a:p>
        </p:txBody>
      </p:sp>
      <p:pic>
        <p:nvPicPr>
          <p:cNvPr id="2050" name="Picture 2" descr="Айвазовский, Иван Константинович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1977" y="1423335"/>
            <a:ext cx="3990288" cy="438481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Галерея ім. Айвазовського в Феодосії | Навколо Світ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611" y="3495714"/>
            <a:ext cx="4523459" cy="2819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67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472263"/>
            <a:ext cx="10369152" cy="7252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Розгляньте </a:t>
            </a:r>
            <a:r>
              <a:rPr lang="uk-UA" sz="3600" b="1" dirty="0">
                <a:solidFill>
                  <a:schemeClr val="bg1"/>
                </a:solidFill>
              </a:rPr>
              <a:t>світлини картин, які зацікавили друзів. </a:t>
            </a:r>
          </a:p>
        </p:txBody>
      </p:sp>
      <p:pic>
        <p:nvPicPr>
          <p:cNvPr id="1026" name="Picture 2" descr="Штиль 1885 42х62 (картина) — Иван Константинович Айвазовск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730" y="1845618"/>
            <a:ext cx="5806805" cy="369057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028" name="Picture 4" descr="Описание картины Ивана Айвазовского «Буря на море ночью» 👍 - Айвазовский  Ива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7" y="1861540"/>
            <a:ext cx="4491583" cy="368974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1483519" y="5590034"/>
            <a:ext cx="3382433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І</a:t>
            </a:r>
            <a:r>
              <a:rPr lang="uk-UA" sz="2800" b="1" dirty="0">
                <a:solidFill>
                  <a:srgbClr val="0070C0"/>
                </a:solidFill>
              </a:rPr>
              <a:t>. Айвазовський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Буря на морі вночі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316167" y="5590033"/>
            <a:ext cx="3295595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І</a:t>
            </a:r>
            <a:r>
              <a:rPr lang="uk-UA" sz="2800" b="1" dirty="0">
                <a:solidFill>
                  <a:srgbClr val="0070C0"/>
                </a:solidFill>
              </a:rPr>
              <a:t>. Айвазовський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Штиль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1" y="5901422"/>
            <a:ext cx="1053414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53414" y="1269555"/>
            <a:ext cx="10118060" cy="4698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Зробіть </a:t>
            </a:r>
            <a:r>
              <a:rPr lang="uk-UA" sz="2800" b="1" dirty="0">
                <a:solidFill>
                  <a:srgbClr val="0070C0"/>
                </a:solidFill>
              </a:rPr>
              <a:t>висновок, що малював Іван Айвазовський.</a:t>
            </a:r>
          </a:p>
        </p:txBody>
      </p:sp>
    </p:spTree>
    <p:extLst>
      <p:ext uri="{BB962C8B-B14F-4D97-AF65-F5344CB8AC3E}">
        <p14:creationId xmlns:p14="http://schemas.microsoft.com/office/powerpoint/2010/main" val="413995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0233259SlideId27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8388</TotalTime>
  <Words>710</Words>
  <Application>Microsoft Office PowerPoint</Application>
  <PresentationFormat>Произвольный</PresentationFormat>
  <Paragraphs>123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Прикрашаю своє мовлення прикметниками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651</cp:revision>
  <dcterms:created xsi:type="dcterms:W3CDTF">2025-08-27T14:01:18Z</dcterms:created>
  <dcterms:modified xsi:type="dcterms:W3CDTF">2026-02-10T20:36:05Z</dcterms:modified>
</cp:coreProperties>
</file>