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2" r:id="rId2"/>
    <p:sldId id="583" r:id="rId3"/>
    <p:sldId id="665" r:id="rId4"/>
    <p:sldId id="666" r:id="rId5"/>
    <p:sldId id="590" r:id="rId6"/>
    <p:sldId id="326" r:id="rId7"/>
    <p:sldId id="652" r:id="rId8"/>
    <p:sldId id="642" r:id="rId9"/>
    <p:sldId id="643" r:id="rId10"/>
    <p:sldId id="658" r:id="rId11"/>
    <p:sldId id="659" r:id="rId12"/>
    <p:sldId id="660" r:id="rId13"/>
    <p:sldId id="661" r:id="rId14"/>
    <p:sldId id="663" r:id="rId15"/>
    <p:sldId id="646" r:id="rId16"/>
    <p:sldId id="647" r:id="rId17"/>
    <p:sldId id="667" r:id="rId18"/>
    <p:sldId id="651" r:id="rId19"/>
    <p:sldId id="536" r:id="rId20"/>
    <p:sldId id="582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09514"/>
            <a:ext cx="8856984" cy="1328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П'єса-казка.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Н.Осипчук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 «Стрімкий, як вітер» (скорочено).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Дії третя і четверта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76207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74</a:t>
            </a:r>
          </a:p>
        </p:txBody>
      </p:sp>
      <p:pic>
        <p:nvPicPr>
          <p:cNvPr id="5" name="Picture 2" descr="Иллюстрация инвалидной коляски, Мальчик сидел в инвалидной коляске,  голубой, ребенок, малыш png | Klipart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2" b="97962" l="2973" r="94595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357786"/>
            <a:ext cx="1872208" cy="2746870"/>
          </a:xfrm>
          <a:prstGeom prst="roundRect">
            <a:avLst/>
          </a:prstGeom>
          <a:ln w="38100"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267495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3 клас\02 ЧИТАННЯ\1 Савченко уроки\6 Літер казки байки\№074-Н.Осипчук. Стрімкий, як вітер (ІІІ дія)\2026-02-12_175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1" y="333450"/>
            <a:ext cx="7443961" cy="63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Дельфины PNG, PSD,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770641"/>
            <a:ext cx="2192689" cy="30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267495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2 ЧИТАННЯ\1 Савченко уроки\6 Літер казки байки\№074-Н.Осипчук. Стрімкий, як вітер (ІІІ дія)\2026-02-12_175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213279"/>
            <a:ext cx="6570340" cy="64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до тестів\Тварини\unnam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47" y="3681331"/>
            <a:ext cx="2682275" cy="26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555527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113-114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2 ЧИТАННЯ\1 Савченко уроки\6 Літер казки байки\№074-Н.Осипчук. Стрімкий, як вітер (ІІІ дія)\2026-02-12_175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44" y="573894"/>
            <a:ext cx="7810797" cy="37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3 клас\02 ЧИТАННЯ\1 Савченко уроки\6 Літер казки байки\№074-Н.Осипчук. Стрімкий, як вітер (ІІІ дія)\2026-02-12_180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18" y="4264439"/>
            <a:ext cx="7798835" cy="1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артинки до тестів\Тварини\Дельфін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6" y="3734313"/>
            <a:ext cx="2974853" cy="20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267495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3 клас\02 ЧИТАННЯ\1 Савченко уроки\6 Літер казки байки\№074-Н.Осипчук. Стрімкий, як вітер (ІІІ дія)\2026-02-12_180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508261"/>
            <a:ext cx="7539386" cy="21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1618" y="2883036"/>
            <a:ext cx="7711779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— Що </a:t>
            </a:r>
            <a:r>
              <a:rPr lang="ru-RU" sz="2800" b="1" dirty="0"/>
              <a:t>відбувається у </a:t>
            </a:r>
            <a:r>
              <a:rPr lang="ru-RU" sz="2800" b="1" dirty="0" err="1"/>
              <a:t>третій</a:t>
            </a:r>
            <a:r>
              <a:rPr lang="ru-RU" sz="2800" b="1" dirty="0"/>
              <a:t> дії?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Яку історію </a:t>
            </a:r>
            <a:r>
              <a:rPr lang="ru-RU" sz="2800" b="1" dirty="0" err="1"/>
              <a:t>розповів</a:t>
            </a:r>
            <a:r>
              <a:rPr lang="ru-RU" sz="2800" b="1" dirty="0"/>
              <a:t> </a:t>
            </a:r>
            <a:r>
              <a:rPr lang="ru-RU" sz="2800" b="1" dirty="0" err="1"/>
              <a:t>Дельфін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Що </a:t>
            </a:r>
            <a:r>
              <a:rPr lang="ru-RU" sz="2800" b="1" dirty="0" err="1"/>
              <a:t>вразило</a:t>
            </a:r>
            <a:r>
              <a:rPr lang="ru-RU" sz="2800" b="1" dirty="0"/>
              <a:t> вас? Які емоції </a:t>
            </a:r>
            <a:r>
              <a:rPr lang="ru-RU" sz="2800" b="1" dirty="0" err="1"/>
              <a:t>переважали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Чи можна зрозуміти чому така назва у </a:t>
            </a:r>
            <a:r>
              <a:rPr lang="ru-RU" sz="2800" b="1" dirty="0" err="1"/>
              <a:t>п’єси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Чи </a:t>
            </a:r>
            <a:r>
              <a:rPr lang="ru-RU" sz="2800" b="1" dirty="0" err="1"/>
              <a:t>звернули</a:t>
            </a:r>
            <a:r>
              <a:rPr lang="ru-RU" sz="2800" b="1" dirty="0"/>
              <a:t> увагу на </a:t>
            </a:r>
            <a:r>
              <a:rPr lang="ru-RU" sz="2800" b="1" dirty="0" err="1"/>
              <a:t>картини</a:t>
            </a:r>
            <a:r>
              <a:rPr lang="ru-RU" sz="2800" b="1" dirty="0"/>
              <a:t>, що </a:t>
            </a:r>
            <a:r>
              <a:rPr lang="ru-RU" sz="2800" b="1" dirty="0" err="1"/>
              <a:t>залишилися</a:t>
            </a:r>
            <a:r>
              <a:rPr lang="ru-RU" sz="2800" b="1" dirty="0"/>
              <a:t> у </a:t>
            </a:r>
            <a:r>
              <a:rPr lang="ru-RU" sz="2800" b="1" dirty="0" err="1"/>
              <a:t>пам’яті</a:t>
            </a:r>
            <a:r>
              <a:rPr lang="ru-RU" sz="2800" b="1" dirty="0"/>
              <a:t> з «</a:t>
            </a:r>
            <a:r>
              <a:rPr lang="ru-RU" sz="2800" b="1" dirty="0" err="1"/>
              <a:t>волі</a:t>
            </a:r>
            <a:r>
              <a:rPr lang="ru-RU" sz="2800" b="1" dirty="0"/>
              <a:t>» у </a:t>
            </a:r>
            <a:r>
              <a:rPr lang="ru-RU" sz="2800" b="1" dirty="0" err="1"/>
              <a:t>Дельфіна</a:t>
            </a:r>
            <a:r>
              <a:rPr lang="ru-RU" sz="2800" b="1" dirty="0" smtClean="0"/>
              <a:t>?</a:t>
            </a:r>
          </a:p>
          <a:p>
            <a:r>
              <a:rPr lang="ru-RU" sz="2800" b="1" dirty="0"/>
              <a:t>— </a:t>
            </a:r>
            <a:r>
              <a:rPr lang="ru-RU" sz="2800" b="1" dirty="0" smtClean="0"/>
              <a:t>Що </a:t>
            </a:r>
            <a:r>
              <a:rPr lang="ru-RU" sz="2800" b="1" dirty="0"/>
              <a:t>у цій дії </a:t>
            </a:r>
            <a:r>
              <a:rPr lang="ru-RU" sz="2800" b="1" dirty="0" err="1"/>
              <a:t>казкового</a:t>
            </a:r>
            <a:r>
              <a:rPr lang="ru-RU" sz="2800" b="1" dirty="0"/>
              <a:t>?</a:t>
            </a:r>
          </a:p>
        </p:txBody>
      </p:sp>
      <p:pic>
        <p:nvPicPr>
          <p:cNvPr id="7" name="Picture 2" descr="Иллюстрация симпатичный мультяшный дельфин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620" y1="10952" x2="62620" y2="10476"/>
                        <a14:foregroundMark x1="55431" y1="31111" x2="55431" y2="31111"/>
                        <a14:foregroundMark x1="58786" y1="36667" x2="58786" y2="36667"/>
                        <a14:foregroundMark x1="54792" y1="42063" x2="54792" y2="42063"/>
                        <a14:foregroundMark x1="52875" y1="67302" x2="52875" y2="67302"/>
                        <a14:foregroundMark x1="48243" y1="60635" x2="48243" y2="60635"/>
                        <a14:foregroundMark x1="52875" y1="71587" x2="52875" y2="71587"/>
                        <a14:foregroundMark x1="62620" y1="82063" x2="62620" y2="82063"/>
                        <a14:foregroundMark x1="68530" y1="85238" x2="68530" y2="85238"/>
                        <a14:foregroundMark x1="71246" y1="89683" x2="71246" y2="89683"/>
                        <a14:foregroundMark x1="80351" y1="93016" x2="80351" y2="93016"/>
                        <a14:foregroundMark x1="71246" y1="93968" x2="71246" y2="93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32" y="3713557"/>
            <a:ext cx="2371551" cy="284395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44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2986" y="477466"/>
            <a:ext cx="9793087" cy="743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тексту 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447" y="1323548"/>
            <a:ext cx="873546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— Чому </a:t>
            </a:r>
            <a:r>
              <a:rPr lang="ru-RU" sz="2400" b="1" dirty="0" err="1"/>
              <a:t>Ромчик</a:t>
            </a:r>
            <a:r>
              <a:rPr lang="ru-RU" sz="2400" b="1" dirty="0"/>
              <a:t> </a:t>
            </a:r>
            <a:r>
              <a:rPr lang="ru-RU" sz="2400" b="1" dirty="0" err="1"/>
              <a:t>ухвалив</a:t>
            </a:r>
            <a:r>
              <a:rPr lang="ru-RU" sz="2400" b="1" dirty="0"/>
              <a:t> таке складне </a:t>
            </a:r>
            <a:r>
              <a:rPr lang="ru-RU" sz="2400" b="1" dirty="0" err="1"/>
              <a:t>рішення</a:t>
            </a:r>
            <a:r>
              <a:rPr lang="ru-RU" sz="2400" b="1" dirty="0"/>
              <a:t> </a:t>
            </a:r>
            <a:r>
              <a:rPr lang="ru-RU" sz="2400" b="1" dirty="0" err="1"/>
              <a:t>поїхати</a:t>
            </a:r>
            <a:r>
              <a:rPr lang="ru-RU" sz="2400" b="1" dirty="0"/>
              <a:t> </a:t>
            </a:r>
            <a:r>
              <a:rPr lang="ru-RU" sz="2400" b="1" dirty="0" err="1"/>
              <a:t>додому</a:t>
            </a:r>
            <a:r>
              <a:rPr lang="ru-RU" sz="2400" b="1" dirty="0" smtClean="0"/>
              <a:t>?</a:t>
            </a:r>
          </a:p>
          <a:p>
            <a:r>
              <a:rPr lang="ru-RU" sz="2400" b="1" dirty="0"/>
              <a:t>— Яку </a:t>
            </a:r>
            <a:r>
              <a:rPr lang="ru-RU" sz="2400" b="1" dirty="0" err="1"/>
              <a:t>таємницю</a:t>
            </a:r>
            <a:r>
              <a:rPr lang="ru-RU" sz="2400" b="1" dirty="0"/>
              <a:t> </a:t>
            </a:r>
            <a:r>
              <a:rPr lang="ru-RU" sz="2400" b="1" dirty="0" err="1"/>
              <a:t>міг</a:t>
            </a:r>
            <a:r>
              <a:rPr lang="ru-RU" sz="2400" b="1" dirty="0"/>
              <a:t> </a:t>
            </a:r>
            <a:r>
              <a:rPr lang="ru-RU" sz="2400" b="1" dirty="0" err="1"/>
              <a:t>довірити</a:t>
            </a:r>
            <a:r>
              <a:rPr lang="ru-RU" sz="2400" b="1" dirty="0"/>
              <a:t> </a:t>
            </a:r>
            <a:r>
              <a:rPr lang="ru-RU" sz="2400" b="1" dirty="0" err="1"/>
              <a:t>хлопчикові</a:t>
            </a:r>
            <a:r>
              <a:rPr lang="ru-RU" sz="2400" b="1" dirty="0"/>
              <a:t> </a:t>
            </a:r>
            <a:r>
              <a:rPr lang="ru-RU" sz="2400" b="1" dirty="0" err="1"/>
              <a:t>Дельфін</a:t>
            </a:r>
            <a:r>
              <a:rPr lang="ru-RU" sz="2400" b="1" dirty="0"/>
              <a:t>? Що йому було в </a:t>
            </a:r>
            <a:r>
              <a:rPr lang="ru-RU" sz="2400" b="1" dirty="0" err="1"/>
              <a:t>радість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Що спільного було у </a:t>
            </a:r>
            <a:r>
              <a:rPr lang="ru-RU" sz="2400" b="1" dirty="0" err="1"/>
              <a:t>Дельфіна</a:t>
            </a:r>
            <a:r>
              <a:rPr lang="ru-RU" sz="2400" b="1" dirty="0"/>
              <a:t> і Романа? Як вони </a:t>
            </a:r>
            <a:r>
              <a:rPr lang="ru-RU" sz="2400" b="1" dirty="0" err="1"/>
              <a:t>реагували</a:t>
            </a:r>
            <a:r>
              <a:rPr lang="ru-RU" sz="2400" b="1" dirty="0"/>
              <a:t> на </a:t>
            </a:r>
            <a:r>
              <a:rPr lang="ru-RU" sz="2400" b="1" dirty="0" err="1"/>
              <a:t>навколишній</a:t>
            </a:r>
            <a:r>
              <a:rPr lang="ru-RU" sz="2400" b="1" dirty="0"/>
              <a:t> світ? </a:t>
            </a:r>
            <a:endParaRPr lang="ru-RU" sz="2400" b="1" dirty="0" smtClean="0"/>
          </a:p>
        </p:txBody>
      </p:sp>
      <p:pic>
        <p:nvPicPr>
          <p:cNvPr id="9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1329219"/>
            <a:ext cx="1648141" cy="36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0138" y="3357786"/>
            <a:ext cx="873546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— </a:t>
            </a:r>
            <a:r>
              <a:rPr lang="ru-RU" sz="2400" b="1" dirty="0" err="1"/>
              <a:t>Спробуйте</a:t>
            </a:r>
            <a:r>
              <a:rPr lang="ru-RU" sz="2400" b="1" dirty="0"/>
              <a:t> </a:t>
            </a:r>
            <a:r>
              <a:rPr lang="ru-RU" sz="2400" b="1" dirty="0" err="1"/>
              <a:t>подивитись</a:t>
            </a:r>
            <a:r>
              <a:rPr lang="ru-RU" sz="2400" b="1" dirty="0"/>
              <a:t> на людей </a:t>
            </a:r>
            <a:r>
              <a:rPr lang="ru-RU" sz="2400" b="1" dirty="0" err="1"/>
              <a:t>очима</a:t>
            </a:r>
            <a:r>
              <a:rPr lang="ru-RU" sz="2400" b="1" dirty="0"/>
              <a:t> тварин. </a:t>
            </a:r>
            <a:r>
              <a:rPr lang="ru-RU" sz="2400" b="1" dirty="0" err="1"/>
              <a:t>Дельфін</a:t>
            </a:r>
            <a:r>
              <a:rPr lang="ru-RU" sz="2400" b="1" dirty="0"/>
              <a:t> і хлопчик </a:t>
            </a:r>
            <a:r>
              <a:rPr lang="ru-RU" sz="2400" b="1" dirty="0" err="1"/>
              <a:t>пройнялися</a:t>
            </a:r>
            <a:r>
              <a:rPr lang="ru-RU" sz="2400" b="1" dirty="0"/>
              <a:t> </a:t>
            </a:r>
            <a:r>
              <a:rPr lang="ru-RU" sz="2400" b="1" dirty="0" err="1"/>
              <a:t>взаємним</a:t>
            </a:r>
            <a:r>
              <a:rPr lang="ru-RU" sz="2400" b="1" dirty="0"/>
              <a:t> </a:t>
            </a:r>
            <a:r>
              <a:rPr lang="ru-RU" sz="2400" b="1" dirty="0" smtClean="0"/>
              <a:t>почуттям </a:t>
            </a:r>
            <a:r>
              <a:rPr lang="ru-RU" sz="2400" b="1" dirty="0"/>
              <a:t>один до одного. Їх </a:t>
            </a:r>
            <a:r>
              <a:rPr lang="ru-RU" sz="2400" b="1" dirty="0" err="1"/>
              <a:t>об’єднало</a:t>
            </a:r>
            <a:r>
              <a:rPr lang="ru-RU" sz="2400" b="1" dirty="0"/>
              <a:t> </a:t>
            </a:r>
            <a:r>
              <a:rPr lang="ru-RU" sz="2400" b="1" dirty="0" err="1"/>
              <a:t>дивовижне</a:t>
            </a:r>
            <a:r>
              <a:rPr lang="ru-RU" sz="2400" b="1" dirty="0"/>
              <a:t> і </a:t>
            </a:r>
            <a:r>
              <a:rPr lang="ru-RU" sz="2400" b="1" dirty="0" err="1"/>
              <a:t>найсильніше</a:t>
            </a:r>
            <a:r>
              <a:rPr lang="ru-RU" sz="2400" b="1" dirty="0"/>
              <a:t> на світі почуття — любов. Вони </a:t>
            </a:r>
            <a:r>
              <a:rPr lang="ru-RU" sz="2400" b="1" dirty="0" err="1" smtClean="0"/>
              <a:t>довірились</a:t>
            </a:r>
            <a:r>
              <a:rPr lang="ru-RU" sz="2400" b="1" dirty="0" smtClean="0"/>
              <a:t> </a:t>
            </a:r>
            <a:r>
              <a:rPr lang="ru-RU" sz="2400" b="1" dirty="0"/>
              <a:t>одне одному. </a:t>
            </a:r>
            <a:r>
              <a:rPr lang="ru-RU" sz="2400" b="1" dirty="0" err="1">
                <a:solidFill>
                  <a:srgbClr val="FFFF00"/>
                </a:solidFill>
              </a:rPr>
              <a:t>Найбільша</a:t>
            </a:r>
            <a:r>
              <a:rPr lang="ru-RU" sz="2400" b="1" dirty="0">
                <a:solidFill>
                  <a:srgbClr val="FFFF00"/>
                </a:solidFill>
              </a:rPr>
              <a:t> сила у світі — любов, яка </a:t>
            </a:r>
            <a:r>
              <a:rPr lang="ru-RU" sz="2400" b="1" dirty="0" err="1">
                <a:solidFill>
                  <a:srgbClr val="FFFF00"/>
                </a:solidFill>
              </a:rPr>
              <a:t>зігріває</a:t>
            </a:r>
            <a:r>
              <a:rPr lang="ru-RU" sz="2400" b="1" dirty="0">
                <a:solidFill>
                  <a:srgbClr val="FFFF00"/>
                </a:solidFill>
              </a:rPr>
              <a:t> все </a:t>
            </a:r>
            <a:r>
              <a:rPr lang="ru-RU" sz="2400" b="1" dirty="0" err="1">
                <a:solidFill>
                  <a:srgbClr val="FFFF00"/>
                </a:solidFill>
              </a:rPr>
              <a:t>живе</a:t>
            </a:r>
            <a:r>
              <a:rPr lang="ru-RU" sz="2400" b="1" dirty="0">
                <a:solidFill>
                  <a:srgbClr val="FFFF00"/>
                </a:solidFill>
              </a:rPr>
              <a:t> на </a:t>
            </a:r>
            <a:r>
              <a:rPr lang="ru-RU" sz="2400" b="1" dirty="0" smtClean="0">
                <a:solidFill>
                  <a:srgbClr val="FFFF00"/>
                </a:solidFill>
              </a:rPr>
              <a:t>землі.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92" y="5374010"/>
            <a:ext cx="87354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— Що є </a:t>
            </a:r>
            <a:r>
              <a:rPr lang="ru-RU" sz="2400" b="1" dirty="0"/>
              <a:t>головною </a:t>
            </a:r>
            <a:r>
              <a:rPr lang="ru-RU" sz="2400" b="1" dirty="0" err="1"/>
              <a:t>думкою</a:t>
            </a:r>
            <a:r>
              <a:rPr lang="ru-RU" sz="2400" b="1" dirty="0"/>
              <a:t> </a:t>
            </a:r>
            <a:r>
              <a:rPr lang="ru-RU" sz="2400" b="1" dirty="0" err="1"/>
              <a:t>третьої</a:t>
            </a:r>
            <a:r>
              <a:rPr lang="ru-RU" sz="2400" b="1" dirty="0"/>
              <a:t> дії </a:t>
            </a:r>
            <a:r>
              <a:rPr lang="ru-RU" sz="2400" b="1" dirty="0" err="1"/>
              <a:t>п’єси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615116"/>
            <a:ext cx="1897325" cy="28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3 клас\02 ЧИТАННЯ\1 Савченко уроки\6 Літер казки байки\№074-Н.Осипчук. Стрімкий, як вітер (ІІІ дія)\2026-02-12_184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23" y="449717"/>
            <a:ext cx="7587070" cy="58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48351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114-115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49" y="3687236"/>
            <a:ext cx="2361904" cy="280765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18" name="Picture 2" descr="D:\3 клас\02 ЧИТАННЯ\1 Савченко уроки\6 Літер казки байки\№074-Н.Осипчук. Стрімкий, як вітер (ІІІ дія)\2026-02-12_1842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32" y="477466"/>
            <a:ext cx="7517606" cy="17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3 клас\02 ЧИТАННЯ\1 Савченко уроки\6 Літер казки байки\№074-Н.Осипчук. Стрімкий, як вітер (ІІІ дія)\2026-02-12_184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66" y="2207686"/>
            <a:ext cx="7529207" cy="14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8832" y="3847033"/>
            <a:ext cx="498912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— Яка </a:t>
            </a:r>
            <a:r>
              <a:rPr lang="ru-RU" sz="2400" b="1" dirty="0" err="1"/>
              <a:t>головна</a:t>
            </a:r>
            <a:r>
              <a:rPr lang="ru-RU" sz="2400" b="1" dirty="0"/>
              <a:t> </a:t>
            </a:r>
            <a:r>
              <a:rPr lang="ru-RU" sz="2400" b="1" dirty="0" smtClean="0"/>
              <a:t>думка </a:t>
            </a:r>
            <a:r>
              <a:rPr lang="ru-RU" sz="2400" b="1" dirty="0" err="1" smtClean="0"/>
              <a:t>четвертої</a:t>
            </a:r>
            <a:r>
              <a:rPr lang="ru-RU" sz="2400" b="1" dirty="0" smtClean="0"/>
              <a:t> дії?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7968" y="4437906"/>
            <a:ext cx="498998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err="1"/>
              <a:t>волі</a:t>
            </a:r>
            <a:r>
              <a:rPr lang="ru-RU" sz="2400" b="1" dirty="0"/>
              <a:t> краще, </a:t>
            </a:r>
            <a:r>
              <a:rPr lang="ru-RU" sz="2400" b="1" dirty="0" err="1"/>
              <a:t>ніж</a:t>
            </a:r>
            <a:r>
              <a:rPr lang="ru-RU" sz="2400" b="1" dirty="0"/>
              <a:t> в </a:t>
            </a:r>
            <a:r>
              <a:rPr lang="ru-RU" sz="2400" b="1" dirty="0" err="1"/>
              <a:t>неволі</a:t>
            </a:r>
            <a:r>
              <a:rPr lang="ru-RU" sz="2400" b="1" dirty="0"/>
              <a:t>! </a:t>
            </a:r>
            <a:endParaRPr lang="ru-RU" sz="2400" b="1" dirty="0" smtClean="0"/>
          </a:p>
          <a:p>
            <a:r>
              <a:rPr lang="ru-RU" sz="2400" b="1" dirty="0" err="1" smtClean="0"/>
              <a:t>Пливи</a:t>
            </a:r>
            <a:r>
              <a:rPr lang="ru-RU" sz="2400" b="1" dirty="0"/>
              <a:t>, і будь </a:t>
            </a:r>
            <a:r>
              <a:rPr lang="ru-RU" sz="2400" b="1" dirty="0" err="1"/>
              <a:t>стрімким</a:t>
            </a:r>
            <a:r>
              <a:rPr lang="ru-RU" sz="2400" b="1" dirty="0"/>
              <a:t>, як </a:t>
            </a:r>
            <a:r>
              <a:rPr lang="ru-RU" sz="2400" b="1" dirty="0" err="1"/>
              <a:t>вітер</a:t>
            </a:r>
            <a:r>
              <a:rPr lang="ru-RU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75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9463" y="503984"/>
            <a:ext cx="10009112" cy="6935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за змістом п’єси-казки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463" y="1397821"/>
            <a:ext cx="8352928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/>
              <a:t>кого з </a:t>
            </a:r>
            <a:r>
              <a:rPr lang="ru-RU" sz="2800" b="1" dirty="0" err="1"/>
              <a:t>виконавців</a:t>
            </a:r>
            <a:r>
              <a:rPr lang="ru-RU" sz="2800" b="1" dirty="0"/>
              <a:t> </a:t>
            </a:r>
            <a:r>
              <a:rPr lang="ru-RU" sz="2800" b="1" dirty="0" err="1"/>
              <a:t>найбільша</a:t>
            </a:r>
            <a:r>
              <a:rPr lang="ru-RU" sz="2800" b="1" dirty="0"/>
              <a:t> за </a:t>
            </a:r>
            <a:r>
              <a:rPr lang="ru-RU" sz="2800" b="1" dirty="0" err="1"/>
              <a:t>обсягом</a:t>
            </a:r>
            <a:r>
              <a:rPr lang="ru-RU" sz="2800" b="1" dirty="0"/>
              <a:t> роль? А в кого — </a:t>
            </a:r>
            <a:r>
              <a:rPr lang="ru-RU" sz="2800" b="1" dirty="0" err="1"/>
              <a:t>найменша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Простежте</a:t>
            </a:r>
            <a:r>
              <a:rPr lang="ru-RU" sz="2800" b="1" dirty="0" smtClean="0"/>
              <a:t> </a:t>
            </a:r>
            <a:r>
              <a:rPr lang="ru-RU" sz="2800" b="1" dirty="0"/>
              <a:t>за текстом, як </a:t>
            </a:r>
            <a:r>
              <a:rPr lang="ru-RU" sz="2800" b="1" dirty="0" err="1"/>
              <a:t>розгортаються</a:t>
            </a:r>
            <a:r>
              <a:rPr lang="ru-RU" sz="2800" b="1" dirty="0"/>
              <a:t> </a:t>
            </a:r>
            <a:r>
              <a:rPr lang="ru-RU" sz="2800" b="1" dirty="0" err="1"/>
              <a:t>події</a:t>
            </a:r>
            <a:r>
              <a:rPr lang="ru-RU" sz="2800" b="1" dirty="0"/>
              <a:t> </a:t>
            </a:r>
            <a:r>
              <a:rPr lang="ru-RU" sz="2800" b="1" dirty="0" err="1"/>
              <a:t>п’єси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Установіть</a:t>
            </a:r>
            <a:r>
              <a:rPr lang="ru-RU" sz="2800" b="1" dirty="0" smtClean="0"/>
              <a:t> </a:t>
            </a:r>
            <a:r>
              <a:rPr lang="ru-RU" sz="2800" b="1" dirty="0"/>
              <a:t>зв’язки між </a:t>
            </a:r>
            <a:r>
              <a:rPr lang="ru-RU" sz="2800" b="1" dirty="0" err="1"/>
              <a:t>частинами</a:t>
            </a:r>
            <a:r>
              <a:rPr lang="ru-RU" sz="2800" b="1" dirty="0"/>
              <a:t> тексту: де зачин, </a:t>
            </a:r>
            <a:r>
              <a:rPr lang="ru-RU" sz="2800" b="1" dirty="0" err="1"/>
              <a:t>основна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r>
              <a:rPr lang="ru-RU" sz="2800" b="1" dirty="0"/>
              <a:t> й </a:t>
            </a:r>
            <a:r>
              <a:rPr lang="ru-RU" sz="2800" b="1" dirty="0" err="1"/>
              <a:t>кінцівка</a:t>
            </a:r>
            <a:r>
              <a:rPr lang="ru-RU" sz="2800" b="1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Чому </a:t>
            </a:r>
            <a:r>
              <a:rPr lang="ru-RU" sz="2800" b="1" dirty="0"/>
              <a:t>цей </a:t>
            </a:r>
            <a:r>
              <a:rPr lang="ru-RU" sz="2800" b="1" dirty="0" err="1"/>
              <a:t>твір</a:t>
            </a:r>
            <a:r>
              <a:rPr lang="ru-RU" sz="2800" b="1" dirty="0"/>
              <a:t> </a:t>
            </a:r>
            <a:r>
              <a:rPr lang="ru-RU" sz="2800" b="1" dirty="0" err="1"/>
              <a:t>називається</a:t>
            </a:r>
            <a:r>
              <a:rPr lang="ru-RU" sz="2800" b="1" dirty="0"/>
              <a:t> </a:t>
            </a:r>
            <a:r>
              <a:rPr lang="ru-RU" sz="2800" b="1" dirty="0" err="1"/>
              <a:t>п’єса</a:t>
            </a:r>
            <a:r>
              <a:rPr lang="ru-RU" sz="2800" b="1" dirty="0"/>
              <a:t>-казка? </a:t>
            </a:r>
            <a:r>
              <a:rPr lang="ru-RU" sz="2800" b="1" dirty="0" err="1" smtClean="0"/>
              <a:t>З’ясуйте</a:t>
            </a:r>
            <a:r>
              <a:rPr lang="ru-RU" sz="2800" b="1" dirty="0"/>
              <a:t>, </a:t>
            </a:r>
            <a:r>
              <a:rPr lang="ru-RU" sz="2800" b="1" dirty="0" err="1"/>
              <a:t>скільки</a:t>
            </a:r>
            <a:r>
              <a:rPr lang="ru-RU" sz="2800" b="1" dirty="0"/>
              <a:t> треба </a:t>
            </a:r>
            <a:r>
              <a:rPr lang="ru-RU" sz="2800" b="1" dirty="0" err="1" smtClean="0"/>
              <a:t>виконавців</a:t>
            </a:r>
            <a:r>
              <a:rPr lang="ru-RU" sz="2800" b="1" dirty="0" smtClean="0"/>
              <a:t> для читання </a:t>
            </a:r>
            <a:r>
              <a:rPr lang="ru-RU" sz="2800" b="1" dirty="0" err="1" smtClean="0"/>
              <a:t>кожної</a:t>
            </a:r>
            <a:r>
              <a:rPr lang="ru-RU" sz="2800" b="1" dirty="0" smtClean="0"/>
              <a:t> дії. </a:t>
            </a:r>
            <a:r>
              <a:rPr lang="ru-RU" sz="2800" b="1" dirty="0"/>
              <a:t>Як краще </a:t>
            </a:r>
            <a:r>
              <a:rPr lang="ru-RU" sz="2800" b="1" dirty="0" err="1"/>
              <a:t>передати</a:t>
            </a:r>
            <a:r>
              <a:rPr lang="ru-RU" sz="2800" b="1" dirty="0"/>
              <a:t> </a:t>
            </a:r>
            <a:r>
              <a:rPr lang="ru-RU" sz="2800" b="1" dirty="0" err="1"/>
              <a:t>інтонацію</a:t>
            </a:r>
            <a:r>
              <a:rPr lang="ru-RU" sz="2800" b="1" dirty="0"/>
              <a:t>, жести, </a:t>
            </a:r>
            <a:r>
              <a:rPr lang="ru-RU" sz="2800" b="1" dirty="0" err="1"/>
              <a:t>репліки</a:t>
            </a:r>
            <a:r>
              <a:rPr lang="ru-RU" sz="2800" b="1" dirty="0"/>
              <a:t>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дійової</a:t>
            </a:r>
            <a:r>
              <a:rPr lang="ru-RU" sz="2800" b="1" dirty="0"/>
              <a:t> особи? </a:t>
            </a:r>
            <a:r>
              <a:rPr lang="ru-RU" sz="2800" b="1" dirty="0" err="1"/>
              <a:t>Інсценізуйте</a:t>
            </a:r>
            <a:r>
              <a:rPr lang="ru-RU" sz="2800" b="1" dirty="0"/>
              <a:t> одну з </a:t>
            </a:r>
            <a:r>
              <a:rPr lang="ru-RU" sz="2800" b="1" dirty="0" err="1"/>
              <a:t>дій</a:t>
            </a:r>
            <a:r>
              <a:rPr lang="ru-RU" sz="2800" b="1" dirty="0"/>
              <a:t> </a:t>
            </a:r>
            <a:r>
              <a:rPr lang="ru-RU" sz="2800" b="1" dirty="0" err="1" smtClean="0"/>
              <a:t>п’єси</a:t>
            </a:r>
            <a:endParaRPr lang="ru-RU" sz="2800" b="1" dirty="0"/>
          </a:p>
        </p:txBody>
      </p:sp>
      <p:pic>
        <p:nvPicPr>
          <p:cNvPr id="11" name="Picture 2" descr="D:\3 клас\01 УКР МОВА\Укр мова конструктор\Уроки\Урок 19 Виды предложений\Иллюстрации\Рис 7-05 Задумалас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1817136"/>
            <a:ext cx="2892815" cy="28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96980"/>
            <a:ext cx="9649072" cy="8445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511" y="1429874"/>
            <a:ext cx="6608812" cy="157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Чому в дійових осіб п’єси різне ставлення до «роботи» дельфінів у дельфінарії?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50313" y="2999897"/>
            <a:ext cx="0" cy="197434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47615" y="2999897"/>
            <a:ext cx="0" cy="87015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612979" y="3062885"/>
            <a:ext cx="1" cy="197434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92859" y="3018486"/>
            <a:ext cx="0" cy="87015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867756" y="3861842"/>
            <a:ext cx="2431774" cy="73607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лікаря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67495" y="3867220"/>
            <a:ext cx="2186910" cy="779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99543" y="4974238"/>
            <a:ext cx="4158787" cy="14798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err="1" smtClean="0"/>
              <a:t>Дресируваль-ника</a:t>
            </a:r>
            <a:endParaRPr lang="ru-RU" sz="3600" b="1" dirty="0"/>
          </a:p>
        </p:txBody>
      </p:sp>
      <p:sp>
        <p:nvSpPr>
          <p:cNvPr id="18" name="Овал 17"/>
          <p:cNvSpPr/>
          <p:nvPr/>
        </p:nvSpPr>
        <p:spPr>
          <a:xfrm>
            <a:off x="6083643" y="5073032"/>
            <a:ext cx="2816699" cy="7479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/>
              <a:t>Михайла</a:t>
            </a:r>
            <a:endParaRPr lang="ru-RU" sz="3600" b="1" dirty="0"/>
          </a:p>
        </p:txBody>
      </p:sp>
      <p:pic>
        <p:nvPicPr>
          <p:cNvPr id="19" name="Picture 2" descr="D:\3 клас\01 УКР МОВА\Укр мова конструктор\Уроки\Урок 21 Члены предложения\Иллюстрации\Рис 21-08 Мальч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435984"/>
            <a:ext cx="3282770" cy="38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Запитання </a:t>
            </a:r>
            <a:r>
              <a:rPr lang="ru-RU" sz="3600" b="1" dirty="0"/>
              <a:t>до </a:t>
            </a:r>
            <a:r>
              <a:rPr lang="ru-RU" sz="3600" b="1" dirty="0" err="1"/>
              <a:t>дійових</a:t>
            </a:r>
            <a:r>
              <a:rPr lang="ru-RU" sz="3600" b="1" dirty="0"/>
              <a:t> </a:t>
            </a:r>
            <a:r>
              <a:rPr lang="ru-RU" sz="3600" b="1" dirty="0" err="1"/>
              <a:t>осіб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670" y="1128165"/>
            <a:ext cx="780914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запитання ви поставили б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Мишкові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- Чому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ти не хотів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відпускати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Дельфіна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…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" y="1159671"/>
            <a:ext cx="2248626" cy="27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7637" y="2247139"/>
            <a:ext cx="780914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запитання ви поставили б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Роману?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Тобі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подобаються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дельфіни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4075" y="3353646"/>
            <a:ext cx="819253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запитання ви поставили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дресирувальнику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Чому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обрали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професію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дресирувальника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3478" y="4437906"/>
            <a:ext cx="2520281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06210" y="4437906"/>
            <a:ext cx="741682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с.114-115. </a:t>
            </a:r>
            <a:r>
              <a:rPr lang="uk-UA" sz="2800" b="1" dirty="0">
                <a:solidFill>
                  <a:srgbClr val="002060"/>
                </a:solidFill>
              </a:rPr>
              <a:t>Прочитайте </a:t>
            </a:r>
            <a:r>
              <a:rPr lang="uk-UA" sz="2800" b="1" dirty="0" smtClean="0">
                <a:solidFill>
                  <a:srgbClr val="002060"/>
                </a:solidFill>
              </a:rPr>
              <a:t>четверту </a:t>
            </a:r>
            <a:r>
              <a:rPr lang="uk-UA" sz="2800" b="1" dirty="0">
                <a:solidFill>
                  <a:srgbClr val="002060"/>
                </a:solidFill>
              </a:rPr>
              <a:t>дію </a:t>
            </a:r>
            <a:r>
              <a:rPr lang="uk-UA" sz="2800" b="1" dirty="0" smtClean="0">
                <a:solidFill>
                  <a:srgbClr val="002060"/>
                </a:solidFill>
              </a:rPr>
              <a:t>п'єси по ролях. Обміркуйте, чому </a:t>
            </a:r>
            <a:r>
              <a:rPr lang="uk-UA" sz="2800" b="1" dirty="0">
                <a:solidFill>
                  <a:srgbClr val="002060"/>
                </a:solidFill>
              </a:rPr>
              <a:t>Роман вирішив  повернутися </a:t>
            </a:r>
            <a:r>
              <a:rPr lang="uk-UA" sz="2800" b="1" dirty="0" smtClean="0">
                <a:solidFill>
                  <a:srgbClr val="002060"/>
                </a:solidFill>
              </a:rPr>
              <a:t>додому.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4824" y="2064085"/>
            <a:ext cx="3536203" cy="34108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425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6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59BF60E-73C2-4333-BC42-13323E4E942C}"/>
              </a:ext>
            </a:extLst>
          </p:cNvPr>
          <p:cNvSpPr/>
          <p:nvPr/>
        </p:nvSpPr>
        <p:spPr>
          <a:xfrm>
            <a:off x="1411511" y="1369620"/>
            <a:ext cx="9361039" cy="5684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Оберіть цеглинку ЛЕГО,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котра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вашому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C01BCF2-8DB5-405C-9EF7-F55DAD67EC5E}"/>
              </a:ext>
            </a:extLst>
          </p:cNvPr>
          <p:cNvGrpSpPr/>
          <p:nvPr/>
        </p:nvGrpSpPr>
        <p:grpSpPr>
          <a:xfrm>
            <a:off x="4683499" y="1993103"/>
            <a:ext cx="3179002" cy="116677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924B78E0-4DA2-4700-A294-E2A804CC7228}"/>
              </a:ext>
            </a:extLst>
          </p:cNvPr>
          <p:cNvGrpSpPr/>
          <p:nvPr/>
        </p:nvGrpSpPr>
        <p:grpSpPr>
          <a:xfrm>
            <a:off x="8143988" y="2036874"/>
            <a:ext cx="3179003" cy="116677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114C45D-6AFD-45F1-BBA2-CCD7F9CAFB65}"/>
              </a:ext>
            </a:extLst>
          </p:cNvPr>
          <p:cNvGrpSpPr/>
          <p:nvPr/>
        </p:nvGrpSpPr>
        <p:grpSpPr>
          <a:xfrm>
            <a:off x="4683498" y="3203652"/>
            <a:ext cx="3179003" cy="116677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32BFDE5-969E-4E57-BBE8-CB6909342B44}"/>
              </a:ext>
            </a:extLst>
          </p:cNvPr>
          <p:cNvGrpSpPr/>
          <p:nvPr/>
        </p:nvGrpSpPr>
        <p:grpSpPr>
          <a:xfrm>
            <a:off x="8143988" y="3203651"/>
            <a:ext cx="3179005" cy="116677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CBB012A-0409-4246-AF9E-EA3FF166363A}"/>
              </a:ext>
            </a:extLst>
          </p:cNvPr>
          <p:cNvGrpSpPr/>
          <p:nvPr/>
        </p:nvGrpSpPr>
        <p:grpSpPr>
          <a:xfrm>
            <a:off x="4651368" y="4414200"/>
            <a:ext cx="3179005" cy="116677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F76E308-41E4-4260-8B45-B6B24AABFF76}"/>
              </a:ext>
            </a:extLst>
          </p:cNvPr>
          <p:cNvGrpSpPr/>
          <p:nvPr/>
        </p:nvGrpSpPr>
        <p:grpSpPr>
          <a:xfrm>
            <a:off x="8143988" y="4414199"/>
            <a:ext cx="3179005" cy="116677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4186" y="494645"/>
            <a:ext cx="9876742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3531" y="4493994"/>
            <a:ext cx="277630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076" y="4493994"/>
            <a:ext cx="3470282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5" y="4493994"/>
            <a:ext cx="281756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нецікаві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2059583" y="1441065"/>
            <a:ext cx="8136904" cy="529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 ілюстраціями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84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Аудіювання після ІІ дії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439" y="1282496"/>
            <a:ext cx="1008112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1) Де </a:t>
            </a:r>
            <a:r>
              <a:rPr lang="ru-RU" sz="2800" b="1" dirty="0" err="1">
                <a:solidFill>
                  <a:srgbClr val="FFFF00"/>
                </a:solidFill>
              </a:rPr>
              <a:t>відбувалися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події</a:t>
            </a:r>
            <a:r>
              <a:rPr lang="ru-RU" sz="2800" b="1" dirty="0">
                <a:solidFill>
                  <a:srgbClr val="FFFF00"/>
                </a:solidFill>
              </a:rPr>
              <a:t>?  </a:t>
            </a: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  <a:r>
              <a:rPr lang="ru-RU" sz="2800" b="1" dirty="0" smtClean="0"/>
              <a:t>А </a:t>
            </a:r>
            <a:r>
              <a:rPr lang="ru-RU" sz="2800" b="1" dirty="0"/>
              <a:t>— на </a:t>
            </a:r>
            <a:r>
              <a:rPr lang="ru-RU" sz="2800" b="1" dirty="0" err="1"/>
              <a:t>морі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у </a:t>
            </a:r>
            <a:r>
              <a:rPr lang="ru-RU" sz="2800" b="1" dirty="0" err="1"/>
              <a:t>дельфінарії</a:t>
            </a:r>
            <a:r>
              <a:rPr lang="ru-RU" sz="2800" b="1" dirty="0"/>
              <a:t>; В — в </a:t>
            </a:r>
            <a:r>
              <a:rPr lang="ru-RU" sz="2800" b="1" dirty="0" err="1"/>
              <a:t>оздоровчому</a:t>
            </a:r>
            <a:r>
              <a:rPr lang="ru-RU" sz="2800" b="1" dirty="0"/>
              <a:t> </a:t>
            </a:r>
            <a:r>
              <a:rPr lang="ru-RU" sz="2800" b="1" dirty="0" err="1"/>
              <a:t>таборі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2</a:t>
            </a:r>
            <a:r>
              <a:rPr lang="ru-RU" sz="2800" b="1" dirty="0">
                <a:solidFill>
                  <a:srgbClr val="FFFF00"/>
                </a:solidFill>
              </a:rPr>
              <a:t>) Хто був у </a:t>
            </a:r>
            <a:r>
              <a:rPr lang="ru-RU" sz="2800" b="1" dirty="0" err="1">
                <a:solidFill>
                  <a:srgbClr val="FFFF00"/>
                </a:solidFill>
              </a:rPr>
              <a:t>дельфінарії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r>
              <a:rPr lang="ru-RU" sz="2800" b="1" dirty="0"/>
              <a:t>А — </a:t>
            </a:r>
            <a:r>
              <a:rPr lang="ru-RU" sz="2800" b="1" dirty="0" err="1" smtClean="0"/>
              <a:t>Мишко</a:t>
            </a:r>
            <a:r>
              <a:rPr lang="ru-RU" sz="2800" b="1" dirty="0" smtClean="0"/>
              <a:t>;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</a:t>
            </a:r>
            <a:r>
              <a:rPr lang="ru-RU" sz="2800" b="1" dirty="0" err="1"/>
              <a:t>дресирувальник</a:t>
            </a:r>
            <a:r>
              <a:rPr lang="ru-RU" sz="2800" b="1" dirty="0"/>
              <a:t>; </a:t>
            </a:r>
            <a:r>
              <a:rPr lang="ru-RU" sz="2800" b="1" dirty="0" smtClean="0"/>
              <a:t>     В </a:t>
            </a:r>
            <a:r>
              <a:rPr lang="ru-RU" sz="2800" b="1" dirty="0"/>
              <a:t>— </a:t>
            </a:r>
            <a:r>
              <a:rPr lang="ru-RU" sz="2800" b="1" dirty="0" err="1"/>
              <a:t>Мишко</a:t>
            </a:r>
            <a:r>
              <a:rPr lang="ru-RU" sz="2800" b="1" dirty="0"/>
              <a:t> і </a:t>
            </a:r>
            <a:r>
              <a:rPr lang="ru-RU" sz="2800" b="1" dirty="0" err="1"/>
              <a:t>дресирувальник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3</a:t>
            </a:r>
            <a:r>
              <a:rPr lang="ru-RU" sz="2800" b="1" dirty="0">
                <a:solidFill>
                  <a:srgbClr val="FFFF00"/>
                </a:solidFill>
              </a:rPr>
              <a:t>) Що </a:t>
            </a:r>
            <a:r>
              <a:rPr lang="ru-RU" sz="2800" b="1" dirty="0" err="1">
                <a:solidFill>
                  <a:srgbClr val="FFFF00"/>
                </a:solidFill>
              </a:rPr>
              <a:t>відбувалось</a:t>
            </a:r>
            <a:r>
              <a:rPr lang="ru-RU" sz="2800" b="1" dirty="0">
                <a:solidFill>
                  <a:srgbClr val="FFFF00"/>
                </a:solidFill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</a:rPr>
              <a:t>басейні</a:t>
            </a:r>
            <a:r>
              <a:rPr lang="ru-RU" sz="2800" b="1" dirty="0">
                <a:solidFill>
                  <a:srgbClr val="FFFF00"/>
                </a:solidFill>
              </a:rPr>
              <a:t>?</a:t>
            </a:r>
            <a:r>
              <a:rPr lang="ru-RU" sz="2800" b="1" dirty="0"/>
              <a:t> </a:t>
            </a:r>
            <a:r>
              <a:rPr lang="ru-RU" sz="2800" b="1" dirty="0" smtClean="0"/>
              <a:t>     А </a:t>
            </a:r>
            <a:r>
              <a:rPr lang="ru-RU" sz="2800" b="1" dirty="0"/>
              <a:t>— плавали діти; </a:t>
            </a:r>
          </a:p>
          <a:p>
            <a:r>
              <a:rPr lang="ru-RU" sz="2800" b="1" dirty="0" smtClean="0"/>
              <a:t>       Б </a:t>
            </a:r>
            <a:r>
              <a:rPr lang="ru-RU" sz="2800" b="1" dirty="0"/>
              <a:t>— йшла </a:t>
            </a:r>
            <a:r>
              <a:rPr lang="ru-RU" sz="2800" b="1" dirty="0" err="1"/>
              <a:t>вистава</a:t>
            </a:r>
            <a:r>
              <a:rPr lang="ru-RU" sz="2800" b="1" dirty="0"/>
              <a:t>; </a:t>
            </a:r>
            <a:r>
              <a:rPr lang="ru-RU" sz="2800" b="1" dirty="0" smtClean="0"/>
              <a:t>     В </a:t>
            </a:r>
            <a:r>
              <a:rPr lang="ru-RU" sz="2800" b="1" dirty="0"/>
              <a:t>— плавали </a:t>
            </a:r>
            <a:r>
              <a:rPr lang="ru-RU" sz="2800" b="1" dirty="0" err="1"/>
              <a:t>дельфіни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4</a:t>
            </a:r>
            <a:r>
              <a:rPr lang="ru-RU" sz="2800" b="1" dirty="0">
                <a:solidFill>
                  <a:srgbClr val="FFFF00"/>
                </a:solidFill>
              </a:rPr>
              <a:t>) Чого </a:t>
            </a:r>
            <a:r>
              <a:rPr lang="ru-RU" sz="2800" b="1" dirty="0" err="1">
                <a:solidFill>
                  <a:srgbClr val="FFFF00"/>
                </a:solidFill>
              </a:rPr>
              <a:t>потребував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Дельфін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r>
              <a:rPr lang="ru-RU" sz="2800" b="1" dirty="0" smtClean="0">
                <a:solidFill>
                  <a:srgbClr val="FFFF00"/>
                </a:solidFill>
              </a:rPr>
              <a:t>     </a:t>
            </a:r>
            <a:r>
              <a:rPr lang="ru-RU" sz="2800" b="1" dirty="0" smtClean="0"/>
              <a:t>А </a:t>
            </a:r>
            <a:r>
              <a:rPr lang="ru-RU" sz="2800" b="1" dirty="0"/>
              <a:t>— їжі;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</a:t>
            </a:r>
            <a:r>
              <a:rPr lang="ru-RU" sz="2800" b="1" dirty="0" err="1"/>
              <a:t>відпочинку</a:t>
            </a:r>
            <a:r>
              <a:rPr lang="ru-RU" sz="2800" b="1" dirty="0"/>
              <a:t>; </a:t>
            </a:r>
            <a:r>
              <a:rPr lang="ru-RU" sz="2800" b="1" dirty="0" smtClean="0"/>
              <a:t>     В </a:t>
            </a:r>
            <a:r>
              <a:rPr lang="ru-RU" sz="2800" b="1" dirty="0"/>
              <a:t>— </a:t>
            </a:r>
            <a:r>
              <a:rPr lang="ru-RU" sz="2800" b="1" dirty="0" err="1"/>
              <a:t>продовження</a:t>
            </a:r>
            <a:r>
              <a:rPr lang="ru-RU" sz="2800" b="1" dirty="0"/>
              <a:t> </a:t>
            </a:r>
            <a:r>
              <a:rPr lang="ru-RU" sz="2800" b="1" dirty="0" err="1"/>
              <a:t>вистави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5</a:t>
            </a:r>
            <a:r>
              <a:rPr lang="ru-RU" sz="2800" b="1" dirty="0">
                <a:solidFill>
                  <a:srgbClr val="FFFF00"/>
                </a:solidFill>
              </a:rPr>
              <a:t>) Як </a:t>
            </a:r>
            <a:r>
              <a:rPr lang="ru-RU" sz="2800" b="1" dirty="0" err="1">
                <a:solidFill>
                  <a:srgbClr val="FFFF00"/>
                </a:solidFill>
              </a:rPr>
              <a:t>поводився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Мишко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r>
              <a:rPr lang="ru-RU" sz="2800" b="1" dirty="0" smtClean="0">
                <a:solidFill>
                  <a:srgbClr val="FFFF00"/>
                </a:solidFill>
              </a:rPr>
              <a:t>     </a:t>
            </a:r>
            <a:r>
              <a:rPr lang="ru-RU" sz="2800" b="1" dirty="0" smtClean="0"/>
              <a:t>А </a:t>
            </a:r>
            <a:r>
              <a:rPr lang="ru-RU" sz="2800" b="1" dirty="0"/>
              <a:t>— </a:t>
            </a:r>
            <a:r>
              <a:rPr lang="ru-RU" sz="2800" b="1" dirty="0" err="1"/>
              <a:t>пустував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Б </a:t>
            </a:r>
            <a:r>
              <a:rPr lang="ru-RU" sz="2800" b="1" dirty="0"/>
              <a:t>— переживав за </a:t>
            </a:r>
            <a:r>
              <a:rPr lang="ru-RU" sz="2800" b="1" dirty="0" err="1"/>
              <a:t>Дельфіна</a:t>
            </a:r>
            <a:r>
              <a:rPr lang="ru-RU" sz="2800" b="1" dirty="0" smtClean="0"/>
              <a:t>;      </a:t>
            </a:r>
            <a:r>
              <a:rPr lang="ru-RU" sz="2800" b="1" dirty="0"/>
              <a:t>В — </a:t>
            </a:r>
            <a:r>
              <a:rPr lang="ru-RU" sz="2800" b="1" dirty="0" err="1"/>
              <a:t>купався</a:t>
            </a:r>
            <a:r>
              <a:rPr lang="ru-RU" sz="2800" b="1" dirty="0"/>
              <a:t>.</a:t>
            </a:r>
            <a:endParaRPr lang="ru-RU" sz="2800" b="1" dirty="0" smtClean="0"/>
          </a:p>
        </p:txBody>
      </p:sp>
      <p:pic>
        <p:nvPicPr>
          <p:cNvPr id="409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3357786"/>
            <a:ext cx="2542685" cy="24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Аудіювання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641" y="1251748"/>
            <a:ext cx="963490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6) Про що або про кого думав хлопчик </a:t>
            </a:r>
            <a:r>
              <a:rPr lang="ru-RU" sz="2800" b="1" dirty="0" err="1">
                <a:solidFill>
                  <a:srgbClr val="FFFF00"/>
                </a:solidFill>
              </a:rPr>
              <a:t>Мишко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</a:t>
            </a:r>
            <a:r>
              <a:rPr lang="ru-RU" sz="2800" b="1" dirty="0" err="1"/>
              <a:t>Дельфіна</a:t>
            </a:r>
            <a:r>
              <a:rPr lang="ru-RU" sz="2800" b="1" dirty="0" smtClean="0"/>
              <a:t>;    </a:t>
            </a:r>
            <a:r>
              <a:rPr lang="ru-RU" sz="2800" b="1" dirty="0"/>
              <a:t>Б — лише про себе; </a:t>
            </a:r>
            <a:r>
              <a:rPr lang="ru-RU" sz="2800" b="1" dirty="0" smtClean="0"/>
              <a:t>   В </a:t>
            </a:r>
            <a:r>
              <a:rPr lang="ru-RU" sz="2800" b="1" dirty="0"/>
              <a:t>— про </a:t>
            </a:r>
            <a:r>
              <a:rPr lang="ru-RU" sz="2800" b="1" dirty="0" err="1"/>
              <a:t>виставу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7</a:t>
            </a:r>
            <a:r>
              <a:rPr lang="ru-RU" sz="2800" b="1" dirty="0">
                <a:solidFill>
                  <a:srgbClr val="FFFF00"/>
                </a:solidFill>
              </a:rPr>
              <a:t>) Як </a:t>
            </a:r>
            <a:r>
              <a:rPr lang="ru-RU" sz="2800" b="1" dirty="0" err="1">
                <a:solidFill>
                  <a:srgbClr val="FFFF00"/>
                </a:solidFill>
              </a:rPr>
              <a:t>зреагував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Ромчик</a:t>
            </a:r>
            <a:r>
              <a:rPr lang="ru-RU" sz="2800" b="1" dirty="0">
                <a:solidFill>
                  <a:srgbClr val="FFFF00"/>
                </a:solidFill>
              </a:rPr>
              <a:t>, коли </a:t>
            </a:r>
            <a:r>
              <a:rPr lang="ru-RU" sz="2800" b="1" dirty="0" err="1">
                <a:solidFill>
                  <a:srgbClr val="FFFF00"/>
                </a:solidFill>
              </a:rPr>
              <a:t>приїхав</a:t>
            </a:r>
            <a:r>
              <a:rPr lang="ru-RU" sz="2800" b="1" dirty="0">
                <a:solidFill>
                  <a:srgbClr val="FFFF00"/>
                </a:solidFill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</a:rPr>
              <a:t>басейн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був у </a:t>
            </a:r>
            <a:r>
              <a:rPr lang="ru-RU" sz="2800" b="1" dirty="0" err="1"/>
              <a:t>захваті</a:t>
            </a:r>
            <a:r>
              <a:rPr lang="ru-RU" sz="2800" b="1" dirty="0"/>
              <a:t>; </a:t>
            </a:r>
            <a:r>
              <a:rPr lang="ru-RU" sz="2800" b="1" dirty="0" smtClean="0"/>
              <a:t>   Б </a:t>
            </a:r>
            <a:r>
              <a:rPr lang="ru-RU" sz="2800" b="1" dirty="0"/>
              <a:t>— </a:t>
            </a:r>
            <a:r>
              <a:rPr lang="ru-RU" sz="2800" b="1" dirty="0" err="1" smtClean="0"/>
              <a:t>спокійно</a:t>
            </a:r>
            <a:r>
              <a:rPr lang="ru-RU" sz="2800" b="1" dirty="0" smtClean="0"/>
              <a:t>;   В – </a:t>
            </a:r>
            <a:r>
              <a:rPr lang="ru-RU" sz="2800" b="1" dirty="0" err="1" smtClean="0"/>
              <a:t>перелякано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8</a:t>
            </a:r>
            <a:r>
              <a:rPr lang="ru-RU" sz="2800" b="1" dirty="0">
                <a:solidFill>
                  <a:srgbClr val="FFFF00"/>
                </a:solidFill>
              </a:rPr>
              <a:t>) Якою була </a:t>
            </a:r>
            <a:r>
              <a:rPr lang="ru-RU" sz="2800" b="1" dirty="0" err="1">
                <a:solidFill>
                  <a:srgbClr val="FFFF00"/>
                </a:solidFill>
              </a:rPr>
              <a:t>зустріч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Дельфіна</a:t>
            </a:r>
            <a:r>
              <a:rPr lang="ru-RU" sz="2800" b="1" dirty="0">
                <a:solidFill>
                  <a:srgbClr val="FFFF00"/>
                </a:solidFill>
              </a:rPr>
              <a:t> і Романа?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</a:t>
            </a:r>
            <a:r>
              <a:rPr lang="ru-RU" sz="2800" b="1" dirty="0" err="1"/>
              <a:t>приємною</a:t>
            </a:r>
            <a:r>
              <a:rPr lang="ru-RU" sz="2800" b="1" dirty="0"/>
              <a:t>; </a:t>
            </a:r>
            <a:r>
              <a:rPr lang="ru-RU" sz="2800" b="1" dirty="0" smtClean="0"/>
              <a:t>   Б </a:t>
            </a:r>
            <a:r>
              <a:rPr lang="ru-RU" sz="2800" b="1" dirty="0"/>
              <a:t>— теплою і </a:t>
            </a:r>
            <a:r>
              <a:rPr lang="ru-RU" sz="2800" b="1" dirty="0" err="1"/>
              <a:t>чутливою</a:t>
            </a:r>
            <a:r>
              <a:rPr lang="ru-RU" sz="2800" b="1" dirty="0"/>
              <a:t>; </a:t>
            </a:r>
            <a:r>
              <a:rPr lang="ru-RU" sz="2800" b="1" dirty="0" smtClean="0"/>
              <a:t>   В </a:t>
            </a:r>
            <a:r>
              <a:rPr lang="ru-RU" sz="2800" b="1" dirty="0"/>
              <a:t>— </a:t>
            </a:r>
            <a:r>
              <a:rPr lang="ru-RU" sz="2800" b="1" dirty="0" smtClean="0"/>
              <a:t>сумною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9</a:t>
            </a:r>
            <a:r>
              <a:rPr lang="ru-RU" sz="2800" b="1" dirty="0">
                <a:solidFill>
                  <a:srgbClr val="FFFF00"/>
                </a:solidFill>
              </a:rPr>
              <a:t>) Які </a:t>
            </a:r>
            <a:r>
              <a:rPr lang="ru-RU" sz="2800" b="1" dirty="0" err="1">
                <a:solidFill>
                  <a:srgbClr val="FFFF00"/>
                </a:solidFill>
              </a:rPr>
              <a:t>сподівання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переповнювали</a:t>
            </a:r>
            <a:r>
              <a:rPr lang="ru-RU" sz="2800" b="1" dirty="0">
                <a:solidFill>
                  <a:srgbClr val="FFFF00"/>
                </a:solidFill>
              </a:rPr>
              <a:t> серце </a:t>
            </a:r>
            <a:r>
              <a:rPr lang="ru-RU" sz="2800" b="1" dirty="0" err="1">
                <a:solidFill>
                  <a:srgbClr val="FFFF00"/>
                </a:solidFill>
              </a:rPr>
              <a:t>мами</a:t>
            </a:r>
            <a:r>
              <a:rPr lang="ru-RU" sz="2800" b="1" dirty="0">
                <a:solidFill>
                  <a:srgbClr val="FFFF00"/>
                </a:solidFill>
              </a:rPr>
              <a:t>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/>
              <a:t> </a:t>
            </a:r>
            <a:r>
              <a:rPr lang="ru-RU" sz="2800" b="1" dirty="0" smtClean="0"/>
              <a:t>    А </a:t>
            </a:r>
            <a:r>
              <a:rPr lang="ru-RU" sz="2800" b="1" dirty="0"/>
              <a:t>— </a:t>
            </a:r>
            <a:r>
              <a:rPr lang="ru-RU" sz="2800" b="1" dirty="0" err="1"/>
              <a:t>син</a:t>
            </a:r>
            <a:r>
              <a:rPr lang="ru-RU" sz="2800" b="1" dirty="0"/>
              <a:t> буде </a:t>
            </a:r>
            <a:r>
              <a:rPr lang="ru-RU" sz="2800" b="1" dirty="0" err="1"/>
              <a:t>ходити</a:t>
            </a:r>
            <a:r>
              <a:rPr lang="ru-RU" sz="2800" b="1" dirty="0"/>
              <a:t>; </a:t>
            </a:r>
            <a:r>
              <a:rPr lang="ru-RU" sz="2800" b="1" dirty="0" smtClean="0"/>
              <a:t>   Б </a:t>
            </a:r>
            <a:r>
              <a:rPr lang="ru-RU" sz="2800" b="1" dirty="0"/>
              <a:t>— </a:t>
            </a:r>
            <a:r>
              <a:rPr lang="ru-RU" sz="2800" b="1" dirty="0" err="1"/>
              <a:t>син</a:t>
            </a:r>
            <a:r>
              <a:rPr lang="ru-RU" sz="2800" b="1" dirty="0"/>
              <a:t> </a:t>
            </a:r>
            <a:r>
              <a:rPr lang="ru-RU" sz="2800" b="1" dirty="0" err="1"/>
              <a:t>відпочине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В </a:t>
            </a:r>
            <a:r>
              <a:rPr lang="ru-RU" sz="2800" b="1" dirty="0"/>
              <a:t>— Роман весело </a:t>
            </a:r>
            <a:r>
              <a:rPr lang="ru-RU" sz="2800" b="1" dirty="0" err="1"/>
              <a:t>проведе</a:t>
            </a:r>
            <a:r>
              <a:rPr lang="ru-RU" sz="2800" b="1" dirty="0"/>
              <a:t> час.</a:t>
            </a:r>
            <a:endParaRPr lang="uk-UA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8075" y="5222066"/>
            <a:ext cx="740265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/>
              <a:t>Чи </a:t>
            </a:r>
            <a:r>
              <a:rPr lang="ru-RU" sz="2400" b="1" dirty="0" err="1"/>
              <a:t>схожі</a:t>
            </a:r>
            <a:r>
              <a:rPr lang="ru-RU" sz="2400" b="1" dirty="0"/>
              <a:t> були перша і друга дії на казку?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/>
              <a:t>Хто дійові особи? </a:t>
            </a:r>
            <a:endParaRPr lang="ru-RU" sz="24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Чи </a:t>
            </a:r>
            <a:r>
              <a:rPr lang="ru-RU" sz="2400" b="1" dirty="0" err="1">
                <a:solidFill>
                  <a:schemeClr val="bg1"/>
                </a:solidFill>
              </a:rPr>
              <a:t>варто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створювати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дельфінарії</a:t>
            </a:r>
            <a:r>
              <a:rPr lang="ru-RU" sz="2400" b="1" dirty="0">
                <a:solidFill>
                  <a:schemeClr val="bg1"/>
                </a:solidFill>
              </a:rPr>
              <a:t>, на вашу думку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70" y="3922438"/>
            <a:ext cx="2542685" cy="24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1000911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Де можна побачити такі </a:t>
            </a:r>
            <a:r>
              <a:rPr lang="ru-RU" sz="4000" b="1" dirty="0" err="1"/>
              <a:t>картини</a:t>
            </a:r>
            <a:r>
              <a:rPr lang="ru-RU" sz="4000" b="1" dirty="0"/>
              <a:t>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71121" y="1384799"/>
            <a:ext cx="276146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Це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мозаїка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Хто їх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створює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7" name="Picture 2" descr="D:\3 клас\02 ЧИТАННЯ\1 Савченко уроки\6 Літер казки байки\№074-Н.Осипчук. Стрімкий, як вітер (ІІІ дія)\2026-02-12_18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420716"/>
            <a:ext cx="3715594" cy="3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3 клас\02 ЧИТАННЯ\1 Савченко уроки\6 Літер казки байки\№074-Н.Осипчук. Стрімкий, як вітер (ІІІ дія)\2026-02-12_183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39" y="1420716"/>
            <a:ext cx="4007282" cy="3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7745" y="4930059"/>
            <a:ext cx="69321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Моза́їка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— зображення чи візерунок, виконані з кольорових </a:t>
            </a:r>
            <a:r>
              <a:rPr lang="vi-V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каменів, 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керамічних </a:t>
            </a:r>
            <a:r>
              <a:rPr lang="vi-V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плиток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та інших матеріалів.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2769" y="2428647"/>
            <a:ext cx="299785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Мозаїчні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картини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застосовувалися</a:t>
            </a:r>
            <a:r>
              <a:rPr lang="ru-RU" sz="2400" b="1" dirty="0" smtClean="0"/>
              <a:t> художниками при </a:t>
            </a:r>
            <a:r>
              <a:rPr lang="ru-RU" sz="2400" b="1" dirty="0" err="1"/>
              <a:t>оздобленні</a:t>
            </a:r>
            <a:r>
              <a:rPr lang="ru-RU" sz="2400" b="1" dirty="0"/>
              <a:t> </a:t>
            </a:r>
            <a:r>
              <a:rPr lang="ru-RU" sz="2400" b="1" dirty="0" err="1"/>
              <a:t>храмів</a:t>
            </a:r>
            <a:r>
              <a:rPr lang="ru-RU" sz="2400" b="1" dirty="0"/>
              <a:t>, інших </a:t>
            </a:r>
            <a:r>
              <a:rPr lang="ru-RU" sz="2400" b="1" dirty="0" err="1"/>
              <a:t>громадських</a:t>
            </a:r>
            <a:r>
              <a:rPr lang="ru-RU" sz="2400" b="1" dirty="0"/>
              <a:t> </a:t>
            </a:r>
            <a:r>
              <a:rPr lang="ru-RU" sz="2400" b="1" dirty="0" err="1"/>
              <a:t>будівель</a:t>
            </a:r>
            <a:r>
              <a:rPr lang="ru-RU" sz="2400" b="1" dirty="0"/>
              <a:t>, </a:t>
            </a:r>
            <a:r>
              <a:rPr lang="ru-RU" sz="2400" b="1" dirty="0" smtClean="0"/>
              <a:t>у </a:t>
            </a:r>
            <a:r>
              <a:rPr lang="ru-RU" sz="2400" b="1" dirty="0" err="1"/>
              <a:t>приватних</a:t>
            </a:r>
            <a:r>
              <a:rPr lang="ru-RU" sz="2400" b="1" dirty="0"/>
              <a:t> </a:t>
            </a:r>
            <a:r>
              <a:rPr lang="ru-RU" sz="2400" b="1" dirty="0" err="1"/>
              <a:t>будинках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2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67506"/>
            <a:ext cx="3396509" cy="33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863" y="1236386"/>
            <a:ext cx="6480886" cy="3600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продовжуємо досліджувати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пєсу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-казку Наталії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Осипчук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«Стрімкий, як вітер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Дізнаємось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далі розвивались події, будемо вчитись пояснювати вчинки героїв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Спробуємо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розгадати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чому наш світ, світ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людей, і світ хлопчика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різняться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71751" y="1394291"/>
            <a:ext cx="3816424" cy="40626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дельфін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рій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дресирув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льник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риб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льський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плав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ць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дивов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жну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засм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чений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створ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ння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3" y="1395171"/>
            <a:ext cx="2605513" cy="36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15" y="3861842"/>
            <a:ext cx="188592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2 ЧИТАННЯ\1 Савченко уроки\6 Літер казки байки\№074-Н.Осипчук. Стрімкий, як вітер (ІІІ дія)\2026-02-12_1737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54" y="482325"/>
            <a:ext cx="7180087" cy="23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2 ЧИТАННЯ\1 Савченко уроки\6 Літер казки байки\№074-Н.Осипчук. Стрімкий, як вітер (ІІІ дія)\2026-02-12_1746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64" y="2853730"/>
            <a:ext cx="7213024" cy="33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Дельфин, анимация, наклейка на стен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4" t="8021" r="16371" b="9616"/>
          <a:stretch/>
        </p:blipFill>
        <p:spPr bwMode="auto">
          <a:xfrm>
            <a:off x="569383" y="3645818"/>
            <a:ext cx="2469782" cy="27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627535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111-112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407" y="482326"/>
            <a:ext cx="3500015" cy="3163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Наталії </a:t>
            </a:r>
            <a:r>
              <a:rPr lang="uk-UA" sz="3600" b="1" dirty="0" err="1">
                <a:solidFill>
                  <a:schemeClr val="bg1"/>
                </a:solidFill>
              </a:rPr>
              <a:t>Осипчук</a:t>
            </a:r>
            <a:r>
              <a:rPr lang="uk-UA" sz="3600" b="1" dirty="0">
                <a:solidFill>
                  <a:schemeClr val="bg1"/>
                </a:solidFill>
              </a:rPr>
              <a:t> «Стрімкий, як вітер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200" dirty="0" err="1"/>
              <a:t>П’єса</a:t>
            </a:r>
            <a:r>
              <a:rPr lang="ru-RU" sz="3200" dirty="0"/>
              <a:t>-казка на </a:t>
            </a:r>
            <a:r>
              <a:rPr lang="ru-RU" sz="3200" dirty="0" err="1"/>
              <a:t>чотири</a:t>
            </a:r>
            <a:r>
              <a:rPr lang="ru-RU" sz="3200" dirty="0"/>
              <a:t> дії (</a:t>
            </a:r>
            <a:r>
              <a:rPr lang="ru-RU" sz="3200" dirty="0" err="1"/>
              <a:t>скорочено</a:t>
            </a:r>
            <a:r>
              <a:rPr lang="ru-RU" sz="3200" dirty="0"/>
              <a:t>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2 ЧИТАННЯ\1 Савченко уроки\6 Літер казки байки\№074-Н.Осипчук. Стрімкий, як вітер (ІІІ дія)\2026-02-12_175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29" y="261442"/>
            <a:ext cx="7180016" cy="20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2 ЧИТАННЯ\1 Савченко уроки\6 Літер казки байки\№074-Н.Осипчук. Стрімкий, як вітер (ІІІ дія)\2026-02-12_175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29" y="2277666"/>
            <a:ext cx="7212951" cy="42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дельфины клипарт: 20 тыс изображений найдено в Яндекс.Картинках | Дельфины,  Эскизы животных, Рисунки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3641989"/>
            <a:ext cx="2943230" cy="26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</TotalTime>
  <Words>965</Words>
  <Application>Microsoft Office PowerPoint</Application>
  <PresentationFormat>Произвольный</PresentationFormat>
  <Paragraphs>153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334</cp:revision>
  <dcterms:created xsi:type="dcterms:W3CDTF">2025-08-27T14:01:18Z</dcterms:created>
  <dcterms:modified xsi:type="dcterms:W3CDTF">2026-02-17T12:48:57Z</dcterms:modified>
</cp:coreProperties>
</file>