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754" r:id="rId3"/>
    <p:sldId id="757" r:id="rId4"/>
    <p:sldId id="737" r:id="rId5"/>
    <p:sldId id="739" r:id="rId6"/>
    <p:sldId id="745" r:id="rId7"/>
    <p:sldId id="746" r:id="rId8"/>
    <p:sldId id="747" r:id="rId9"/>
    <p:sldId id="748" r:id="rId10"/>
    <p:sldId id="750" r:id="rId11"/>
    <p:sldId id="751" r:id="rId12"/>
    <p:sldId id="752" r:id="rId13"/>
    <p:sldId id="758" r:id="rId14"/>
    <p:sldId id="744" r:id="rId15"/>
    <p:sldId id="753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aurok.com.ua/test/diagnostichna-robota-prikmetnik-3683012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09218" y="1197546"/>
            <a:ext cx="8856984" cy="129614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ln w="38100">
                  <a:noFill/>
                </a:ln>
                <a:solidFill>
                  <a:srgbClr val="0070C0"/>
                </a:solidFill>
              </a:rPr>
              <a:t>Узагальнення знань про прикметник. </a:t>
            </a:r>
            <a:br>
              <a:rPr lang="uk-UA" sz="4000" b="1" dirty="0" smtClean="0">
                <a:ln w="38100">
                  <a:noFill/>
                </a:ln>
                <a:solidFill>
                  <a:srgbClr val="0070C0"/>
                </a:solidFill>
              </a:rPr>
            </a:br>
            <a:r>
              <a:rPr lang="uk-UA" sz="4000" b="1" dirty="0" smtClean="0">
                <a:ln w="38100">
                  <a:noFill/>
                </a:ln>
                <a:solidFill>
                  <a:srgbClr val="0070C0"/>
                </a:solidFill>
              </a:rPr>
              <a:t>Діагностична робота</a:t>
            </a:r>
            <a:endParaRPr lang="ru-RU" sz="4000" b="1" dirty="0">
              <a:ln w="38100">
                <a:noFill/>
              </a:ln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748215" y="3945257"/>
            <a:ext cx="2664296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5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Прикметник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75-76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7535" y="3213770"/>
            <a:ext cx="2401146" cy="242339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341562"/>
            <a:ext cx="10153128" cy="1008112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Завдання </a:t>
            </a:r>
            <a:r>
              <a:rPr lang="uk-UA" sz="2800" b="1" dirty="0" smtClean="0">
                <a:solidFill>
                  <a:srgbClr val="FF0000"/>
                </a:solidFill>
              </a:rPr>
              <a:t>6. </a:t>
            </a:r>
            <a:r>
              <a:rPr lang="uk-UA" sz="2800" b="1" dirty="0">
                <a:solidFill>
                  <a:srgbClr val="0070C0"/>
                </a:solidFill>
              </a:rPr>
              <a:t>Щебетунчик поділився своїми спостереженнями з друзями. </a:t>
            </a:r>
            <a:r>
              <a:rPr lang="uk-UA" sz="2800" b="1" dirty="0" smtClean="0">
                <a:solidFill>
                  <a:srgbClr val="0070C0"/>
                </a:solidFill>
              </a:rPr>
              <a:t>Доповніть </a:t>
            </a:r>
            <a:r>
              <a:rPr lang="uk-UA" sz="2800" b="1" dirty="0">
                <a:solidFill>
                  <a:srgbClr val="0070C0"/>
                </a:solidFill>
              </a:rPr>
              <a:t>його </a:t>
            </a:r>
            <a:r>
              <a:rPr lang="uk-UA" sz="2800" b="1" dirty="0">
                <a:solidFill>
                  <a:srgbClr val="FF0000"/>
                </a:solidFill>
              </a:rPr>
              <a:t>прикметниками</a:t>
            </a:r>
            <a:r>
              <a:rPr lang="uk-UA" sz="2800" b="1" dirty="0">
                <a:solidFill>
                  <a:srgbClr val="0070C0"/>
                </a:solidFill>
              </a:rPr>
              <a:t> й </a:t>
            </a:r>
            <a:r>
              <a:rPr lang="uk-UA" sz="28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800" b="1" dirty="0">
                <a:solidFill>
                  <a:srgbClr val="0070C0"/>
                </a:solidFill>
              </a:rPr>
              <a:t>їх.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5548" y="2421682"/>
            <a:ext cx="6918691" cy="3416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Спочатку до нашої годівниці прилетіла ………….…….. синиця. Схопила у дзьоб </a:t>
            </a:r>
            <a:r>
              <a:rPr lang="uk-UA" sz="3600" b="1" dirty="0" smtClean="0"/>
              <a:t>……………….…</a:t>
            </a:r>
          </a:p>
          <a:p>
            <a:r>
              <a:rPr lang="uk-UA" sz="3600" b="1" dirty="0" smtClean="0"/>
              <a:t> </a:t>
            </a:r>
            <a:r>
              <a:rPr lang="uk-UA" sz="3600" b="1" dirty="0"/>
              <a:t>зернятко. Почала його дзьобати. Потім підлетіли зграйкою …………. горобці.  </a:t>
            </a:r>
            <a:endParaRPr lang="ru-RU" sz="36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39703" y="2822180"/>
            <a:ext cx="237626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допитлива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2532" y="3429794"/>
            <a:ext cx="2232248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маленьке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0063" y="4556464"/>
            <a:ext cx="1512168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веселі</a:t>
            </a:r>
            <a:endParaRPr lang="uk-UA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Інна Борисівна Черепанова: Проект &quot;Пташина їдаль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55" y="2720738"/>
            <a:ext cx="3226693" cy="271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3483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261220"/>
            <a:ext cx="10153128" cy="944438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Завдання 7</a:t>
            </a:r>
            <a:r>
              <a:rPr lang="uk-UA" sz="2800" b="1" dirty="0" smtClean="0">
                <a:solidFill>
                  <a:srgbClr val="FF0000"/>
                </a:solidFill>
              </a:rPr>
              <a:t>.</a:t>
            </a:r>
            <a:r>
              <a:rPr lang="uk-UA" sz="2800" b="1" dirty="0" smtClean="0">
                <a:solidFill>
                  <a:srgbClr val="0070C0"/>
                </a:solidFill>
              </a:rPr>
              <a:t> Доберіть </a:t>
            </a:r>
            <a:r>
              <a:rPr lang="uk-UA" sz="2800" b="1" dirty="0">
                <a:solidFill>
                  <a:srgbClr val="0070C0"/>
                </a:solidFill>
              </a:rPr>
              <a:t>якомога більше прикметників до поданих слів </a:t>
            </a:r>
            <a:r>
              <a:rPr lang="uk-UA" sz="2800" b="1" dirty="0" smtClean="0">
                <a:solidFill>
                  <a:srgbClr val="0070C0"/>
                </a:solidFill>
              </a:rPr>
              <a:t>і запишіть </a:t>
            </a:r>
            <a:r>
              <a:rPr lang="uk-UA" sz="2800" b="1" dirty="0">
                <a:solidFill>
                  <a:srgbClr val="0070C0"/>
                </a:solidFill>
              </a:rPr>
              <a:t>їх.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6778" y="2314326"/>
            <a:ext cx="273824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Хмара (яка?) - </a:t>
            </a:r>
            <a:endParaRPr lang="uk-UA" sz="3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907944" y="2325517"/>
            <a:ext cx="14670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чорна,</a:t>
            </a:r>
            <a:endParaRPr lang="uk-UA" sz="3600" b="1" i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374992" y="2353940"/>
            <a:ext cx="10548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сіра,</a:t>
            </a:r>
            <a:endParaRPr lang="uk-UA" sz="3600" b="1" i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894892" y="2938715"/>
            <a:ext cx="18059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дощова,</a:t>
            </a:r>
            <a:endParaRPr lang="uk-UA" sz="3600" b="1" i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429888" y="2353940"/>
            <a:ext cx="16997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велика,</a:t>
            </a:r>
            <a:endParaRPr lang="uk-UA" sz="36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730383" y="2939710"/>
            <a:ext cx="19069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пухнаста,</a:t>
            </a:r>
            <a:endParaRPr lang="uk-UA" sz="3600" b="1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129617" y="2329662"/>
            <a:ext cx="19015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похмура,</a:t>
            </a:r>
            <a:endParaRPr lang="uk-UA" sz="3600" b="1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636657" y="2939710"/>
            <a:ext cx="154939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сумна.</a:t>
            </a:r>
            <a:endParaRPr lang="uk-UA" sz="3600" b="1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765026" y="3962467"/>
            <a:ext cx="16099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вірний,</a:t>
            </a:r>
            <a:endParaRPr lang="uk-UA" sz="3600" b="1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429525" y="3933847"/>
            <a:ext cx="20162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близький,</a:t>
            </a:r>
            <a:endParaRPr lang="uk-UA" sz="3600" b="1" i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468875" y="3933846"/>
            <a:ext cx="21602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справжній,</a:t>
            </a:r>
            <a:endParaRPr lang="uk-UA" sz="3600" b="1" i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3716792" y="4628632"/>
            <a:ext cx="23637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маленький,</a:t>
            </a:r>
            <a:endParaRPr lang="uk-UA" sz="3600" b="1" i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087274" y="4621589"/>
            <a:ext cx="21505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кмітливий.</a:t>
            </a:r>
            <a:endParaRPr lang="uk-UA" sz="3600" b="1" i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9692432" y="3933848"/>
            <a:ext cx="17305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с</a:t>
            </a:r>
            <a:r>
              <a:rPr lang="uk-UA" sz="3200" b="1" dirty="0" smtClean="0"/>
              <a:t>умний,</a:t>
            </a:r>
            <a:endParaRPr lang="uk-UA" sz="3600" b="1" i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013726" y="3962467"/>
            <a:ext cx="270306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Друг (який?) - </a:t>
            </a:r>
            <a:endParaRPr lang="uk-UA" sz="3200" b="1" i="1" dirty="0"/>
          </a:p>
        </p:txBody>
      </p:sp>
      <p:pic>
        <p:nvPicPr>
          <p:cNvPr id="26" name="Picture 2" descr="D:\Картинки до тестів\!!! Учні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847" y="4797946"/>
            <a:ext cx="3586603" cy="17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465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882083" y="1307516"/>
            <a:ext cx="10286512" cy="1258182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Завдання </a:t>
            </a:r>
            <a:r>
              <a:rPr lang="uk-UA" sz="2800" b="1" dirty="0" smtClean="0">
                <a:solidFill>
                  <a:srgbClr val="FF0000"/>
                </a:solidFill>
              </a:rPr>
              <a:t>8.</a:t>
            </a:r>
            <a:r>
              <a:rPr lang="uk-UA" sz="2800" b="1" dirty="0" smtClean="0">
                <a:solidFill>
                  <a:srgbClr val="0070C0"/>
                </a:solidFill>
              </a:rPr>
              <a:t> Допоможіть </a:t>
            </a:r>
            <a:r>
              <a:rPr lang="uk-UA" sz="2800" b="1" dirty="0" err="1">
                <a:solidFill>
                  <a:srgbClr val="0070C0"/>
                </a:solidFill>
              </a:rPr>
              <a:t>Читалочці</a:t>
            </a:r>
            <a:r>
              <a:rPr lang="uk-UA" sz="2800" b="1" dirty="0">
                <a:solidFill>
                  <a:srgbClr val="0070C0"/>
                </a:solidFill>
              </a:rPr>
              <a:t> вибрати з поданих слів синоніми, а Щебетунчикові – антоніми. </a:t>
            </a:r>
            <a:r>
              <a:rPr lang="uk-UA" sz="28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800" b="1" dirty="0">
                <a:solidFill>
                  <a:srgbClr val="0070C0"/>
                </a:solidFill>
              </a:rPr>
              <a:t>їх у відповідні </a:t>
            </a:r>
            <a:r>
              <a:rPr lang="uk-UA" sz="2800" b="1" dirty="0" smtClean="0">
                <a:solidFill>
                  <a:srgbClr val="0070C0"/>
                </a:solidFill>
              </a:rPr>
              <a:t>рядки.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643" y="4004172"/>
            <a:ext cx="89289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Синоніми: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0876" y="2663493"/>
            <a:ext cx="719938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Хоробрий, високий, кривий, сміливий, рівний, безстрашний, низький.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4927" y="4797946"/>
            <a:ext cx="89289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Антоніми: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23679" y="400417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Хоробрий, сміливий,</a:t>
            </a:r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безстрашний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3679" y="479794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в</a:t>
            </a:r>
            <a:r>
              <a:rPr lang="uk-UA" sz="3200" b="1" dirty="0" smtClean="0">
                <a:solidFill>
                  <a:srgbClr val="FFFF00"/>
                </a:solidFill>
              </a:rPr>
              <a:t>исокий – низький,</a:t>
            </a:r>
            <a:r>
              <a:rPr lang="uk-UA" sz="3200" b="1" dirty="0">
                <a:solidFill>
                  <a:srgbClr val="FFFF00"/>
                </a:solidFill>
              </a:rPr>
              <a:t> </a:t>
            </a:r>
            <a:endParaRPr lang="uk-UA" sz="3200" b="1" dirty="0" smtClean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4276" y="4779327"/>
            <a:ext cx="323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кривий – рівний</a:t>
            </a:r>
          </a:p>
        </p:txBody>
      </p:sp>
    </p:spTree>
    <p:extLst>
      <p:ext uri="{BB962C8B-B14F-4D97-AF65-F5344CB8AC3E}">
        <p14:creationId xmlns:p14="http://schemas.microsoft.com/office/powerpoint/2010/main" val="23613432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307516"/>
            <a:ext cx="10153128" cy="1042158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Завдання </a:t>
            </a:r>
            <a:r>
              <a:rPr lang="uk-UA" sz="2800" b="1" dirty="0" smtClean="0">
                <a:solidFill>
                  <a:srgbClr val="FF0000"/>
                </a:solidFill>
              </a:rPr>
              <a:t>9.</a:t>
            </a:r>
            <a:r>
              <a:rPr lang="uk-UA" sz="2800" b="1" dirty="0" smtClean="0">
                <a:solidFill>
                  <a:srgbClr val="0070C0"/>
                </a:solidFill>
              </a:rPr>
              <a:t> Прочитайте </a:t>
            </a:r>
            <a:r>
              <a:rPr lang="uk-UA" sz="2800" b="1" dirty="0">
                <a:solidFill>
                  <a:srgbClr val="0070C0"/>
                </a:solidFill>
              </a:rPr>
              <a:t>сполучення слів. </a:t>
            </a:r>
            <a:r>
              <a:rPr lang="uk-UA" sz="28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800" b="1" dirty="0">
                <a:solidFill>
                  <a:srgbClr val="0070C0"/>
                </a:solidFill>
              </a:rPr>
              <a:t>прикметники, вжиті у переносному значенні.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966" y="2411428"/>
            <a:ext cx="659823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Золотий браслет, золотий характер, залізне серце, залізне колесо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098114" y="2950035"/>
            <a:ext cx="151216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23479" y="3376949"/>
            <a:ext cx="12617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200478" y="3573810"/>
            <a:ext cx="4752528" cy="22115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Напишіть </a:t>
            </a:r>
            <a:r>
              <a:rPr lang="uk-UA" sz="2800" b="1" dirty="0">
                <a:solidFill>
                  <a:srgbClr val="0070C0"/>
                </a:solidFill>
              </a:rPr>
              <a:t>текст про погоду за вікном </a:t>
            </a:r>
            <a:r>
              <a:rPr lang="uk-UA" sz="2800" b="1" dirty="0" smtClean="0">
                <a:solidFill>
                  <a:srgbClr val="0070C0"/>
                </a:solidFill>
              </a:rPr>
              <a:t>(</a:t>
            </a:r>
            <a:r>
              <a:rPr lang="uk-UA" sz="2800" b="1" dirty="0">
                <a:solidFill>
                  <a:srgbClr val="0070C0"/>
                </a:solidFill>
              </a:rPr>
              <a:t>3-4 речення</a:t>
            </a:r>
            <a:r>
              <a:rPr lang="uk-UA" sz="2800" b="1" dirty="0" smtClean="0">
                <a:solidFill>
                  <a:srgbClr val="0070C0"/>
                </a:solidFill>
              </a:rPr>
              <a:t>). Опишіть небо, повітря, вітер, опади, свої емоції від погоди </a:t>
            </a:r>
            <a:endParaRPr lang="uk-UA" sz="2800" b="1" dirty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Використайте </a:t>
            </a:r>
            <a:r>
              <a:rPr lang="uk-UA" sz="2800" b="1" dirty="0">
                <a:solidFill>
                  <a:srgbClr val="0070C0"/>
                </a:solidFill>
              </a:rPr>
              <a:t>прикметники.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15467" y="3573810"/>
            <a:ext cx="3060340" cy="2211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3556674"/>
            <a:ext cx="2170872" cy="224455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958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033956" y="1485578"/>
            <a:ext cx="9865097" cy="230088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Яка частина мови називається </a:t>
            </a:r>
            <a:r>
              <a:rPr lang="uk-UA" sz="3200" b="1" dirty="0" smtClean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прикметником</a:t>
            </a: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? </a:t>
            </a:r>
          </a:p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 smtClean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З якою частиною мови з’єднуються прикметники?</a:t>
            </a:r>
            <a:endParaRPr lang="ru-RU" sz="3200" b="1" dirty="0">
              <a:solidFill>
                <a:srgbClr val="0070C0"/>
              </a:solidFill>
            </a:endParaRPr>
          </a:p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Як змінюється </a:t>
            </a:r>
            <a:r>
              <a:rPr lang="uk-UA" sz="3200" b="1" dirty="0" smtClean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прикметник</a:t>
            </a: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? Наведіть приклади.</a:t>
            </a:r>
            <a:endParaRPr lang="ru-RU" sz="3200" b="1" dirty="0">
              <a:solidFill>
                <a:srgbClr val="0070C0"/>
              </a:solidFill>
            </a:endParaRPr>
          </a:p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 smtClean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Яка роль прикметника в мовленні?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51470" y="549474"/>
            <a:ext cx="10009113" cy="7782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>
                <a:solidFill>
                  <a:schemeClr val="bg1"/>
                </a:solidFill>
              </a:rPr>
              <a:t>Підсумок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3956" y="4293890"/>
            <a:ext cx="986509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hlinkClick r:id="rId2"/>
              </a:rPr>
              <a:t>Діагностична робота. Прикметник | Тест з української мови – «На Урок»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0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124" y="505531"/>
            <a:ext cx="10050319" cy="7472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0884" y="4238080"/>
            <a:ext cx="18051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Відчуваю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97900" y="4244987"/>
            <a:ext cx="179160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Все було легко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7022" y="4248713"/>
            <a:ext cx="196053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Маю цікаві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74067" y="4244987"/>
            <a:ext cx="183002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Урок здивував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Зимние смайлики только для участников группы  https://www.facebook.com/groups/vihovatelyu/ Не забудьте поделиться с  коллегами! #зима #картинки #смайл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50" y="1562197"/>
            <a:ext cx="2010456" cy="229969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1058" r="8921" b="4174"/>
          <a:stretch/>
        </p:blipFill>
        <p:spPr bwMode="auto">
          <a:xfrm>
            <a:off x="8895624" y="1634156"/>
            <a:ext cx="2178819" cy="2299694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7182" r="14228" b="18692"/>
          <a:stretch/>
        </p:blipFill>
        <p:spPr bwMode="auto">
          <a:xfrm>
            <a:off x="6308055" y="1630311"/>
            <a:ext cx="2167574" cy="218355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7" descr="РАДУГА ИДЕЙ ДЛЯ ДЕТЕЙ — СМАЙЛИКИ, ЭМОЦИИ | OK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27" y="1608882"/>
            <a:ext cx="2303393" cy="230542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534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699543" y="1383765"/>
            <a:ext cx="8429479" cy="90870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Розгляньте </a:t>
            </a:r>
            <a:r>
              <a:rPr lang="uk-UA" sz="2800" b="1" dirty="0" err="1" smtClean="0">
                <a:solidFill>
                  <a:srgbClr val="0070C0"/>
                </a:solidFill>
              </a:rPr>
              <a:t>смайлики</a:t>
            </a:r>
            <a:r>
              <a:rPr lang="uk-UA" sz="28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Який з них передає ваші очікування від уроку?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262335" y="511748"/>
            <a:ext cx="9714913" cy="757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 </a:t>
            </a:r>
          </a:p>
        </p:txBody>
      </p:sp>
      <p:pic>
        <p:nvPicPr>
          <p:cNvPr id="4" name="Picture 2" descr="Зимние смайлики только для участников группы  https://www.facebook.com/groups/vihovatelyu/ Не забудьте поделиться с  коллегами! #зима #картинки #смайл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29" y="2437842"/>
            <a:ext cx="2080474" cy="228653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1058" r="8921" b="4174"/>
          <a:stretch/>
        </p:blipFill>
        <p:spPr bwMode="auto">
          <a:xfrm>
            <a:off x="9079901" y="2437841"/>
            <a:ext cx="2098243" cy="2214647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7182" r="14228" b="18692"/>
          <a:stretch/>
        </p:blipFill>
        <p:spPr bwMode="auto">
          <a:xfrm>
            <a:off x="6166917" y="2437841"/>
            <a:ext cx="2451630" cy="2290209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РАДУГА ИДЕЙ ДЛЯ ДЕТЕЙ — СМАЙЛИКИ, ЭМОЦИИ | OK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08" y="2438057"/>
            <a:ext cx="2284298" cy="228631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77821" y="4950389"/>
            <a:ext cx="15999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02748" y="4935642"/>
            <a:ext cx="2451630" cy="1384995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Легко впораюсь із завданнями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42939" y="4935641"/>
            <a:ext cx="228429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Отримаю цікаві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18057" y="4950388"/>
            <a:ext cx="162193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Буде важко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335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4703" y="494644"/>
            <a:ext cx="10114330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uk-UA" sz="4000" b="1" dirty="0">
                <a:solidFill>
                  <a:schemeClr val="bg1"/>
                </a:solidFill>
              </a:rPr>
              <a:t>схему </a:t>
            </a:r>
            <a:r>
              <a:rPr lang="uk-UA" sz="4000" b="1" dirty="0" smtClean="0">
                <a:solidFill>
                  <a:schemeClr val="bg1"/>
                </a:solidFill>
              </a:rPr>
              <a:t>«Прикметник»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2192" y="1222393"/>
            <a:ext cx="6166183" cy="47920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70C0"/>
                </a:solidFill>
              </a:rPr>
              <a:t>Опишіть </a:t>
            </a:r>
            <a:r>
              <a:rPr lang="uk-UA" sz="2400" b="1" dirty="0">
                <a:solidFill>
                  <a:srgbClr val="0070C0"/>
                </a:solidFill>
              </a:rPr>
              <a:t>за схемою «портрет» </a:t>
            </a:r>
            <a:r>
              <a:rPr lang="uk-UA" sz="2400" b="1" dirty="0" smtClean="0">
                <a:solidFill>
                  <a:srgbClr val="0070C0"/>
                </a:solidFill>
              </a:rPr>
              <a:t>прикметника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98855" y="1845618"/>
            <a:ext cx="3133336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ПРИКМЕТНИКИ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4498" y="2451990"/>
            <a:ext cx="2639504" cy="15538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Називають </a:t>
            </a:r>
          </a:p>
          <a:p>
            <a:pPr algn="ctr"/>
            <a:r>
              <a:rPr lang="uk-UA" sz="3200" b="1" dirty="0" smtClean="0"/>
              <a:t>ознаки предметів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98855" y="3277295"/>
            <a:ext cx="3052816" cy="19600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Відповідають</a:t>
            </a:r>
          </a:p>
          <a:p>
            <a:pPr algn="ctr"/>
            <a:r>
              <a:rPr lang="uk-UA" sz="3200" b="1" dirty="0" smtClean="0"/>
              <a:t>на запитання</a:t>
            </a:r>
          </a:p>
          <a:p>
            <a:pPr algn="ctr"/>
            <a:r>
              <a:rPr lang="uk-UA" sz="3200" b="1" dirty="0" smtClean="0"/>
              <a:t> Який? Яка? Яке? Які?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60730" y="2440523"/>
            <a:ext cx="2858554" cy="15501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 реченні зв’язані </a:t>
            </a:r>
          </a:p>
          <a:p>
            <a:pPr algn="ctr"/>
            <a:r>
              <a:rPr lang="uk-UA" sz="3200" b="1" dirty="0" smtClean="0"/>
              <a:t>з іменниками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4702" y="4432115"/>
            <a:ext cx="3019097" cy="15611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Змінюються за </a:t>
            </a:r>
          </a:p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числами і </a:t>
            </a:r>
          </a:p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родами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67344" y="4376869"/>
            <a:ext cx="3609263" cy="19332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Допомагають</a:t>
            </a:r>
          </a:p>
          <a:p>
            <a:pPr lvl="0"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детальніше і точніше уявити предмет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707655" y="1845618"/>
            <a:ext cx="1691200" cy="6063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>
            <a:off x="7532191" y="1859989"/>
            <a:ext cx="2157816" cy="58053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</p:cNvCxnSpPr>
          <p:nvPr/>
        </p:nvCxnSpPr>
        <p:spPr>
          <a:xfrm flipH="1">
            <a:off x="5963469" y="2637706"/>
            <a:ext cx="2054" cy="67219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499743" y="2702992"/>
            <a:ext cx="1353950" cy="167939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030202" y="2694827"/>
            <a:ext cx="1438093" cy="168204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3251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62" y="1342615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8" t="46386" r="18023" b="33452"/>
          <a:stretch/>
        </p:blipFill>
        <p:spPr>
          <a:xfrm>
            <a:off x="3211711" y="1773610"/>
            <a:ext cx="4536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770842" y="-818678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41227" y="-676484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396488" y="1246401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753321" y="-679205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04335" y="-703475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348867" y="-818678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177373" y="1253074"/>
            <a:ext cx="578025" cy="7217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E8A9A30-5C26-4290-862D-4CEF810841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64" y="-818678"/>
            <a:ext cx="1771405" cy="75661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945590" y="538848"/>
            <a:ext cx="10245941" cy="7075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07" y="1348286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77373" y="-726347"/>
            <a:ext cx="578025" cy="7217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96" y="1246401"/>
            <a:ext cx="1928220" cy="8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074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9503" y="549474"/>
            <a:ext cx="950505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9943" y="1371151"/>
            <a:ext cx="5537734" cy="20621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Ґаджик</a:t>
            </a:r>
            <a:r>
              <a:rPr lang="uk-UA" sz="3200" b="1" dirty="0">
                <a:solidFill>
                  <a:srgbClr val="0070C0"/>
                </a:solidFill>
              </a:rPr>
              <a:t>, Родзинка, </a:t>
            </a:r>
            <a:r>
              <a:rPr lang="uk-UA" sz="3200" b="1" dirty="0" err="1">
                <a:solidFill>
                  <a:srgbClr val="0070C0"/>
                </a:solidFill>
              </a:rPr>
              <a:t>Читалочка</a:t>
            </a:r>
            <a:r>
              <a:rPr lang="uk-UA" sz="3200" b="1" dirty="0">
                <a:solidFill>
                  <a:srgbClr val="0070C0"/>
                </a:solidFill>
              </a:rPr>
              <a:t> і Щебетунчик цікавляться, що ти знаєш про </a:t>
            </a:r>
            <a:r>
              <a:rPr lang="uk-UA" sz="3200" b="1" dirty="0" smtClean="0">
                <a:solidFill>
                  <a:srgbClr val="0070C0"/>
                </a:solidFill>
              </a:rPr>
              <a:t>прикметники</a:t>
            </a:r>
            <a:r>
              <a:rPr lang="uk-UA" sz="3200" b="1" dirty="0">
                <a:solidFill>
                  <a:srgbClr val="0070C0"/>
                </a:solidFill>
              </a:rPr>
              <a:t>. Виконай їх завдання.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315982" y="1341562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785" r="4765"/>
          <a:stretch/>
        </p:blipFill>
        <p:spPr>
          <a:xfrm>
            <a:off x="6596087" y="3559454"/>
            <a:ext cx="3195464" cy="27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83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3118" y="2177012"/>
            <a:ext cx="10323489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Він завжди привозив з мандрів щось цікаве: була у квартирі величезна рожева мушля із Чорного моря. Був японський пузатий божок, був справжній бумеранг…</a:t>
            </a:r>
          </a:p>
          <a:p>
            <a:pPr algn="r"/>
            <a:r>
              <a:rPr lang="uk-UA" sz="3200" b="1" i="1" dirty="0">
                <a:solidFill>
                  <a:schemeClr val="bg1"/>
                </a:solidFill>
              </a:rPr>
              <a:t>За Лесею </a:t>
            </a:r>
            <a:r>
              <a:rPr lang="uk-UA" sz="3200" b="1" i="1" dirty="0" err="1">
                <a:solidFill>
                  <a:schemeClr val="bg1"/>
                </a:solidFill>
              </a:rPr>
              <a:t>Ворониною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269554"/>
            <a:ext cx="10153128" cy="864096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Завдання 1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r>
              <a:rPr lang="uk-UA" sz="2800" b="1" dirty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Назвіть в тексті </a:t>
            </a:r>
            <a:r>
              <a:rPr lang="uk-UA" sz="2800" b="1" dirty="0">
                <a:solidFill>
                  <a:srgbClr val="0070C0"/>
                </a:solidFill>
              </a:rPr>
              <a:t>прикметники.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Поставте до них </a:t>
            </a:r>
            <a:r>
              <a:rPr lang="uk-UA" sz="2800" b="1" dirty="0" smtClean="0">
                <a:solidFill>
                  <a:srgbClr val="0070C0"/>
                </a:solidFill>
              </a:rPr>
              <a:t>питання.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4868" y="2492270"/>
            <a:ext cx="6643468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200" b="1" dirty="0"/>
              <a:t>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3118" y="4365898"/>
            <a:ext cx="326670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Цікаве </a:t>
            </a:r>
            <a:r>
              <a:rPr lang="uk-UA" sz="3200" b="1" dirty="0" smtClean="0">
                <a:solidFill>
                  <a:srgbClr val="FFFF00"/>
                </a:solidFill>
              </a:rPr>
              <a:t>(яке?)</a:t>
            </a:r>
            <a:r>
              <a:rPr lang="uk-UA" sz="3200" b="1" dirty="0" smtClean="0"/>
              <a:t>, 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4868" y="4365897"/>
            <a:ext cx="496855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величезна, рожева </a:t>
            </a:r>
            <a:r>
              <a:rPr lang="uk-UA" sz="3200" b="1" i="1" dirty="0" smtClean="0">
                <a:solidFill>
                  <a:srgbClr val="FFFF00"/>
                </a:solidFill>
              </a:rPr>
              <a:t>(яка?), 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3118" y="4986186"/>
            <a:ext cx="337940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Чорного </a:t>
            </a:r>
            <a:r>
              <a:rPr lang="uk-UA" sz="3200" b="1" i="1" dirty="0">
                <a:solidFill>
                  <a:srgbClr val="FFFF00"/>
                </a:solidFill>
              </a:rPr>
              <a:t>(якого?),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4868" y="4986185"/>
            <a:ext cx="525777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японський, пузатий </a:t>
            </a:r>
            <a:r>
              <a:rPr lang="uk-UA" sz="3200" b="1" i="1" dirty="0">
                <a:solidFill>
                  <a:srgbClr val="FFFF00"/>
                </a:solidFill>
              </a:rPr>
              <a:t>(який?),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0989" y="5590034"/>
            <a:ext cx="356796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справжній </a:t>
            </a:r>
            <a:r>
              <a:rPr lang="uk-UA" sz="3200" b="1" i="1" dirty="0">
                <a:solidFill>
                  <a:srgbClr val="FFFF00"/>
                </a:solidFill>
              </a:rPr>
              <a:t>(який?). </a:t>
            </a:r>
          </a:p>
        </p:txBody>
      </p:sp>
    </p:spTree>
    <p:extLst>
      <p:ext uri="{BB962C8B-B14F-4D97-AF65-F5344CB8AC3E}">
        <p14:creationId xmlns:p14="http://schemas.microsoft.com/office/powerpoint/2010/main" val="25920784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341562"/>
            <a:ext cx="10153128" cy="1008112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Завдання </a:t>
            </a:r>
            <a:r>
              <a:rPr lang="uk-UA" sz="2800" b="1" dirty="0" smtClean="0">
                <a:solidFill>
                  <a:srgbClr val="FF0000"/>
                </a:solidFill>
              </a:rPr>
              <a:t>2.</a:t>
            </a:r>
            <a:r>
              <a:rPr lang="uk-UA" sz="2800" b="1" dirty="0" smtClean="0">
                <a:solidFill>
                  <a:srgbClr val="0070C0"/>
                </a:solidFill>
              </a:rPr>
              <a:t> Доберіть </a:t>
            </a:r>
            <a:r>
              <a:rPr lang="uk-UA" sz="2800" b="1" dirty="0">
                <a:solidFill>
                  <a:srgbClr val="0070C0"/>
                </a:solidFill>
              </a:rPr>
              <a:t>до кожного іменника прикметник з довідки і </a:t>
            </a:r>
            <a:r>
              <a:rPr lang="uk-UA" sz="2800" b="1" dirty="0" smtClean="0">
                <a:solidFill>
                  <a:srgbClr val="0070C0"/>
                </a:solidFill>
              </a:rPr>
              <a:t>запишіть. Визначте закінчення і рід прикметників.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9360" y="2493690"/>
            <a:ext cx="2090343" cy="1754326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Україна </a:t>
            </a:r>
            <a:r>
              <a:rPr lang="uk-UA" sz="3600" b="1" dirty="0">
                <a:solidFill>
                  <a:srgbClr val="002060"/>
                </a:solidFill>
              </a:rPr>
              <a:t>–</a:t>
            </a:r>
          </a:p>
          <a:p>
            <a:r>
              <a:rPr lang="uk-UA" sz="3600" b="1" dirty="0">
                <a:solidFill>
                  <a:srgbClr val="002060"/>
                </a:solidFill>
              </a:rPr>
              <a:t>літо       </a:t>
            </a: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>
                <a:solidFill>
                  <a:srgbClr val="002060"/>
                </a:solidFill>
              </a:rPr>
              <a:t>– </a:t>
            </a:r>
          </a:p>
          <a:p>
            <a:r>
              <a:rPr lang="uk-UA" sz="3600" b="1" dirty="0">
                <a:solidFill>
                  <a:srgbClr val="002060"/>
                </a:solidFill>
              </a:rPr>
              <a:t>океан   </a:t>
            </a: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>
                <a:solidFill>
                  <a:srgbClr val="002060"/>
                </a:solidFill>
              </a:rPr>
              <a:t>–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7653" y="2496893"/>
            <a:ext cx="2420322" cy="1754326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рідна</a:t>
            </a:r>
          </a:p>
          <a:p>
            <a:r>
              <a:rPr lang="uk-UA" sz="3600" b="1" dirty="0">
                <a:solidFill>
                  <a:srgbClr val="002060"/>
                </a:solidFill>
              </a:rPr>
              <a:t>посушливе</a:t>
            </a:r>
          </a:p>
          <a:p>
            <a:r>
              <a:rPr lang="uk-UA" sz="3600" b="1" dirty="0">
                <a:solidFill>
                  <a:srgbClr val="002060"/>
                </a:solidFill>
              </a:rPr>
              <a:t>глибокий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2620" y="4338862"/>
            <a:ext cx="4515355" cy="1200329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Довідка: </a:t>
            </a:r>
            <a:r>
              <a:rPr lang="uk-UA" sz="3600" b="1" i="1" dirty="0" smtClean="0">
                <a:solidFill>
                  <a:srgbClr val="002060"/>
                </a:solidFill>
              </a:rPr>
              <a:t>глибокий, посушливе, рідна.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5940" y="2860503"/>
            <a:ext cx="79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>
                <a:solidFill>
                  <a:srgbClr val="002060"/>
                </a:solidFill>
              </a:rPr>
              <a:t>с</a:t>
            </a:r>
            <a:r>
              <a:rPr lang="uk-UA" sz="2800" b="1" dirty="0" err="1" smtClean="0">
                <a:solidFill>
                  <a:srgbClr val="002060"/>
                </a:solidFill>
              </a:rPr>
              <a:t>.р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6301" y="2332536"/>
            <a:ext cx="87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</a:rPr>
              <a:t>ж.р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4392" y="3333498"/>
            <a:ext cx="74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</a:rPr>
              <a:t>ч.р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r="8072"/>
          <a:stretch/>
        </p:blipFill>
        <p:spPr>
          <a:xfrm>
            <a:off x="7748215" y="2449658"/>
            <a:ext cx="2898767" cy="314113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149214" y="2594146"/>
            <a:ext cx="228600" cy="457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27935" y="3203746"/>
            <a:ext cx="228600" cy="457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96811" y="3660946"/>
            <a:ext cx="631123" cy="457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776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2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701840"/>
              </p:ext>
            </p:extLst>
          </p:nvPr>
        </p:nvGraphicFramePr>
        <p:xfrm>
          <a:off x="3745608" y="2533766"/>
          <a:ext cx="7386983" cy="31282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08412">
                  <a:extLst>
                    <a:ext uri="{9D8B030D-6E8A-4147-A177-3AD203B41FA5}">
                      <a16:colId xmlns:a16="http://schemas.microsoft.com/office/drawing/2014/main" xmlns="" val="3986313591"/>
                    </a:ext>
                  </a:extLst>
                </a:gridCol>
                <a:gridCol w="3678571">
                  <a:extLst>
                    <a:ext uri="{9D8B030D-6E8A-4147-A177-3AD203B41FA5}">
                      <a16:colId xmlns:a16="http://schemas.microsoft.com/office/drawing/2014/main" xmlns="" val="1164271486"/>
                    </a:ext>
                  </a:extLst>
                </a:gridCol>
              </a:tblGrid>
              <a:tr h="477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/>
                        <a:t>ОДНИНА</a:t>
                      </a:r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/>
                        <a:t>МНОЖИНА</a:t>
                      </a:r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653159"/>
                  </a:ext>
                </a:extLst>
              </a:tr>
              <a:tr h="26101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67167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341562"/>
            <a:ext cx="10153128" cy="864096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Завдання </a:t>
            </a:r>
            <a:r>
              <a:rPr lang="uk-UA" sz="2800" b="1" dirty="0" smtClean="0">
                <a:solidFill>
                  <a:srgbClr val="FF0000"/>
                </a:solidFill>
              </a:rPr>
              <a:t>3. </a:t>
            </a:r>
            <a:r>
              <a:rPr lang="uk-UA" sz="2800" b="1" dirty="0" smtClean="0">
                <a:solidFill>
                  <a:srgbClr val="0070C0"/>
                </a:solidFill>
              </a:rPr>
              <a:t>Змініть </a:t>
            </a:r>
            <a:r>
              <a:rPr lang="uk-UA" sz="2800" b="1" dirty="0">
                <a:solidFill>
                  <a:srgbClr val="0070C0"/>
                </a:solidFill>
              </a:rPr>
              <a:t>сполучення слів за </a:t>
            </a:r>
            <a:r>
              <a:rPr lang="uk-UA" sz="2800" b="1" dirty="0" smtClean="0">
                <a:solidFill>
                  <a:srgbClr val="0070C0"/>
                </a:solidFill>
              </a:rPr>
              <a:t>числами. Визначте закінчення прикметників в однині і множині.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5608" y="3179167"/>
            <a:ext cx="3679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з</a:t>
            </a:r>
            <a:r>
              <a:rPr lang="uk-UA" sz="3200" b="1" dirty="0" smtClean="0">
                <a:solidFill>
                  <a:srgbClr val="002060"/>
                </a:solidFill>
              </a:rPr>
              <a:t>имове свято</a:t>
            </a:r>
          </a:p>
          <a:p>
            <a:pPr algn="ctr"/>
            <a:r>
              <a:rPr lang="uk-UA" sz="3200" b="1" dirty="0">
                <a:solidFill>
                  <a:srgbClr val="002060"/>
                </a:solidFill>
              </a:rPr>
              <a:t>н</a:t>
            </a:r>
            <a:r>
              <a:rPr lang="uk-UA" sz="3200" b="1" dirty="0" smtClean="0">
                <a:solidFill>
                  <a:srgbClr val="002060"/>
                </a:solidFill>
              </a:rPr>
              <a:t>ебезпечна дорога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98035" y="4357083"/>
            <a:ext cx="332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дорогі прикраси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30546" y="3222475"/>
            <a:ext cx="345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зимові свята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79072" y="3644073"/>
            <a:ext cx="3558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н</a:t>
            </a:r>
            <a:r>
              <a:rPr lang="uk-UA" sz="3200" b="1" dirty="0" smtClean="0">
                <a:solidFill>
                  <a:srgbClr val="FF0000"/>
                </a:solidFill>
              </a:rPr>
              <a:t>ебезпечні дороги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98035" y="4841159"/>
            <a:ext cx="332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жовті листки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3428" y="4256385"/>
            <a:ext cx="367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дорога прикраса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8457" y="4841160"/>
            <a:ext cx="367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жовтий листок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1015467" y="2349674"/>
            <a:ext cx="2196748" cy="3240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144200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197546"/>
            <a:ext cx="10153128" cy="93610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Завдання </a:t>
            </a:r>
            <a:r>
              <a:rPr lang="uk-UA" sz="2800" b="1" dirty="0" smtClean="0">
                <a:solidFill>
                  <a:srgbClr val="FF0000"/>
                </a:solidFill>
              </a:rPr>
              <a:t>4. </a:t>
            </a:r>
            <a:r>
              <a:rPr lang="uk-UA" sz="2800" b="1" dirty="0" smtClean="0">
                <a:solidFill>
                  <a:srgbClr val="0070C0"/>
                </a:solidFill>
              </a:rPr>
              <a:t>Прочитайте </a:t>
            </a:r>
            <a:r>
              <a:rPr lang="uk-UA" sz="2800" b="1" dirty="0">
                <a:solidFill>
                  <a:srgbClr val="0070C0"/>
                </a:solidFill>
              </a:rPr>
              <a:t>сполучення слів. </a:t>
            </a:r>
            <a:r>
              <a:rPr lang="uk-UA" sz="2800" b="1" dirty="0" smtClean="0">
                <a:solidFill>
                  <a:srgbClr val="0070C0"/>
                </a:solidFill>
              </a:rPr>
              <a:t>Вставте </a:t>
            </a:r>
            <a:r>
              <a:rPr lang="uk-UA" sz="2800" b="1" dirty="0">
                <a:solidFill>
                  <a:srgbClr val="0070C0"/>
                </a:solidFill>
              </a:rPr>
              <a:t>пропущені закінчення. Над прикметниками </a:t>
            </a:r>
            <a:r>
              <a:rPr lang="uk-UA" sz="2800" b="1" dirty="0" smtClean="0">
                <a:solidFill>
                  <a:srgbClr val="0070C0"/>
                </a:solidFill>
              </a:rPr>
              <a:t>позначте </a:t>
            </a:r>
            <a:r>
              <a:rPr lang="uk-UA" sz="2800" b="1" dirty="0">
                <a:solidFill>
                  <a:srgbClr val="0070C0"/>
                </a:solidFill>
              </a:rPr>
              <a:t>їх рід.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4436" y="2224822"/>
            <a:ext cx="3931847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err="1" smtClean="0"/>
              <a:t>чист</a:t>
            </a:r>
            <a:r>
              <a:rPr lang="uk-UA" sz="3200" b="1" dirty="0" smtClean="0"/>
              <a:t>…  </a:t>
            </a:r>
            <a:r>
              <a:rPr lang="uk-UA" sz="3200" b="1" dirty="0"/>
              <a:t>повітря</a:t>
            </a:r>
          </a:p>
          <a:p>
            <a:r>
              <a:rPr lang="uk-UA" sz="3200" b="1" dirty="0" err="1" smtClean="0"/>
              <a:t>кімнатн</a:t>
            </a:r>
            <a:r>
              <a:rPr lang="uk-UA" sz="3200" b="1" dirty="0" smtClean="0"/>
              <a:t>…  </a:t>
            </a:r>
            <a:r>
              <a:rPr lang="uk-UA" sz="3200" b="1" dirty="0"/>
              <a:t>рослина</a:t>
            </a:r>
          </a:p>
          <a:p>
            <a:r>
              <a:rPr lang="uk-UA" sz="3200" b="1" dirty="0" err="1" smtClean="0"/>
              <a:t>кам'ян</a:t>
            </a:r>
            <a:r>
              <a:rPr lang="uk-UA" sz="3200" b="1" dirty="0" smtClean="0"/>
              <a:t>…   будинок</a:t>
            </a:r>
            <a:endParaRPr lang="uk-UA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6654" y="2144691"/>
            <a:ext cx="44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0631" y="2607609"/>
            <a:ext cx="499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9357" y="3069754"/>
            <a:ext cx="83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 smtClean="0">
                <a:solidFill>
                  <a:srgbClr val="FF0000"/>
                </a:solidFill>
              </a:rPr>
              <a:t>ий</a:t>
            </a:r>
            <a:endParaRPr lang="uk-UA" sz="3200" b="1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8723" y="2061642"/>
            <a:ext cx="79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>
                <a:solidFill>
                  <a:srgbClr val="FF0000"/>
                </a:solidFill>
              </a:rPr>
              <a:t>с</a:t>
            </a:r>
            <a:r>
              <a:rPr lang="uk-UA" sz="2800" b="1" dirty="0" err="1" smtClean="0">
                <a:solidFill>
                  <a:srgbClr val="FF0000"/>
                </a:solidFill>
              </a:rPr>
              <a:t>.р</a:t>
            </a:r>
            <a:r>
              <a:rPr lang="uk-UA" sz="28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3347" y="2514880"/>
            <a:ext cx="967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rgbClr val="FF0000"/>
                </a:solidFill>
              </a:rPr>
              <a:t>ж.р</a:t>
            </a:r>
            <a:r>
              <a:rPr lang="uk-UA" sz="28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3806" y="2997746"/>
            <a:ext cx="74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rgbClr val="FF0000"/>
                </a:solidFill>
              </a:rPr>
              <a:t>ч.р</a:t>
            </a:r>
            <a:r>
              <a:rPr lang="uk-UA" sz="2800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28" t="18129"/>
          <a:stretch/>
        </p:blipFill>
        <p:spPr>
          <a:xfrm>
            <a:off x="9044359" y="2222991"/>
            <a:ext cx="1776604" cy="2652704"/>
          </a:xfrm>
          <a:prstGeom prst="rect">
            <a:avLst/>
          </a:prstGeom>
        </p:spPr>
      </p:pic>
      <p:sp>
        <p:nvSpPr>
          <p:cNvPr id="17" name="Пятиугольник 16"/>
          <p:cNvSpPr/>
          <p:nvPr/>
        </p:nvSpPr>
        <p:spPr>
          <a:xfrm>
            <a:off x="1074436" y="3899065"/>
            <a:ext cx="7105827" cy="898882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Завдання </a:t>
            </a:r>
            <a:r>
              <a:rPr lang="uk-UA" sz="2800" b="1" dirty="0" smtClean="0">
                <a:solidFill>
                  <a:srgbClr val="FF0000"/>
                </a:solidFill>
              </a:rPr>
              <a:t>5</a:t>
            </a:r>
            <a:r>
              <a:rPr lang="uk-UA" sz="2800" b="1" dirty="0" smtClean="0">
                <a:solidFill>
                  <a:srgbClr val="0070C0"/>
                </a:solidFill>
              </a:rPr>
              <a:t>. Знайдіть </a:t>
            </a:r>
            <a:r>
              <a:rPr lang="uk-UA" sz="2800" b="1" dirty="0">
                <a:solidFill>
                  <a:srgbClr val="0070C0"/>
                </a:solidFill>
              </a:rPr>
              <a:t>в тексті помилки і </a:t>
            </a:r>
            <a:r>
              <a:rPr lang="uk-UA" sz="2800" b="1" dirty="0" err="1" smtClean="0">
                <a:solidFill>
                  <a:srgbClr val="0070C0"/>
                </a:solidFill>
              </a:rPr>
              <a:t>виправте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їх.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4435" y="4875695"/>
            <a:ext cx="9746527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Осінь приберегла для </a:t>
            </a:r>
            <a:r>
              <a:rPr lang="uk-UA" sz="3200" b="1" dirty="0" err="1" smtClean="0"/>
              <a:t>горобини</a:t>
            </a:r>
            <a:r>
              <a:rPr lang="uk-UA" sz="3200" b="1" dirty="0" smtClean="0"/>
              <a:t> гаряче   барви</a:t>
            </a:r>
            <a:r>
              <a:rPr lang="uk-UA" sz="3200" b="1" dirty="0"/>
              <a:t>. Навіть зима не наважилася </a:t>
            </a:r>
            <a:r>
              <a:rPr lang="uk-UA" sz="3200" b="1" dirty="0" smtClean="0"/>
              <a:t>зірвати чудова   намисто</a:t>
            </a:r>
            <a:r>
              <a:rPr lang="uk-UA" sz="3200" b="1" dirty="0"/>
              <a:t>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7892231" y="5049228"/>
            <a:ext cx="72008" cy="3600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328195" y="5560703"/>
            <a:ext cx="183369" cy="3411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95540" y="5409268"/>
            <a:ext cx="432048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20223" y="4967638"/>
            <a:ext cx="357340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і</a:t>
            </a:r>
          </a:p>
        </p:txBody>
      </p:sp>
    </p:spTree>
    <p:extLst>
      <p:ext uri="{BB962C8B-B14F-4D97-AF65-F5344CB8AC3E}">
        <p14:creationId xmlns:p14="http://schemas.microsoft.com/office/powerpoint/2010/main" val="35084867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7" grpId="0" animBg="1"/>
      <p:bldP spid="18" grpId="0" animBg="1"/>
      <p:bldP spid="22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8691</TotalTime>
  <Words>598</Words>
  <Application>Microsoft Office PowerPoint</Application>
  <PresentationFormat>Произвольный</PresentationFormat>
  <Paragraphs>130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Узагальнення знань про прикметник.  Діагностична робота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689</cp:revision>
  <dcterms:created xsi:type="dcterms:W3CDTF">2025-08-27T14:01:18Z</dcterms:created>
  <dcterms:modified xsi:type="dcterms:W3CDTF">2026-02-16T10:28:30Z</dcterms:modified>
</cp:coreProperties>
</file>