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82" r:id="rId2"/>
    <p:sldId id="592" r:id="rId3"/>
    <p:sldId id="539" r:id="rId4"/>
    <p:sldId id="596" r:id="rId5"/>
    <p:sldId id="597" r:id="rId6"/>
    <p:sldId id="585" r:id="rId7"/>
    <p:sldId id="594" r:id="rId8"/>
    <p:sldId id="326" r:id="rId9"/>
    <p:sldId id="595" r:id="rId10"/>
    <p:sldId id="593" r:id="rId11"/>
    <p:sldId id="588" r:id="rId12"/>
    <p:sldId id="589" r:id="rId13"/>
    <p:sldId id="598" r:id="rId14"/>
    <p:sldId id="599" r:id="rId15"/>
    <p:sldId id="600" r:id="rId16"/>
    <p:sldId id="601" r:id="rId17"/>
    <p:sldId id="602" r:id="rId18"/>
    <p:sldId id="603" r:id="rId19"/>
    <p:sldId id="604" r:id="rId20"/>
    <p:sldId id="591" r:id="rId21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Аудіо-запис казки в додатку.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55527" y="1341562"/>
            <a:ext cx="9361039" cy="146423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Медіавіконце: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афіша вистави.</a:t>
            </a: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Веселе слово.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Богдана 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Бойко «У театрі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15611" y="3717826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5.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Літературні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казки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smtClean="0">
                <a:solidFill>
                  <a:schemeClr val="accent6">
                    <a:lumMod val="75000"/>
                  </a:schemeClr>
                </a:solidFill>
              </a:rPr>
              <a:t>Урок 75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D:\3 клас\02 ЧИТАННЯ\1 Савченко уроки\6 Літер казки байки\№075_76-Медіавіконце афіша вистави Роб з дит кн\2026-02-16_205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71" y="3717826"/>
            <a:ext cx="2623187" cy="17366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97836"/>
            <a:ext cx="6370618" cy="11317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Дослідимо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афішу</a:t>
            </a:r>
            <a:r>
              <a:rPr lang="ru-RU" sz="3600" b="1" dirty="0" smtClean="0"/>
              <a:t> за картою </a:t>
            </a:r>
            <a:r>
              <a:rPr lang="ru-RU" sz="3600" b="1" dirty="0" err="1"/>
              <a:t>запитань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1431" y="1629594"/>
            <a:ext cx="6358758" cy="4893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Що </a:t>
            </a:r>
            <a:r>
              <a:rPr lang="ru-RU" sz="2400" b="1" dirty="0">
                <a:solidFill>
                  <a:srgbClr val="0070C0"/>
                </a:solidFill>
              </a:rPr>
              <a:t>таке </a:t>
            </a:r>
            <a:r>
              <a:rPr lang="ru-RU" sz="2400" b="1" dirty="0" err="1">
                <a:solidFill>
                  <a:srgbClr val="0070C0"/>
                </a:solidFill>
              </a:rPr>
              <a:t>медіаповідомлення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Яка </a:t>
            </a:r>
            <a:r>
              <a:rPr lang="ru-RU" sz="2400" b="1" dirty="0">
                <a:solidFill>
                  <a:srgbClr val="0070C0"/>
                </a:solidFill>
              </a:rPr>
              <a:t>його мета?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Як </a:t>
            </a:r>
            <a:r>
              <a:rPr lang="ru-RU" sz="2400" b="1" dirty="0">
                <a:solidFill>
                  <a:srgbClr val="0070C0"/>
                </a:solidFill>
              </a:rPr>
              <a:t>воно </a:t>
            </a:r>
            <a:r>
              <a:rPr lang="ru-RU" sz="2400" b="1" dirty="0" err="1">
                <a:solidFill>
                  <a:srgbClr val="0070C0"/>
                </a:solidFill>
              </a:rPr>
              <a:t>привертає</a:t>
            </a:r>
            <a:r>
              <a:rPr lang="ru-RU" sz="2400" b="1" dirty="0">
                <a:solidFill>
                  <a:srgbClr val="0070C0"/>
                </a:solidFill>
              </a:rPr>
              <a:t> увагу? </a:t>
            </a:r>
          </a:p>
          <a:p>
            <a:pPr marL="457200" indent="-457200">
              <a:buAutoNum type="arabicPeriod"/>
            </a:pPr>
            <a:r>
              <a:rPr lang="ru-RU" sz="2400" b="1" dirty="0" err="1" smtClean="0">
                <a:solidFill>
                  <a:srgbClr val="0070C0"/>
                </a:solidFill>
              </a:rPr>
              <a:t>Якими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органами </a:t>
            </a:r>
            <a:r>
              <a:rPr lang="ru-RU" sz="2400" b="1" dirty="0" err="1">
                <a:solidFill>
                  <a:srgbClr val="0070C0"/>
                </a:solidFill>
              </a:rPr>
              <a:t>чуття</a:t>
            </a:r>
            <a:r>
              <a:rPr lang="ru-RU" sz="2400" b="1" dirty="0">
                <a:solidFill>
                  <a:srgbClr val="0070C0"/>
                </a:solidFill>
              </a:rPr>
              <a:t> я </a:t>
            </a:r>
            <a:r>
              <a:rPr lang="ru-RU" sz="2400" b="1" dirty="0" err="1">
                <a:solidFill>
                  <a:srgbClr val="0070C0"/>
                </a:solidFill>
              </a:rPr>
              <a:t>сприймаю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медіаповідомлення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Як </a:t>
            </a:r>
            <a:r>
              <a:rPr lang="ru-RU" sz="2400" b="1" dirty="0" err="1">
                <a:solidFill>
                  <a:srgbClr val="0070C0"/>
                </a:solidFill>
              </a:rPr>
              <a:t>медіаповідомлення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впливає</a:t>
            </a:r>
            <a:r>
              <a:rPr lang="ru-RU" sz="2400" b="1" dirty="0">
                <a:solidFill>
                  <a:srgbClr val="0070C0"/>
                </a:solidFill>
              </a:rPr>
              <a:t> на </a:t>
            </a:r>
            <a:r>
              <a:rPr lang="ru-RU" sz="2400" b="1" dirty="0" smtClean="0">
                <a:solidFill>
                  <a:srgbClr val="0070C0"/>
                </a:solidFill>
              </a:rPr>
              <a:t>мене?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Що </a:t>
            </a:r>
            <a:r>
              <a:rPr lang="ru-RU" sz="2400" b="1" dirty="0">
                <a:solidFill>
                  <a:srgbClr val="0070C0"/>
                </a:solidFill>
              </a:rPr>
              <a:t>я думаю і </a:t>
            </a:r>
            <a:r>
              <a:rPr lang="ru-RU" sz="2400" b="1" dirty="0" err="1">
                <a:solidFill>
                  <a:srgbClr val="0070C0"/>
                </a:solidFill>
              </a:rPr>
              <a:t>відчуваю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переглядаючи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медіаповідомлення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Що </a:t>
            </a:r>
            <a:r>
              <a:rPr lang="ru-RU" sz="2400" b="1" dirty="0">
                <a:solidFill>
                  <a:srgbClr val="0070C0"/>
                </a:solidFill>
              </a:rPr>
              <a:t>можуть </a:t>
            </a:r>
            <a:r>
              <a:rPr lang="ru-RU" sz="2400" b="1" dirty="0" err="1">
                <a:solidFill>
                  <a:srgbClr val="0070C0"/>
                </a:solidFill>
              </a:rPr>
              <a:t>думати</a:t>
            </a:r>
            <a:r>
              <a:rPr lang="ru-RU" sz="2400" b="1" dirty="0">
                <a:solidFill>
                  <a:srgbClr val="0070C0"/>
                </a:solidFill>
              </a:rPr>
              <a:t> і </a:t>
            </a:r>
            <a:r>
              <a:rPr lang="ru-RU" sz="2400" b="1" dirty="0" err="1">
                <a:solidFill>
                  <a:srgbClr val="0070C0"/>
                </a:solidFill>
              </a:rPr>
              <a:t>відчувати</a:t>
            </a:r>
            <a:r>
              <a:rPr lang="ru-RU" sz="2400" b="1" dirty="0">
                <a:solidFill>
                  <a:srgbClr val="0070C0"/>
                </a:solidFill>
              </a:rPr>
              <a:t> інші?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Чи </a:t>
            </a:r>
            <a:r>
              <a:rPr lang="ru-RU" sz="2400" b="1" dirty="0" err="1">
                <a:solidFill>
                  <a:srgbClr val="0070C0"/>
                </a:solidFill>
              </a:rPr>
              <a:t>вірять</a:t>
            </a:r>
            <a:r>
              <a:rPr lang="ru-RU" sz="2400" b="1" dirty="0">
                <a:solidFill>
                  <a:srgbClr val="0070C0"/>
                </a:solidFill>
              </a:rPr>
              <a:t> інші цьому </a:t>
            </a:r>
            <a:r>
              <a:rPr lang="ru-RU" sz="2400" b="1" dirty="0" err="1">
                <a:solidFill>
                  <a:srgbClr val="0070C0"/>
                </a:solidFill>
              </a:rPr>
              <a:t>медіа</a:t>
            </a:r>
            <a:r>
              <a:rPr lang="ru-RU" sz="2400" b="1" dirty="0">
                <a:solidFill>
                  <a:srgbClr val="0070C0"/>
                </a:solidFill>
              </a:rPr>
              <a:t> і чому?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Яку </a:t>
            </a:r>
            <a:r>
              <a:rPr lang="ru-RU" sz="2400" b="1" dirty="0">
                <a:solidFill>
                  <a:srgbClr val="0070C0"/>
                </a:solidFill>
              </a:rPr>
              <a:t>інформацію я </a:t>
            </a:r>
            <a:r>
              <a:rPr lang="ru-RU" sz="2400" b="1" dirty="0" err="1">
                <a:solidFill>
                  <a:srgbClr val="0070C0"/>
                </a:solidFill>
              </a:rPr>
              <a:t>отримую</a:t>
            </a:r>
            <a:r>
              <a:rPr lang="ru-RU" sz="2400" b="1" dirty="0">
                <a:solidFill>
                  <a:srgbClr val="0070C0"/>
                </a:solidFill>
              </a:rPr>
              <a:t>? У чому мене </a:t>
            </a:r>
            <a:r>
              <a:rPr lang="ru-RU" sz="2400" b="1" dirty="0" err="1">
                <a:solidFill>
                  <a:srgbClr val="0070C0"/>
                </a:solidFill>
              </a:rPr>
              <a:t>хочуть</a:t>
            </a:r>
            <a:r>
              <a:rPr lang="ru-RU" sz="2400" b="1" dirty="0">
                <a:solidFill>
                  <a:srgbClr val="0070C0"/>
                </a:solidFill>
              </a:rPr>
              <a:t> переконати? 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70C0"/>
                </a:solidFill>
              </a:rPr>
              <a:t>Чи </a:t>
            </a:r>
            <a:r>
              <a:rPr lang="ru-RU" sz="2400" b="1" dirty="0" err="1">
                <a:solidFill>
                  <a:srgbClr val="0070C0"/>
                </a:solidFill>
              </a:rPr>
              <a:t>можу</a:t>
            </a:r>
            <a:r>
              <a:rPr lang="ru-RU" sz="2400" b="1" dirty="0">
                <a:solidFill>
                  <a:srgbClr val="0070C0"/>
                </a:solidFill>
              </a:rPr>
              <a:t> я </a:t>
            </a:r>
            <a:r>
              <a:rPr lang="ru-RU" sz="2400" b="1" dirty="0" err="1">
                <a:solidFill>
                  <a:srgbClr val="0070C0"/>
                </a:solidFill>
              </a:rPr>
              <a:t>довіряти</a:t>
            </a:r>
            <a:r>
              <a:rPr lang="ru-RU" sz="2400" b="1" dirty="0">
                <a:solidFill>
                  <a:srgbClr val="0070C0"/>
                </a:solidFill>
              </a:rPr>
              <a:t> цьому </a:t>
            </a:r>
            <a:r>
              <a:rPr lang="ru-RU" sz="2400" b="1" dirty="0" err="1">
                <a:solidFill>
                  <a:srgbClr val="0070C0"/>
                </a:solidFill>
              </a:rPr>
              <a:t>медіа</a:t>
            </a:r>
            <a:r>
              <a:rPr lang="ru-RU" sz="2400" b="1" dirty="0">
                <a:solidFill>
                  <a:srgbClr val="0070C0"/>
                </a:solidFill>
              </a:rPr>
              <a:t>? Чому?</a:t>
            </a:r>
          </a:p>
        </p:txBody>
      </p:sp>
      <p:pic>
        <p:nvPicPr>
          <p:cNvPr id="1026" name="Picture 2" descr="Смішарики: Вистава - | Афіша - Афіша у Львові - 032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59" y="497835"/>
            <a:ext cx="4350769" cy="61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61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7415" y="549474"/>
            <a:ext cx="6942125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інформацію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6 Літер казки байки\№075_76-Медіавіконце афіша вистави Роб з дит кн\2026-02-16_204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1413570"/>
            <a:ext cx="73928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Три коти - esport.in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873" y="448938"/>
            <a:ext cx="4033808" cy="603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0088" y="442389"/>
            <a:ext cx="10282503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Обговоріть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4" y="5806058"/>
            <a:ext cx="1077998" cy="1018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33086" y="1354375"/>
            <a:ext cx="3599505" cy="353943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Яку </a:t>
            </a:r>
            <a:r>
              <a:rPr lang="ru-RU" sz="3200" b="1" dirty="0" err="1">
                <a:solidFill>
                  <a:schemeClr val="bg1"/>
                </a:solidFill>
              </a:rPr>
              <a:t>афішу</a:t>
            </a:r>
            <a:r>
              <a:rPr lang="ru-RU" sz="3200" b="1" dirty="0">
                <a:solidFill>
                  <a:schemeClr val="bg1"/>
                </a:solidFill>
              </a:rPr>
              <a:t> можна </a:t>
            </a:r>
            <a:r>
              <a:rPr lang="ru-RU" sz="3200" b="1" dirty="0" err="1">
                <a:solidFill>
                  <a:schemeClr val="bg1"/>
                </a:solidFill>
              </a:rPr>
              <a:t>створити</a:t>
            </a:r>
            <a:r>
              <a:rPr lang="ru-RU" sz="3200" b="1" dirty="0">
                <a:solidFill>
                  <a:schemeClr val="bg1"/>
                </a:solidFill>
              </a:rPr>
              <a:t> для </a:t>
            </a:r>
            <a:r>
              <a:rPr lang="ru-RU" sz="3200" b="1" dirty="0" err="1" smtClean="0">
                <a:solidFill>
                  <a:schemeClr val="bg1"/>
                </a:solidFill>
              </a:rPr>
              <a:t>вистави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п’єси</a:t>
            </a:r>
            <a:r>
              <a:rPr lang="ru-RU" sz="3200" b="1" dirty="0">
                <a:solidFill>
                  <a:schemeClr val="bg1"/>
                </a:solidFill>
              </a:rPr>
              <a:t> «</a:t>
            </a:r>
            <a:r>
              <a:rPr lang="ru-RU" sz="3200" b="1" dirty="0" err="1">
                <a:solidFill>
                  <a:schemeClr val="bg1"/>
                </a:solidFill>
              </a:rPr>
              <a:t>Стрімкий</a:t>
            </a:r>
            <a:r>
              <a:rPr lang="ru-RU" sz="3200" b="1" dirty="0">
                <a:solidFill>
                  <a:schemeClr val="bg1"/>
                </a:solidFill>
              </a:rPr>
              <a:t>, як </a:t>
            </a:r>
            <a:r>
              <a:rPr lang="ru-RU" sz="3200" b="1" dirty="0" err="1">
                <a:solidFill>
                  <a:schemeClr val="bg1"/>
                </a:solidFill>
              </a:rPr>
              <a:t>вітер</a:t>
            </a:r>
            <a:r>
              <a:rPr lang="ru-RU" sz="3200" b="1" dirty="0">
                <a:solidFill>
                  <a:schemeClr val="bg1"/>
                </a:solidFill>
              </a:rPr>
              <a:t>». </a:t>
            </a:r>
            <a:r>
              <a:rPr lang="ru-RU" sz="3200" b="1" err="1">
                <a:solidFill>
                  <a:schemeClr val="bg1"/>
                </a:solidFill>
              </a:rPr>
              <a:t>Запропонуйте</a:t>
            </a:r>
            <a:r>
              <a:rPr lang="ru-RU" sz="3200" b="1">
                <a:solidFill>
                  <a:schemeClr val="bg1"/>
                </a:solidFill>
              </a:rPr>
              <a:t> </a:t>
            </a:r>
            <a:r>
              <a:rPr lang="ru-RU" sz="3200" b="1" smtClean="0">
                <a:solidFill>
                  <a:schemeClr val="bg1"/>
                </a:solidFill>
              </a:rPr>
              <a:t>різні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варіанти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6 Літер казки байки\№075_76-Медіавіконце афіша вистави Роб з дит кн\2026-02-16_205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34" y="1347312"/>
            <a:ext cx="663480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19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ᐈ Клипарт - занавес театра векторные картинки, иллюстрации сцена занавес | 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" y="1629594"/>
            <a:ext cx="1193103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 стрелкой 20"/>
          <p:cNvCxnSpPr>
            <a:stCxn id="28" idx="0"/>
          </p:cNvCxnSpPr>
          <p:nvPr/>
        </p:nvCxnSpPr>
        <p:spPr>
          <a:xfrm flipH="1" flipV="1">
            <a:off x="6031716" y="2815034"/>
            <a:ext cx="1387" cy="60004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123479" y="494644"/>
            <a:ext cx="9937104" cy="630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«Асоціативний кущ»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8822" y="2531989"/>
            <a:ext cx="3227903" cy="134100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/>
              <a:t>Концертна зала</a:t>
            </a:r>
            <a:endParaRPr lang="ru-RU" sz="3200" b="1" dirty="0"/>
          </a:p>
        </p:txBody>
      </p:sp>
      <p:sp>
        <p:nvSpPr>
          <p:cNvPr id="13" name="Овал 12"/>
          <p:cNvSpPr/>
          <p:nvPr/>
        </p:nvSpPr>
        <p:spPr>
          <a:xfrm>
            <a:off x="738822" y="4426084"/>
            <a:ext cx="3227903" cy="151454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/>
              <a:t>Будинок молоді</a:t>
            </a:r>
            <a:endParaRPr lang="ru-RU" sz="3200" b="1" dirty="0"/>
          </a:p>
        </p:txBody>
      </p:sp>
      <p:sp>
        <p:nvSpPr>
          <p:cNvPr id="14" name="Овал 13"/>
          <p:cNvSpPr/>
          <p:nvPr/>
        </p:nvSpPr>
        <p:spPr>
          <a:xfrm>
            <a:off x="4089460" y="1502193"/>
            <a:ext cx="3913812" cy="13146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Драматичний театр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77384" y="5064176"/>
            <a:ext cx="3441350" cy="145095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Палац культури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099481" y="2531990"/>
            <a:ext cx="3410570" cy="13398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/>
              <a:t>Будинок культури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8099481" y="4426084"/>
            <a:ext cx="3410570" cy="15145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/>
              <a:t>Філармонія</a:t>
            </a:r>
            <a:endParaRPr lang="ru-RU" sz="32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5998059" y="4194025"/>
            <a:ext cx="0" cy="87015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6"/>
          </p:cNvCxnSpPr>
          <p:nvPr/>
        </p:nvCxnSpPr>
        <p:spPr>
          <a:xfrm flipH="1" flipV="1">
            <a:off x="3966725" y="3202493"/>
            <a:ext cx="917554" cy="36819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8" idx="3"/>
            <a:endCxn id="13" idx="6"/>
          </p:cNvCxnSpPr>
          <p:nvPr/>
        </p:nvCxnSpPr>
        <p:spPr>
          <a:xfrm flipH="1">
            <a:off x="3966725" y="4322026"/>
            <a:ext cx="989873" cy="86133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8" idx="5"/>
            <a:endCxn id="19" idx="2"/>
          </p:cNvCxnSpPr>
          <p:nvPr/>
        </p:nvCxnSpPr>
        <p:spPr>
          <a:xfrm>
            <a:off x="7109608" y="4322026"/>
            <a:ext cx="989873" cy="86133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8" idx="7"/>
            <a:endCxn id="18" idx="2"/>
          </p:cNvCxnSpPr>
          <p:nvPr/>
        </p:nvCxnSpPr>
        <p:spPr>
          <a:xfrm flipV="1">
            <a:off x="7109608" y="3201903"/>
            <a:ext cx="989873" cy="36878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4510695" y="3415079"/>
            <a:ext cx="3044815" cy="1062555"/>
          </a:xfrm>
          <a:prstGeom prst="ellipse">
            <a:avLst/>
          </a:prstGeom>
          <a:solidFill>
            <a:srgbClr val="CC00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 smtClean="0"/>
              <a:t>ВИСТАВА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36715" y="1145733"/>
            <a:ext cx="4824536" cy="4332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Яке слово об'єднує ці театри?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94644"/>
            <a:ext cx="10009112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Вправа «Театр </a:t>
            </a:r>
            <a:r>
              <a:rPr lang="ru-RU" sz="4000" b="1" dirty="0" err="1"/>
              <a:t>моїми</a:t>
            </a:r>
            <a:r>
              <a:rPr lang="ru-RU" sz="4000" b="1" dirty="0"/>
              <a:t> </a:t>
            </a:r>
            <a:r>
              <a:rPr lang="ru-RU" sz="4000" b="1" dirty="0" err="1"/>
              <a:t>очима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1341562"/>
            <a:ext cx="7632848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Що повинні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передбачити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працівники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театру, щоб наш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візит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був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приємним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комфортним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8" name="Picture 2" descr="D:\3 клас\01 УКР МОВА\Укр мова конструктор\Уроки\Урок 19 Виды предложений\Иллюстрации\Рис 7-05 Задумалас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981654"/>
            <a:ext cx="3272154" cy="323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32370" y="2421682"/>
            <a:ext cx="50405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Правила </a:t>
            </a:r>
            <a:r>
              <a:rPr lang="ru-RU" sz="3200" b="1" dirty="0">
                <a:solidFill>
                  <a:schemeClr val="bg1"/>
                </a:solidFill>
              </a:rPr>
              <a:t>для </a:t>
            </a:r>
            <a:r>
              <a:rPr lang="ru-RU" sz="3200" b="1" dirty="0" err="1">
                <a:solidFill>
                  <a:schemeClr val="bg1"/>
                </a:solidFill>
              </a:rPr>
              <a:t>відвідувачів</a:t>
            </a:r>
            <a:r>
              <a:rPr lang="ru-RU" sz="3200" b="1" dirty="0" smtClean="0">
                <a:solidFill>
                  <a:schemeClr val="bg1"/>
                </a:solidFill>
              </a:rPr>
              <a:t>!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67699" y="3259419"/>
            <a:ext cx="612068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Прочитайте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вислів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Як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зрозуміли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0342" y="3789834"/>
            <a:ext cx="609803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Театр починається з гардеробу, </a:t>
            </a:r>
            <a:r>
              <a:rPr lang="ru-RU" sz="3200" b="1" dirty="0" err="1">
                <a:solidFill>
                  <a:schemeClr val="bg1"/>
                </a:solidFill>
              </a:rPr>
              <a:t>глядач</a:t>
            </a:r>
            <a:r>
              <a:rPr lang="ru-RU" sz="3200" b="1" dirty="0">
                <a:solidFill>
                  <a:schemeClr val="bg1"/>
                </a:solidFill>
              </a:rPr>
              <a:t> — з </a:t>
            </a:r>
            <a:r>
              <a:rPr lang="ru-RU" sz="3200" b="1" dirty="0" err="1">
                <a:solidFill>
                  <a:schemeClr val="bg1"/>
                </a:solidFill>
              </a:rPr>
              <a:t>культурної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поведінки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6831" y="5013970"/>
            <a:ext cx="773347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ви познайомитеся з веселим словом поетеси Богдани Бойко.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17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75807" y="1394291"/>
            <a:ext cx="3024336" cy="28987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кан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пка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серв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тка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квит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к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</a:t>
            </a:r>
            <a:r>
              <a:rPr lang="uk-UA" sz="3600" b="1" dirty="0">
                <a:solidFill>
                  <a:srgbClr val="FFFF00"/>
                </a:solidFill>
              </a:rPr>
              <a:t>у</a:t>
            </a:r>
            <a:r>
              <a:rPr lang="uk-UA" sz="3600" b="1" dirty="0">
                <a:solidFill>
                  <a:schemeClr val="bg1"/>
                </a:solidFill>
              </a:rPr>
              <a:t>хали</a:t>
            </a: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зв</a:t>
            </a:r>
            <a:r>
              <a:rPr lang="uk-UA" sz="3600" b="1" dirty="0" smtClean="0">
                <a:solidFill>
                  <a:srgbClr val="FFFF00"/>
                </a:solidFill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</a:rPr>
              <a:t>стись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3" y="1395171"/>
            <a:ext cx="2605513" cy="367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04199" y="1395171"/>
            <a:ext cx="3024336" cy="289871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б</a:t>
            </a:r>
            <a:r>
              <a:rPr lang="uk-UA" sz="3600" b="1" dirty="0" smtClean="0">
                <a:solidFill>
                  <a:srgbClr val="FFFF00"/>
                </a:solidFill>
              </a:rPr>
              <a:t>у</a:t>
            </a:r>
            <a:r>
              <a:rPr lang="uk-UA" sz="3600" b="1" dirty="0" smtClean="0">
                <a:solidFill>
                  <a:schemeClr val="bg1"/>
                </a:solidFill>
              </a:rPr>
              <a:t>сол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вовт</a:t>
            </a:r>
            <a:r>
              <a:rPr lang="uk-UA" sz="3600" b="1" dirty="0" smtClean="0">
                <a:solidFill>
                  <a:srgbClr val="FFFF00"/>
                </a:solidFill>
              </a:rPr>
              <a:t>у</a:t>
            </a:r>
            <a:r>
              <a:rPr lang="uk-UA" sz="3600" b="1" dirty="0" smtClean="0">
                <a:solidFill>
                  <a:schemeClr val="bg1"/>
                </a:solidFill>
              </a:rPr>
              <a:t>зились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свар</a:t>
            </a:r>
            <a:r>
              <a:rPr lang="uk-UA" sz="3600" b="1" dirty="0" smtClean="0">
                <a:solidFill>
                  <a:srgbClr val="FFFF00"/>
                </a:solidFill>
              </a:rPr>
              <a:t>и</a:t>
            </a:r>
            <a:r>
              <a:rPr lang="uk-UA" sz="3600" b="1" dirty="0" smtClean="0">
                <a:solidFill>
                  <a:schemeClr val="bg1"/>
                </a:solidFill>
              </a:rPr>
              <a:t>лись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безпер</a:t>
            </a:r>
            <a:r>
              <a:rPr lang="uk-UA" sz="3600" b="1" dirty="0" smtClean="0">
                <a:solidFill>
                  <a:srgbClr val="FFFF00"/>
                </a:solidFill>
              </a:rPr>
              <a:t>е</a:t>
            </a:r>
            <a:r>
              <a:rPr lang="uk-UA" sz="3600" b="1" dirty="0" smtClean="0">
                <a:solidFill>
                  <a:schemeClr val="bg1"/>
                </a:solidFill>
              </a:rPr>
              <a:t>чно</a:t>
            </a:r>
            <a:endParaRPr lang="uk-UA" sz="3600" b="1" dirty="0">
              <a:solidFill>
                <a:schemeClr val="bg1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див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лись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75806" y="4448709"/>
            <a:ext cx="655272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FFFF00"/>
                </a:solidFill>
              </a:rPr>
              <a:t>Театральний</a:t>
            </a:r>
            <a:r>
              <a:rPr lang="ru-RU" sz="3200" b="1" dirty="0">
                <a:solidFill>
                  <a:srgbClr val="FFFF00"/>
                </a:solidFill>
              </a:rPr>
              <a:t> ланцюжок</a:t>
            </a:r>
            <a:r>
              <a:rPr lang="ru-RU" sz="3200" b="1" dirty="0"/>
              <a:t>: гардероб, театр, </a:t>
            </a:r>
            <a:r>
              <a:rPr lang="ru-RU" sz="3200" b="1" dirty="0" err="1"/>
              <a:t>глядацька</a:t>
            </a:r>
            <a:r>
              <a:rPr lang="ru-RU" sz="3200" b="1" dirty="0"/>
              <a:t> зала, </a:t>
            </a:r>
            <a:r>
              <a:rPr lang="ru-RU" sz="3200" b="1" dirty="0" err="1"/>
              <a:t>глядачі</a:t>
            </a:r>
            <a:r>
              <a:rPr lang="ru-RU" sz="3200" b="1" dirty="0"/>
              <a:t>, </a:t>
            </a:r>
            <a:r>
              <a:rPr lang="ru-RU" sz="3200" b="1" dirty="0" err="1"/>
              <a:t>актори</a:t>
            </a:r>
            <a:r>
              <a:rPr lang="ru-RU" sz="3200" b="1" dirty="0"/>
              <a:t>, антракт, </a:t>
            </a:r>
            <a:r>
              <a:rPr lang="ru-RU" sz="3200" b="1" dirty="0" err="1"/>
              <a:t>аплодисменти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711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431" y="482326"/>
            <a:ext cx="10729192" cy="6432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Богдана Бойко «У театрі»</a:t>
            </a:r>
          </a:p>
        </p:txBody>
      </p:sp>
      <p:pic>
        <p:nvPicPr>
          <p:cNvPr id="3" name="Picture 3" descr="D:\3 клас\02 ЧИТАННЯ\1 Савченко уроки\6 Літер казки байки\№077-Б.Бойко. У театрі\2026-02-17_210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1197546"/>
            <a:ext cx="4543339" cy="460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3 клас\02 ЧИТАННЯ\1 Савченко уроки\6 Літер казки байки\№077-Б.Бойко. У театрі\2026-02-17_2104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39" y="1197546"/>
            <a:ext cx="4442656" cy="30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42942" y="4281531"/>
            <a:ext cx="434645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§"/>
            </a:pPr>
            <a:r>
              <a:rPr lang="uk-UA" sz="2400" b="1" dirty="0" smtClean="0"/>
              <a:t>Як зрозуміли текст?</a:t>
            </a:r>
            <a:endParaRPr lang="ru-RU" sz="2400" b="1" dirty="0" smtClean="0"/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Назвіть</a:t>
            </a:r>
            <a:r>
              <a:rPr lang="ru-RU" sz="2400" b="1" dirty="0" smtClean="0"/>
              <a:t> </a:t>
            </a:r>
            <a:r>
              <a:rPr lang="ru-RU" sz="2400" b="1" dirty="0" err="1"/>
              <a:t>глядачів</a:t>
            </a:r>
            <a:r>
              <a:rPr lang="ru-RU" sz="2400" b="1" dirty="0"/>
              <a:t> </a:t>
            </a:r>
            <a:r>
              <a:rPr lang="ru-RU" sz="2400" b="1" dirty="0" err="1"/>
              <a:t>вистави</a:t>
            </a:r>
            <a:r>
              <a:rPr lang="ru-RU" sz="2400" b="1" dirty="0"/>
              <a:t>. </a:t>
            </a:r>
          </a:p>
          <a:p>
            <a:pPr marL="180975" indent="-180975">
              <a:buFont typeface="Wingdings" panose="05000000000000000000" pitchFamily="2" charset="2"/>
              <a:buChar char="§"/>
            </a:pPr>
            <a:r>
              <a:rPr lang="ru-RU" sz="2400" b="1" dirty="0" smtClean="0"/>
              <a:t>Чи </a:t>
            </a:r>
            <a:r>
              <a:rPr lang="ru-RU" sz="2400" b="1" dirty="0"/>
              <a:t>всім </a:t>
            </a:r>
            <a:r>
              <a:rPr lang="ru-RU" sz="2400" b="1" dirty="0" err="1"/>
              <a:t>глядачам</a:t>
            </a:r>
            <a:r>
              <a:rPr lang="ru-RU" sz="2400" b="1" dirty="0"/>
              <a:t> вдалося уважно </a:t>
            </a:r>
            <a:r>
              <a:rPr lang="ru-RU" sz="2400" b="1" dirty="0" err="1"/>
              <a:t>подивитися</a:t>
            </a:r>
            <a:r>
              <a:rPr lang="ru-RU" sz="2400" b="1" dirty="0"/>
              <a:t> </a:t>
            </a:r>
            <a:r>
              <a:rPr lang="ru-RU" sz="2400" b="1" dirty="0" err="1" smtClean="0"/>
              <a:t>виставу</a:t>
            </a:r>
            <a:r>
              <a:rPr lang="ru-RU" sz="2400" b="1" dirty="0"/>
              <a:t>? Чому?</a:t>
            </a:r>
          </a:p>
        </p:txBody>
      </p:sp>
      <p:pic>
        <p:nvPicPr>
          <p:cNvPr id="1029" name="Picture 5" descr="D:\3 клас\02 ЧИТАННЯ\1 Савченко уроки\6 Літер казки байки\№077-Б.Бойко. У театрі\2026-02-17_2108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22" y="1200722"/>
            <a:ext cx="2579586" cy="46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3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25136" cy="7437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тексту 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2" descr="D:\3 клас\02 ЧИТАННЯ\ЧИТАННЯ конструктор\Уроки\Урок 21 Приключения с друзьями\Иллюстрации\зна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1299507"/>
            <a:ext cx="1875445" cy="419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0789" y="1413570"/>
            <a:ext cx="8185577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Чому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дотримання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цих правил 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обов’язковим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для всіх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театралів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Уявіть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що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раптом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усі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про них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забули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Що тоді може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трапитись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театрі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Чи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відбудеться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вистава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Поміркуйте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чи тільки у театрах слід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пам’ятати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про ці правила. Коли ще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необхідно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дотримувати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цих та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подібних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правил? Чому?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А які ще правила важливі під час походу до театру? Чому ви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пригадали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саме їх?</a:t>
            </a:r>
          </a:p>
        </p:txBody>
      </p:sp>
    </p:spTree>
    <p:extLst>
      <p:ext uri="{BB962C8B-B14F-4D97-AF65-F5344CB8AC3E}">
        <p14:creationId xmlns:p14="http://schemas.microsoft.com/office/powerpoint/2010/main" val="35620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7466"/>
            <a:ext cx="10225136" cy="7437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тексту </a:t>
            </a:r>
            <a:endParaRPr lang="uk-UA" sz="4000" b="1" dirty="0" smtClean="0">
              <a:solidFill>
                <a:schemeClr val="bg1"/>
              </a:solidFill>
            </a:endParaRPr>
          </a:p>
        </p:txBody>
      </p:sp>
      <p:pic>
        <p:nvPicPr>
          <p:cNvPr id="9" name="Picture 2" descr="D:\3 клас\02 ЧИТАННЯ\ЧИТАННЯ конструктор\Уроки\Урок 21 Приключения с друзьями\Иллюстрации\знай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7" y="2635213"/>
            <a:ext cx="1648141" cy="368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8090" y="1383457"/>
            <a:ext cx="9226389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Правило 1. </a:t>
            </a:r>
            <a:r>
              <a:rPr lang="ru-RU" sz="2800" b="1" dirty="0" err="1"/>
              <a:t>Причепуріться</a:t>
            </a:r>
            <a:r>
              <a:rPr lang="ru-RU" sz="2800" b="1" dirty="0"/>
              <a:t> </a:t>
            </a:r>
            <a:r>
              <a:rPr lang="ru-RU" sz="2800" b="1" dirty="0" smtClean="0"/>
              <a:t>             </a:t>
            </a:r>
            <a:r>
              <a:rPr lang="ru-RU" sz="2800" b="1" dirty="0"/>
              <a:t>Правило 4. Не </a:t>
            </a:r>
            <a:r>
              <a:rPr lang="ru-RU" sz="2800" b="1" dirty="0" err="1"/>
              <a:t>базікайте</a:t>
            </a:r>
            <a:r>
              <a:rPr lang="ru-RU" sz="2800" b="1" dirty="0"/>
              <a:t> </a:t>
            </a:r>
            <a:r>
              <a:rPr lang="ru-RU" sz="2800" b="1" dirty="0" smtClean="0"/>
              <a:t>     </a:t>
            </a:r>
          </a:p>
          <a:p>
            <a:r>
              <a:rPr lang="ru-RU" sz="2800" b="1" dirty="0" smtClean="0"/>
              <a:t>Правило </a:t>
            </a:r>
            <a:r>
              <a:rPr lang="ru-RU" sz="2800" b="1" dirty="0"/>
              <a:t>2. Не </a:t>
            </a:r>
            <a:r>
              <a:rPr lang="ru-RU" sz="2800" b="1" dirty="0" err="1"/>
              <a:t>їжте</a:t>
            </a:r>
            <a:r>
              <a:rPr lang="ru-RU" sz="2800" b="1" dirty="0"/>
              <a:t> у </a:t>
            </a:r>
            <a:r>
              <a:rPr lang="ru-RU" sz="2800" b="1" dirty="0" err="1"/>
              <a:t>залі</a:t>
            </a:r>
            <a:r>
              <a:rPr lang="ru-RU" sz="2800" b="1" dirty="0"/>
              <a:t> </a:t>
            </a:r>
            <a:r>
              <a:rPr lang="ru-RU" sz="2800" b="1" dirty="0" smtClean="0"/>
              <a:t>               </a:t>
            </a:r>
            <a:r>
              <a:rPr lang="ru-RU" sz="2800" b="1" dirty="0"/>
              <a:t>Правило 5. </a:t>
            </a:r>
            <a:r>
              <a:rPr lang="ru-RU" sz="2800" b="1" dirty="0" err="1"/>
              <a:t>Аплодуйте</a:t>
            </a:r>
            <a:r>
              <a:rPr lang="ru-RU" sz="2800" b="1" dirty="0"/>
              <a:t> </a:t>
            </a:r>
            <a:r>
              <a:rPr lang="ru-RU" sz="2800" b="1" dirty="0" smtClean="0"/>
              <a:t>   </a:t>
            </a:r>
          </a:p>
          <a:p>
            <a:r>
              <a:rPr lang="ru-RU" sz="2800" b="1" dirty="0" smtClean="0"/>
              <a:t>Правило </a:t>
            </a:r>
            <a:r>
              <a:rPr lang="ru-RU" sz="2800" b="1" dirty="0"/>
              <a:t>3. </a:t>
            </a:r>
            <a:r>
              <a:rPr lang="ru-RU" sz="2800" b="1" dirty="0" err="1"/>
              <a:t>Вимкніть</a:t>
            </a:r>
            <a:r>
              <a:rPr lang="ru-RU" sz="2800" b="1" dirty="0"/>
              <a:t> </a:t>
            </a:r>
            <a:r>
              <a:rPr lang="ru-RU" sz="2800" b="1" dirty="0" err="1"/>
              <a:t>телефони</a:t>
            </a:r>
            <a:r>
              <a:rPr lang="ru-RU" sz="2800" b="1" dirty="0"/>
              <a:t> </a:t>
            </a:r>
            <a:endParaRPr lang="ru-RU" sz="28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98090" y="2925738"/>
            <a:ext cx="8578317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До </a:t>
            </a:r>
            <a:r>
              <a:rPr lang="ru-RU" sz="2800" b="1" dirty="0"/>
              <a:t>театру </a:t>
            </a:r>
            <a:r>
              <a:rPr lang="ru-RU" sz="2800" b="1" dirty="0" err="1"/>
              <a:t>приходь</a:t>
            </a:r>
            <a:r>
              <a:rPr lang="ru-RU" sz="2800" b="1" dirty="0"/>
              <a:t> </a:t>
            </a:r>
            <a:r>
              <a:rPr lang="ru-RU" sz="2800" b="1" dirty="0" err="1"/>
              <a:t>завчасно</a:t>
            </a:r>
            <a:r>
              <a:rPr lang="ru-RU" sz="2800" b="1" dirty="0"/>
              <a:t>. </a:t>
            </a:r>
            <a:r>
              <a:rPr lang="ru-RU" sz="2800" b="1" dirty="0" err="1"/>
              <a:t>Зніми</a:t>
            </a:r>
            <a:r>
              <a:rPr lang="ru-RU" sz="2800" b="1" dirty="0"/>
              <a:t> </a:t>
            </a:r>
            <a:r>
              <a:rPr lang="ru-RU" sz="2800" b="1" dirty="0" err="1"/>
              <a:t>верхній</a:t>
            </a:r>
            <a:r>
              <a:rPr lang="ru-RU" sz="2800" b="1" dirty="0"/>
              <a:t> </a:t>
            </a:r>
            <a:r>
              <a:rPr lang="ru-RU" sz="2800" b="1" dirty="0" err="1"/>
              <a:t>одяг</a:t>
            </a:r>
            <a:r>
              <a:rPr lang="ru-RU" sz="2800" b="1" dirty="0"/>
              <a:t> і </a:t>
            </a:r>
            <a:r>
              <a:rPr lang="ru-RU" sz="2800" b="1" dirty="0" err="1"/>
              <a:t>залиши</a:t>
            </a:r>
            <a:r>
              <a:rPr lang="ru-RU" sz="2800" b="1" dirty="0"/>
              <a:t> його в </a:t>
            </a:r>
            <a:r>
              <a:rPr lang="ru-RU" sz="2800" b="1" dirty="0" err="1"/>
              <a:t>гардеробі</a:t>
            </a:r>
            <a:r>
              <a:rPr lang="ru-RU" sz="2800" b="1" dirty="0"/>
              <a:t>. Відшукай ряд і місце, </a:t>
            </a:r>
            <a:r>
              <a:rPr lang="ru-RU" sz="2800" b="1" dirty="0" err="1"/>
              <a:t>зазначені</a:t>
            </a:r>
            <a:r>
              <a:rPr lang="ru-RU" sz="2800" b="1" dirty="0"/>
              <a:t> в квитку. До свого місця в ряду </a:t>
            </a:r>
            <a:r>
              <a:rPr lang="ru-RU" sz="2800" b="1" dirty="0" err="1"/>
              <a:t>проходь</a:t>
            </a:r>
            <a:r>
              <a:rPr lang="ru-RU" sz="2800" b="1" dirty="0"/>
              <a:t> </a:t>
            </a:r>
            <a:r>
              <a:rPr lang="ru-RU" sz="2800" b="1" dirty="0" err="1"/>
              <a:t>обличчям</a:t>
            </a:r>
            <a:r>
              <a:rPr lang="ru-RU" sz="2800" b="1" dirty="0"/>
              <a:t> до </a:t>
            </a:r>
            <a:r>
              <a:rPr lang="ru-RU" sz="2800" b="1" dirty="0" err="1"/>
              <a:t>глядачів</a:t>
            </a:r>
            <a:r>
              <a:rPr lang="ru-RU" sz="2800" b="1" dirty="0"/>
              <a:t>, які вже </a:t>
            </a:r>
            <a:r>
              <a:rPr lang="ru-RU" sz="2800" b="1" dirty="0" err="1"/>
              <a:t>сидять</a:t>
            </a:r>
            <a:r>
              <a:rPr lang="ru-RU" sz="2800" b="1" dirty="0"/>
              <a:t>. Під час </a:t>
            </a:r>
            <a:r>
              <a:rPr lang="ru-RU" sz="2800" b="1" dirty="0" err="1"/>
              <a:t>вистави</a:t>
            </a:r>
            <a:r>
              <a:rPr lang="ru-RU" sz="2800" b="1" dirty="0"/>
              <a:t> не </a:t>
            </a:r>
            <a:r>
              <a:rPr lang="ru-RU" sz="2800" b="1" dirty="0" err="1"/>
              <a:t>галасуй</a:t>
            </a:r>
            <a:r>
              <a:rPr lang="ru-RU" sz="2800" b="1" dirty="0"/>
              <a:t>, не </a:t>
            </a:r>
            <a:r>
              <a:rPr lang="ru-RU" sz="2800" b="1" dirty="0" err="1"/>
              <a:t>розмовляй</a:t>
            </a:r>
            <a:r>
              <a:rPr lang="ru-RU" sz="2800" b="1" dirty="0"/>
              <a:t>, не </a:t>
            </a:r>
            <a:r>
              <a:rPr lang="ru-RU" sz="2800" b="1" dirty="0" err="1"/>
              <a:t>їж</a:t>
            </a:r>
            <a:r>
              <a:rPr lang="ru-RU" sz="2800" b="1" dirty="0"/>
              <a:t>, не </a:t>
            </a:r>
            <a:r>
              <a:rPr lang="ru-RU" sz="2800" b="1" dirty="0" err="1"/>
              <a:t>сміти</a:t>
            </a:r>
            <a:r>
              <a:rPr lang="ru-RU" sz="2800" b="1" dirty="0"/>
              <a:t>. Своїми враженнями </a:t>
            </a:r>
            <a:r>
              <a:rPr lang="ru-RU" sz="2800" b="1" dirty="0" err="1"/>
              <a:t>ділись</a:t>
            </a:r>
            <a:r>
              <a:rPr lang="ru-RU" sz="2800" b="1" dirty="0"/>
              <a:t> під час перерви. </a:t>
            </a:r>
            <a:r>
              <a:rPr lang="ru-RU" sz="2800" b="1" dirty="0" err="1"/>
              <a:t>Вдячність</a:t>
            </a:r>
            <a:r>
              <a:rPr lang="ru-RU" sz="2800" b="1" dirty="0"/>
              <a:t> артистам </a:t>
            </a:r>
            <a:r>
              <a:rPr lang="ru-RU" sz="2800" b="1" dirty="0" err="1"/>
              <a:t>висловлюй</a:t>
            </a:r>
            <a:r>
              <a:rPr lang="ru-RU" sz="2800" b="1" dirty="0"/>
              <a:t> </a:t>
            </a:r>
            <a:r>
              <a:rPr lang="ru-RU" sz="2800" b="1" dirty="0" err="1"/>
              <a:t>оплесками</a:t>
            </a:r>
            <a:r>
              <a:rPr lang="ru-RU" sz="2800" b="1" dirty="0"/>
              <a:t> і квітами.</a:t>
            </a:r>
          </a:p>
        </p:txBody>
      </p:sp>
    </p:spTree>
    <p:extLst>
      <p:ext uri="{BB962C8B-B14F-4D97-AF65-F5344CB8AC3E}">
        <p14:creationId xmlns:p14="http://schemas.microsoft.com/office/powerpoint/2010/main" val="14344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41" y="564386"/>
            <a:ext cx="10441160" cy="864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13" y="1959997"/>
            <a:ext cx="2248626" cy="277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06210" y="3861842"/>
            <a:ext cx="716393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Підручник </a:t>
            </a:r>
            <a:r>
              <a:rPr lang="uk-UA" sz="3200" b="1" dirty="0" smtClean="0">
                <a:solidFill>
                  <a:srgbClr val="002060"/>
                </a:solidFill>
              </a:rPr>
              <a:t>с.117. </a:t>
            </a:r>
            <a:r>
              <a:rPr lang="uk-UA" sz="3200" b="1" dirty="0">
                <a:solidFill>
                  <a:srgbClr val="002060"/>
                </a:solidFill>
              </a:rPr>
              <a:t>Прочитайте </a:t>
            </a:r>
            <a:r>
              <a:rPr lang="uk-UA" sz="3200" b="1" dirty="0" smtClean="0">
                <a:solidFill>
                  <a:srgbClr val="002060"/>
                </a:solidFill>
              </a:rPr>
              <a:t>вірш, передаючи інтонації героїв. 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5767" y="1959997"/>
            <a:ext cx="7254373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Запропонуйте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поради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для культурних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глядачів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обговоріть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їх у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класі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3200" b="1" dirty="0" err="1">
                <a:solidFill>
                  <a:schemeClr val="accent3">
                    <a:lumMod val="50000"/>
                  </a:schemeClr>
                </a:solidFill>
              </a:rPr>
              <a:t>вдома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9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Картинки по запросу &quot;клипарт дети сидять за партам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74824" y="2064085"/>
            <a:ext cx="3536203" cy="341085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79425" y="525559"/>
            <a:ext cx="9786232" cy="678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Налаштування на урок «Кольоровий </a:t>
            </a:r>
            <a:r>
              <a:rPr lang="uk-UA" sz="3600" b="1" dirty="0">
                <a:solidFill>
                  <a:schemeClr val="bg1"/>
                </a:solidFill>
              </a:rPr>
              <a:t>настрій»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59BF60E-73C2-4333-BC42-13323E4E942C}"/>
              </a:ext>
            </a:extLst>
          </p:cNvPr>
          <p:cNvSpPr/>
          <p:nvPr/>
        </p:nvSpPr>
        <p:spPr>
          <a:xfrm>
            <a:off x="1411511" y="1369620"/>
            <a:ext cx="9361039" cy="56848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Оберіть цеглинку ЛЕГО,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котра відповідає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вашому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настрою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BC01BCF2-8DB5-405C-9EF7-F55DAD67EC5E}"/>
              </a:ext>
            </a:extLst>
          </p:cNvPr>
          <p:cNvGrpSpPr/>
          <p:nvPr/>
        </p:nvGrpSpPr>
        <p:grpSpPr>
          <a:xfrm>
            <a:off x="4683499" y="1993103"/>
            <a:ext cx="3179002" cy="1166777"/>
            <a:chOff x="4718700" y="3159148"/>
            <a:chExt cx="3181073" cy="11665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B403391-6B59-489D-86A2-6769747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4E3584A-50F0-4056-ADB5-805E9CF55DF2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піднесеність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924B78E0-4DA2-4700-A294-E2A804CC7228}"/>
              </a:ext>
            </a:extLst>
          </p:cNvPr>
          <p:cNvGrpSpPr/>
          <p:nvPr/>
        </p:nvGrpSpPr>
        <p:grpSpPr>
          <a:xfrm>
            <a:off x="8143988" y="2036874"/>
            <a:ext cx="3179003" cy="1166777"/>
            <a:chOff x="8682187" y="3202910"/>
            <a:chExt cx="3181074" cy="1166507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883AC342-43AF-40BD-B3AF-068AF36E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35257D0-D218-4C27-9CD6-AB0864EF5B74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114C45D-6AFD-45F1-BBA2-CCD7F9CAFB65}"/>
              </a:ext>
            </a:extLst>
          </p:cNvPr>
          <p:cNvGrpSpPr/>
          <p:nvPr/>
        </p:nvGrpSpPr>
        <p:grpSpPr>
          <a:xfrm>
            <a:off x="4683498" y="3203652"/>
            <a:ext cx="3179003" cy="1166777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F423ABDC-59DF-429B-8D69-4F7CD3D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9B2DA46-E159-4D37-B48D-2F3E9EA5AB38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приємність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032BFDE5-969E-4E57-BBE8-CB6909342B44}"/>
              </a:ext>
            </a:extLst>
          </p:cNvPr>
          <p:cNvGrpSpPr/>
          <p:nvPr/>
        </p:nvGrpSpPr>
        <p:grpSpPr>
          <a:xfrm>
            <a:off x="8143988" y="3203651"/>
            <a:ext cx="3179005" cy="1166778"/>
            <a:chOff x="8682187" y="4369417"/>
            <a:chExt cx="3181076" cy="1166508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8FD9393A-59AB-4F11-9630-686A2620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56DDF1D-EFF6-49ED-9026-9A0F4666E519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тривожність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6CBB012A-0409-4246-AF9E-EA3FF166363A}"/>
              </a:ext>
            </a:extLst>
          </p:cNvPr>
          <p:cNvGrpSpPr/>
          <p:nvPr/>
        </p:nvGrpSpPr>
        <p:grpSpPr>
          <a:xfrm>
            <a:off x="4651368" y="4414200"/>
            <a:ext cx="3179005" cy="1166778"/>
            <a:chOff x="4686549" y="5579685"/>
            <a:chExt cx="3181076" cy="1166508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B5E38C19-EB13-4022-B8C3-2F398D64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2534F7C-8DDD-43BD-AA88-464CFB6202D4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спокій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3F76E308-41E4-4260-8B45-B6B24AABFF76}"/>
              </a:ext>
            </a:extLst>
          </p:cNvPr>
          <p:cNvGrpSpPr/>
          <p:nvPr/>
        </p:nvGrpSpPr>
        <p:grpSpPr>
          <a:xfrm>
            <a:off x="8143988" y="4414199"/>
            <a:ext cx="3179005" cy="1166778"/>
            <a:chOff x="8682187" y="5579685"/>
            <a:chExt cx="3181076" cy="1166508"/>
          </a:xfrm>
        </p:grpSpPr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F7FFB02D-F82B-410D-8FD8-94F4D64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10F5880-7C75-49ED-A8F9-6EA2E378566E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6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4186" y="494645"/>
            <a:ext cx="9876742" cy="7939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3531" y="4493994"/>
            <a:ext cx="277630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076" y="4493994"/>
            <a:ext cx="3470282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 новими знаннями рухаюсь вперед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0835" y="4493994"/>
            <a:ext cx="2817565" cy="105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Нові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знання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були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нецікаві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2059583" y="1441065"/>
            <a:ext cx="8136904" cy="52970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Оцініть свою роботу на уроці ілюстраціями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8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66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84" y="2061453"/>
            <a:ext cx="2282747" cy="228476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7456" y="491028"/>
            <a:ext cx="10321068" cy="639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7227" y="1341562"/>
            <a:ext cx="719885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Чому </a:t>
            </a:r>
            <a:r>
              <a:rPr lang="ru-RU" sz="2800" b="1" dirty="0" err="1" smtClean="0">
                <a:solidFill>
                  <a:schemeClr val="bg1"/>
                </a:solidFill>
              </a:rPr>
              <a:t>твір</a:t>
            </a:r>
            <a:r>
              <a:rPr lang="ru-RU" sz="2800" b="1" dirty="0" smtClean="0">
                <a:solidFill>
                  <a:schemeClr val="bg1"/>
                </a:solidFill>
              </a:rPr>
              <a:t> Н. </a:t>
            </a:r>
            <a:r>
              <a:rPr lang="ru-RU" sz="2800" b="1" dirty="0" err="1" smtClean="0">
                <a:solidFill>
                  <a:schemeClr val="bg1"/>
                </a:solidFill>
              </a:rPr>
              <a:t>Осипчук</a:t>
            </a:r>
            <a:r>
              <a:rPr lang="ru-RU" sz="2800" b="1" dirty="0" smtClean="0">
                <a:solidFill>
                  <a:schemeClr val="bg1"/>
                </a:solidFill>
              </a:rPr>
              <a:t> «</a:t>
            </a:r>
            <a:r>
              <a:rPr lang="ru-RU" sz="2800" b="1" dirty="0" err="1" smtClean="0">
                <a:solidFill>
                  <a:schemeClr val="bg1"/>
                </a:solidFill>
              </a:rPr>
              <a:t>Стрімкий</a:t>
            </a:r>
            <a:r>
              <a:rPr lang="ru-RU" sz="2800" b="1" dirty="0" smtClean="0">
                <a:solidFill>
                  <a:schemeClr val="bg1"/>
                </a:solidFill>
              </a:rPr>
              <a:t>, як </a:t>
            </a:r>
            <a:r>
              <a:rPr lang="ru-RU" sz="2800" b="1" dirty="0" err="1" smtClean="0">
                <a:solidFill>
                  <a:schemeClr val="bg1"/>
                </a:solidFill>
              </a:rPr>
              <a:t>вітер</a:t>
            </a:r>
            <a:r>
              <a:rPr lang="ru-RU" sz="2800" b="1" dirty="0" smtClean="0">
                <a:solidFill>
                  <a:schemeClr val="bg1"/>
                </a:solidFill>
              </a:rPr>
              <a:t>»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називається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п’єса</a:t>
            </a:r>
            <a:r>
              <a:rPr lang="ru-RU" sz="2800" b="1" dirty="0">
                <a:solidFill>
                  <a:schemeClr val="bg1"/>
                </a:solidFill>
              </a:rPr>
              <a:t>-казка?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err="1" smtClean="0">
                <a:solidFill>
                  <a:schemeClr val="bg1"/>
                </a:solidFill>
              </a:rPr>
              <a:t>Скільки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треба </a:t>
            </a:r>
            <a:r>
              <a:rPr lang="ru-RU" sz="2800" b="1" dirty="0" err="1">
                <a:solidFill>
                  <a:schemeClr val="bg1"/>
                </a:solidFill>
              </a:rPr>
              <a:t>виконавців</a:t>
            </a:r>
            <a:r>
              <a:rPr lang="ru-RU" sz="2800" b="1" dirty="0">
                <a:solidFill>
                  <a:schemeClr val="bg1"/>
                </a:solidFill>
              </a:rPr>
              <a:t> для читання </a:t>
            </a:r>
            <a:r>
              <a:rPr lang="ru-RU" sz="2800" b="1" dirty="0" smtClean="0">
                <a:solidFill>
                  <a:schemeClr val="bg1"/>
                </a:solidFill>
              </a:rPr>
              <a:t>цієї </a:t>
            </a:r>
            <a:r>
              <a:rPr lang="ru-RU" sz="2800" b="1" dirty="0" err="1" smtClean="0">
                <a:solidFill>
                  <a:schemeClr val="bg1"/>
                </a:solidFill>
              </a:rPr>
              <a:t>п’єси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0" name="Табличка 9"/>
          <p:cNvSpPr/>
          <p:nvPr/>
        </p:nvSpPr>
        <p:spPr>
          <a:xfrm>
            <a:off x="1017310" y="4976593"/>
            <a:ext cx="3678883" cy="68008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/>
              <a:t>Світ </a:t>
            </a:r>
            <a:r>
              <a:rPr lang="ru-RU" sz="2800" b="1" dirty="0" err="1"/>
              <a:t>здорових</a:t>
            </a:r>
            <a:r>
              <a:rPr lang="ru-RU" sz="2800" b="1" dirty="0"/>
              <a:t> людей </a:t>
            </a:r>
          </a:p>
        </p:txBody>
      </p:sp>
      <p:sp>
        <p:nvSpPr>
          <p:cNvPr id="11" name="Табличка 10"/>
          <p:cNvSpPr/>
          <p:nvPr/>
        </p:nvSpPr>
        <p:spPr>
          <a:xfrm>
            <a:off x="4806048" y="4981957"/>
            <a:ext cx="3446223" cy="68008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Світ </a:t>
            </a:r>
            <a:r>
              <a:rPr lang="ru-RU" sz="2800" b="1" dirty="0" err="1" smtClean="0"/>
              <a:t>хворих</a:t>
            </a:r>
            <a:r>
              <a:rPr lang="ru-RU" sz="2800" b="1" dirty="0" smtClean="0"/>
              <a:t> </a:t>
            </a:r>
            <a:r>
              <a:rPr lang="ru-RU" sz="2800" b="1" dirty="0"/>
              <a:t>людей </a:t>
            </a:r>
          </a:p>
        </p:txBody>
      </p:sp>
      <p:sp>
        <p:nvSpPr>
          <p:cNvPr id="12" name="Табличка 11"/>
          <p:cNvSpPr/>
          <p:nvPr/>
        </p:nvSpPr>
        <p:spPr>
          <a:xfrm>
            <a:off x="2923679" y="4256513"/>
            <a:ext cx="3312368" cy="68008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Спільне</a:t>
            </a:r>
            <a:r>
              <a:rPr lang="ru-RU" sz="2800" b="1" dirty="0" smtClean="0"/>
              <a:t> </a:t>
            </a:r>
            <a:r>
              <a:rPr lang="ru-RU" sz="2800" b="1" dirty="0"/>
              <a:t>і </a:t>
            </a:r>
            <a:r>
              <a:rPr lang="ru-RU" sz="2800" b="1" dirty="0" err="1" smtClean="0"/>
              <a:t>відмінне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80362" y="3478036"/>
            <a:ext cx="7198857" cy="680085"/>
          </a:xfrm>
          <a:prstGeom prst="plaqu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Порівняйте</a:t>
            </a:r>
            <a:r>
              <a:rPr lang="ru-RU" sz="2800" b="1" dirty="0" smtClean="0">
                <a:solidFill>
                  <a:schemeClr val="bg1"/>
                </a:solidFill>
              </a:rPr>
              <a:t> світ </a:t>
            </a:r>
            <a:r>
              <a:rPr lang="ru-RU" sz="2800" b="1" dirty="0" err="1" smtClean="0">
                <a:solidFill>
                  <a:schemeClr val="bg1"/>
                </a:solidFill>
              </a:rPr>
              <a:t>здорових</a:t>
            </a:r>
            <a:r>
              <a:rPr lang="ru-RU" sz="2800" b="1" dirty="0" smtClean="0">
                <a:solidFill>
                  <a:schemeClr val="bg1"/>
                </a:solidFill>
              </a:rPr>
              <a:t> і </a:t>
            </a:r>
            <a:r>
              <a:rPr lang="ru-RU" sz="2800" b="1" dirty="0" err="1" smtClean="0">
                <a:solidFill>
                  <a:schemeClr val="bg1"/>
                </a:solidFill>
              </a:rPr>
              <a:t>хворих</a:t>
            </a:r>
            <a:r>
              <a:rPr lang="ru-RU" sz="2800" b="1" dirty="0" smtClean="0">
                <a:solidFill>
                  <a:schemeClr val="bg1"/>
                </a:solidFill>
              </a:rPr>
              <a:t> людей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1197546"/>
            <a:ext cx="2832236" cy="3366753"/>
          </a:xfrm>
          <a:prstGeom prst="plaque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5900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5487" y="496980"/>
            <a:ext cx="9649072" cy="8445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Поміркуйте!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1511" y="1429874"/>
            <a:ext cx="6608812" cy="15700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Чому в дійових осіб п’єси різне ставлення до «роботи» дельфінів у дельфінарії?</a:t>
            </a:r>
            <a:endParaRPr lang="uk-UA" sz="32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850313" y="2999897"/>
            <a:ext cx="0" cy="197434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347615" y="2999897"/>
            <a:ext cx="0" cy="87015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612979" y="3062885"/>
            <a:ext cx="1" cy="197434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992859" y="3018486"/>
            <a:ext cx="0" cy="870151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4867756" y="3861842"/>
            <a:ext cx="2431774" cy="73607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лікаря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267495" y="3867220"/>
            <a:ext cx="2186910" cy="779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мами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99543" y="4974238"/>
            <a:ext cx="4158787" cy="147989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err="1" smtClean="0"/>
              <a:t>Дресируваль-ника</a:t>
            </a:r>
            <a:endParaRPr lang="ru-RU" sz="3600" b="1" dirty="0"/>
          </a:p>
        </p:txBody>
      </p:sp>
      <p:sp>
        <p:nvSpPr>
          <p:cNvPr id="18" name="Овал 17"/>
          <p:cNvSpPr/>
          <p:nvPr/>
        </p:nvSpPr>
        <p:spPr>
          <a:xfrm>
            <a:off x="6083643" y="5073032"/>
            <a:ext cx="2816699" cy="74793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600" b="1" dirty="0" smtClean="0"/>
              <a:t>Михайла</a:t>
            </a:r>
            <a:endParaRPr lang="ru-RU" sz="3600" b="1" dirty="0"/>
          </a:p>
        </p:txBody>
      </p:sp>
      <p:pic>
        <p:nvPicPr>
          <p:cNvPr id="19" name="Picture 2" descr="D:\3 клас\01 УКР МОВА\Укр мова конструктор\Уроки\Урок 21 Члены предложения\Иллюстрации\Рис 21-08 Мальчи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1435984"/>
            <a:ext cx="3282770" cy="384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Ребенок мальчик думая лицо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r="5845"/>
          <a:stretch/>
        </p:blipFill>
        <p:spPr bwMode="auto">
          <a:xfrm>
            <a:off x="8612311" y="1454458"/>
            <a:ext cx="2422464" cy="218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ебенок девочка думает лицо | Премиум векто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83" y="1454458"/>
            <a:ext cx="2537059" cy="19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9167" y="621483"/>
            <a:ext cx="9793088" cy="695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«Займи позицію»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9828" y="1498182"/>
            <a:ext cx="4328572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Роман вирішив  повернутися додому?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9100" y="4002275"/>
            <a:ext cx="285974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Хотів полегшити долю Дельфіна.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5804" y="4002275"/>
            <a:ext cx="297661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Відчув, що все одно не стане на ноги.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0659" y="4002275"/>
            <a:ext cx="2976619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Зрозумів, що дельфіни мають жити на волі.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42647" y="2603738"/>
            <a:ext cx="26590" cy="144200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779663" y="2622780"/>
            <a:ext cx="2595078" cy="137949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884119" y="2660242"/>
            <a:ext cx="2304256" cy="1342033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123479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7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17513"/>
            <a:ext cx="10153128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Поміркуйте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1402" y="1282485"/>
            <a:ext cx="266838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Прочитайте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вислів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7454" y="2151653"/>
            <a:ext cx="734481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ви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розумієте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вислів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Поясність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словосполучення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медіаграмотна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людина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7453" y="2982650"/>
            <a:ext cx="734481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Медіаграмотна</a:t>
            </a:r>
            <a:r>
              <a:rPr lang="ru-RU" sz="2400" b="1" dirty="0" smtClean="0"/>
              <a:t> </a:t>
            </a:r>
            <a:r>
              <a:rPr lang="ru-RU" sz="2400" b="1" dirty="0"/>
              <a:t>людина,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бачить</a:t>
            </a:r>
            <a:r>
              <a:rPr lang="ru-RU" sz="2400" b="1" dirty="0"/>
              <a:t> </a:t>
            </a:r>
            <a:r>
              <a:rPr lang="ru-RU" sz="2400" b="1" dirty="0" err="1"/>
              <a:t>сумнівну</a:t>
            </a:r>
            <a:r>
              <a:rPr lang="ru-RU" sz="2400" b="1" dirty="0"/>
              <a:t> інформацію, </a:t>
            </a:r>
            <a:r>
              <a:rPr lang="ru-RU" sz="2400" b="1" dirty="0" err="1"/>
              <a:t>намагається</a:t>
            </a:r>
            <a:r>
              <a:rPr lang="ru-RU" sz="2400" b="1" dirty="0"/>
              <a:t> її </a:t>
            </a:r>
            <a:r>
              <a:rPr lang="ru-RU" sz="2400" b="1" dirty="0" err="1"/>
              <a:t>перевірити</a:t>
            </a:r>
            <a:r>
              <a:rPr lang="ru-RU" sz="2400" b="1" dirty="0"/>
              <a:t>. Це людина, яка не просто </a:t>
            </a:r>
            <a:r>
              <a:rPr lang="ru-RU" sz="2400" b="1" dirty="0" err="1"/>
              <a:t>пливе</a:t>
            </a:r>
            <a:r>
              <a:rPr lang="ru-RU" sz="2400" b="1" dirty="0"/>
              <a:t> за </a:t>
            </a:r>
            <a:r>
              <a:rPr lang="ru-RU" sz="2400" b="1" dirty="0" err="1"/>
              <a:t>інформаційною</a:t>
            </a:r>
            <a:r>
              <a:rPr lang="ru-RU" sz="2400" b="1" dirty="0"/>
              <a:t> </a:t>
            </a:r>
            <a:r>
              <a:rPr lang="ru-RU" sz="2400" b="1" dirty="0" err="1"/>
              <a:t>течією</a:t>
            </a:r>
            <a:r>
              <a:rPr lang="ru-RU" sz="2400" b="1" dirty="0"/>
              <a:t>, а критично </a:t>
            </a:r>
            <a:r>
              <a:rPr lang="ru-RU" sz="2400" b="1" dirty="0" err="1"/>
              <a:t>сприймає</a:t>
            </a:r>
            <a:r>
              <a:rPr lang="ru-RU" sz="2400" b="1" dirty="0"/>
              <a:t> цей </a:t>
            </a:r>
            <a:r>
              <a:rPr lang="ru-RU" sz="2400" b="1" dirty="0" err="1"/>
              <a:t>потік</a:t>
            </a:r>
            <a:r>
              <a:rPr lang="ru-RU" sz="2400" b="1" dirty="0"/>
              <a:t> ... </a:t>
            </a:r>
            <a:r>
              <a:rPr lang="ru-RU" sz="2400" b="1" dirty="0" err="1"/>
              <a:t>Інформації</a:t>
            </a:r>
            <a:r>
              <a:rPr lang="ru-RU" sz="2400" b="1" dirty="0"/>
              <a:t> стало </a:t>
            </a:r>
            <a:r>
              <a:rPr lang="ru-RU" sz="2400" b="1" dirty="0" smtClean="0"/>
              <a:t>багато</a:t>
            </a:r>
            <a:r>
              <a:rPr lang="ru-RU" sz="2400" b="1" dirty="0"/>
              <a:t>, тому </a:t>
            </a:r>
            <a:r>
              <a:rPr lang="ru-RU" sz="2400" b="1" dirty="0" err="1"/>
              <a:t>гостро</a:t>
            </a:r>
            <a:r>
              <a:rPr lang="ru-RU" sz="2400" b="1" dirty="0"/>
              <a:t> </a:t>
            </a:r>
            <a:r>
              <a:rPr lang="ru-RU" sz="2400" b="1" dirty="0" err="1"/>
              <a:t>постала</a:t>
            </a:r>
            <a:r>
              <a:rPr lang="ru-RU" sz="2400" b="1" dirty="0"/>
              <a:t> проблема її аналізу та критичного сприйняття, щоб </a:t>
            </a:r>
            <a:r>
              <a:rPr lang="ru-RU" sz="2400" b="1" dirty="0" err="1"/>
              <a:t>відсіяти</a:t>
            </a:r>
            <a:r>
              <a:rPr lang="ru-RU" sz="2400" b="1" dirty="0"/>
              <a:t> неправду.</a:t>
            </a:r>
            <a:endParaRPr lang="ru-RU" sz="2400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4085275" y="1125538"/>
            <a:ext cx="683129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Грамотна </a:t>
            </a:r>
            <a:r>
              <a:rPr lang="ru-RU" sz="2800" b="1" dirty="0"/>
              <a:t>людина </a:t>
            </a:r>
            <a:r>
              <a:rPr lang="ru-RU" sz="2800" b="1" dirty="0" err="1"/>
              <a:t>володіє</a:t>
            </a:r>
            <a:r>
              <a:rPr lang="ru-RU" sz="2800" b="1" dirty="0"/>
              <a:t> </a:t>
            </a:r>
            <a:r>
              <a:rPr lang="ru-RU" sz="2800" b="1" dirty="0" err="1"/>
              <a:t>мовою</a:t>
            </a:r>
            <a:r>
              <a:rPr lang="ru-RU" sz="2800" b="1" dirty="0"/>
              <a:t>. </a:t>
            </a:r>
            <a:r>
              <a:rPr lang="ru-RU" sz="2800" b="1" dirty="0" err="1"/>
              <a:t>Медіаграмотна</a:t>
            </a:r>
            <a:r>
              <a:rPr lang="ru-RU" sz="2800" b="1" dirty="0"/>
              <a:t> — світом. </a:t>
            </a:r>
            <a:endParaRPr lang="ru-RU" sz="2800" b="1" dirty="0" smtClean="0"/>
          </a:p>
        </p:txBody>
      </p:sp>
      <p:pic>
        <p:nvPicPr>
          <p:cNvPr id="11" name="Picture 2" descr="D:\3 клас\01 УКР МОВА\Укр мова конструктор\Уроки\Урок 19 Виды предложений\Иллюстрации\Рис 7-05 Задумалас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71" y="2394066"/>
            <a:ext cx="3086543" cy="304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7453" y="5335101"/>
            <a:ext cx="734481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МЕДІА </a:t>
            </a:r>
            <a:r>
              <a:rPr lang="uk-UA" sz="2800" b="1" dirty="0" smtClean="0"/>
              <a:t>– засоби, які зберігають і поширюють різну інформацію.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782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0240" y="494643"/>
            <a:ext cx="10578375" cy="6703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</a:t>
            </a:r>
            <a:r>
              <a:rPr lang="uk-UA" sz="4000" b="1" dirty="0" smtClean="0">
                <a:solidFill>
                  <a:schemeClr val="bg1"/>
                </a:solidFill>
              </a:rPr>
              <a:t>авершіть павутинку «Медіа»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98" y="1969591"/>
            <a:ext cx="3820849" cy="3824224"/>
          </a:xfrm>
          <a:prstGeom prst="rect">
            <a:avLst/>
          </a:prstGeom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787658" y="3717826"/>
            <a:ext cx="1754738" cy="58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2579" y="2722573"/>
            <a:ext cx="1970762" cy="58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03593" y="1337139"/>
            <a:ext cx="2474818" cy="58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Оголошення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22018" y="1337578"/>
            <a:ext cx="2474818" cy="58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Телевізор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3002" y="2720588"/>
            <a:ext cx="2474818" cy="58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82347" y="3717826"/>
            <a:ext cx="2474818" cy="58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Смартфон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10884" y="1337578"/>
            <a:ext cx="3744416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Бути </a:t>
            </a:r>
            <a:r>
              <a:rPr lang="ru-RU" sz="2800" b="1" dirty="0" err="1" smtClean="0">
                <a:solidFill>
                  <a:srgbClr val="FF0000"/>
                </a:solidFill>
              </a:rPr>
              <a:t>медіаграмотним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у наш час і модно, і важливо. Чому? 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96087" y="4469305"/>
            <a:ext cx="460935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Ми </a:t>
            </a:r>
            <a:r>
              <a:rPr lang="ru-RU" sz="2800" b="1" dirty="0" err="1">
                <a:solidFill>
                  <a:srgbClr val="0070C0"/>
                </a:solidFill>
              </a:rPr>
              <a:t>замислюємось</a:t>
            </a:r>
            <a:r>
              <a:rPr lang="ru-RU" sz="2800" b="1" dirty="0">
                <a:solidFill>
                  <a:srgbClr val="0070C0"/>
                </a:solidFill>
              </a:rPr>
              <a:t> над тим, що </a:t>
            </a:r>
            <a:r>
              <a:rPr lang="ru-RU" sz="2800" b="1" dirty="0" err="1">
                <a:solidFill>
                  <a:srgbClr val="0070C0"/>
                </a:solidFill>
              </a:rPr>
              <a:t>бачимо</a:t>
            </a:r>
            <a:r>
              <a:rPr lang="ru-RU" sz="2800" b="1" dirty="0">
                <a:solidFill>
                  <a:srgbClr val="0070C0"/>
                </a:solidFill>
              </a:rPr>
              <a:t>, що </a:t>
            </a:r>
            <a:r>
              <a:rPr lang="ru-RU" sz="2800" b="1" dirty="0" err="1">
                <a:solidFill>
                  <a:srgbClr val="0070C0"/>
                </a:solidFill>
              </a:rPr>
              <a:t>читаємо</a:t>
            </a:r>
            <a:r>
              <a:rPr lang="ru-RU" sz="2800" b="1" dirty="0">
                <a:solidFill>
                  <a:srgbClr val="0070C0"/>
                </a:solidFill>
              </a:rPr>
              <a:t>, що </a:t>
            </a:r>
            <a:r>
              <a:rPr lang="ru-RU" sz="2800" b="1" dirty="0" err="1">
                <a:solidFill>
                  <a:srgbClr val="0070C0"/>
                </a:solidFill>
              </a:rPr>
              <a:t>дивимось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5487" y="477466"/>
            <a:ext cx="969334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1279278"/>
            <a:ext cx="3094401" cy="30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8126" y="1278863"/>
            <a:ext cx="6460704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познайомимось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поняттям «афіша вистави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Будемо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створювати афішу до п'єси –казки Наталі </a:t>
            </a:r>
            <a:r>
              <a:rPr lang="uk-U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Осипчук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«Стрімкий, як вітер».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53414" y="4412913"/>
            <a:ext cx="878303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надруковане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або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певною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формою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оголошення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концерт,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виставу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лекцію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інше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Її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вивішують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видному місці. </a:t>
            </a: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72615" y="549474"/>
            <a:ext cx="10031984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Розгляньте афіши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артинки по запросу &quot;афіша в театрі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5" y="1917626"/>
            <a:ext cx="3263232" cy="462624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&quot;афіша в театрі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83" y="1917627"/>
            <a:ext cx="3278849" cy="46262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&quot;афіша в театрі київ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566" y="1917626"/>
            <a:ext cx="3282648" cy="46262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9646" y="1284966"/>
            <a:ext cx="10031984" cy="4886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Що ви можете побачити на цих афішах?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3621</TotalTime>
  <Words>807</Words>
  <Application>Microsoft Office PowerPoint</Application>
  <PresentationFormat>Произвольный</PresentationFormat>
  <Paragraphs>136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265</cp:revision>
  <dcterms:created xsi:type="dcterms:W3CDTF">2025-08-27T14:01:18Z</dcterms:created>
  <dcterms:modified xsi:type="dcterms:W3CDTF">2026-02-20T12:27:30Z</dcterms:modified>
</cp:coreProperties>
</file>