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706" r:id="rId3"/>
    <p:sldId id="702" r:id="rId4"/>
    <p:sldId id="492" r:id="rId5"/>
    <p:sldId id="704" r:id="rId6"/>
    <p:sldId id="687" r:id="rId7"/>
    <p:sldId id="688" r:id="rId8"/>
    <p:sldId id="690" r:id="rId9"/>
    <p:sldId id="701" r:id="rId10"/>
    <p:sldId id="697" r:id="rId11"/>
    <p:sldId id="698" r:id="rId12"/>
    <p:sldId id="699" r:id="rId13"/>
    <p:sldId id="707" r:id="rId14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5400" b="1" dirty="0" smtClean="0"/>
            <a:t>урок</a:t>
          </a:r>
          <a:endParaRPr lang="ru-RU" sz="5400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 sz="2000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 sz="2000"/>
        </a:p>
      </dgm:t>
    </dgm:pt>
    <dgm:pt modelId="{E14F5D1D-2235-4A78-B962-6AB89CDB34AD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цікавий</a:t>
          </a:r>
          <a:endParaRPr lang="ru-RU" sz="4000" b="1" dirty="0"/>
        </a:p>
      </dgm:t>
    </dgm:pt>
    <dgm:pt modelId="{46F52824-6C77-4C95-9D70-53F13A911034}" type="parTrans" cxnId="{B995C2F3-31AA-4CD2-8210-F04AC07A9B6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 sz="2000"/>
        </a:p>
      </dgm:t>
    </dgm:pt>
    <dgm:pt modelId="{F016CD53-4314-44C8-8851-271A8386442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нудний</a:t>
          </a:r>
          <a:endParaRPr lang="ru-RU" sz="4000" b="1" dirty="0"/>
        </a:p>
      </dgm:t>
    </dgm:pt>
    <dgm:pt modelId="{E85B6E4D-70A7-4DB1-A1A0-A1519B498753}" type="parTrans" cxnId="{748E59BD-2C29-4AF4-AC12-330BF3616D1D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 sz="2000"/>
        </a:p>
      </dgm:t>
    </dgm:pt>
    <dgm:pt modelId="{C7962517-4C5C-42CA-BFBB-E232FC2B266D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uk-UA" sz="4000" b="1" dirty="0" smtClean="0"/>
            <a:t>пізнавальний</a:t>
          </a:r>
          <a:endParaRPr lang="ru-RU" sz="4000" b="1" dirty="0"/>
        </a:p>
      </dgm:t>
    </dgm:pt>
    <dgm:pt modelId="{FB51DD19-8365-4539-BC19-2E62842AA665}" type="parTrans" cxnId="{61E4E69C-425F-4B4A-8490-8F0B3788F53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endParaRPr lang="ru-RU" sz="2000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 sz="2000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довгий</a:t>
          </a:r>
          <a:endParaRPr lang="ru-RU" sz="40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 sz="2000"/>
        </a:p>
      </dgm:t>
    </dgm:pt>
    <dgm:pt modelId="{2252AE63-8550-48D5-B76D-33F4776E21D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швидкий</a:t>
          </a:r>
          <a:endParaRPr lang="ru-RU" sz="4000" b="1" dirty="0"/>
        </a:p>
      </dgm:t>
    </dgm:pt>
    <dgm:pt modelId="{43D7AFE5-A151-4A39-BE65-75D4FCB60E50}" type="parTrans" cxnId="{91C5C2D8-1F85-480C-BB37-28924ED47A5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 sz="2000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 custScaleX="122433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 custScaleX="61271" custScaleY="80746" custLinFactNeighborX="25828" custLinFactNeighborY="1836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 custScaleX="128549" custScaleY="78887" custRadScaleRad="125764" custRadScaleInc="-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 custScaleX="51659" custScaleY="99033" custLinFactNeighborX="27095" custLinFactNeighborY="5285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ScaleX="126015" custScaleY="80916" custRadScaleRad="119962" custRadScaleInc="-32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 custAng="21593911" custScaleX="79783" custScaleY="72936" custLinFactNeighborX="88" custLinFactNeighborY="5285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203841" custScaleY="59128" custRadScaleRad="106777" custRadScaleInc="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 custScaleX="55068" custScaleY="96196" custLinFactNeighborX="-26075" custLinFactNeighborY="42010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ScaleX="114063" custScaleY="79813" custRadScaleRad="120967" custRadScaleInc="33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 custScaleY="80746" custLinFactNeighborX="-5630" custLinFactNeighborY="2110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38530" custScaleY="78887" custRadScaleRad="114680" custRadScaleInc="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07086B-4413-44B2-9B9B-EE04C395BEF0}" type="presOf" srcId="{43D7AFE5-A151-4A39-BE65-75D4FCB60E50}" destId="{ADD48452-783F-4794-8177-6F90FAAEFC3F}" srcOrd="0" destOrd="0" presId="urn:microsoft.com/office/officeart/2005/8/layout/radial4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346EF934-528E-4C43-9A18-C7D7319BA6FD}" type="presOf" srcId="{C7962517-4C5C-42CA-BFBB-E232FC2B266D}" destId="{2BCCC9C3-A556-4EBF-A2F7-AA7AE81151C5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3A4F3F47-C259-4CE5-9037-C85326027B5E}" type="presOf" srcId="{F016CD53-4314-44C8-8851-271A8386442A}" destId="{F21D2CB4-61F7-4C96-88D6-482ADA1F7E14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082DE3B8-4D8F-4D21-951C-C5AAFD79ABEA}" type="presOf" srcId="{E85B6E4D-70A7-4DB1-A1A0-A1519B498753}" destId="{97AF4133-705B-422C-A43F-E1CBC8EB6FB8}" srcOrd="0" destOrd="0" presId="urn:microsoft.com/office/officeart/2005/8/layout/radial4"/>
    <dgm:cxn modelId="{E598A7A3-A7FB-4185-91D3-5B90EA4B709F}" type="presOf" srcId="{0751368C-5490-4419-8EE3-56792E0EC74B}" destId="{CDA86CE5-EC7C-46F2-A933-03A0CFACB5F2}" srcOrd="0" destOrd="0" presId="urn:microsoft.com/office/officeart/2005/8/layout/radial4"/>
    <dgm:cxn modelId="{1F24710C-43FC-4E99-8990-0660BF458C46}" type="presOf" srcId="{46F52824-6C77-4C95-9D70-53F13A911034}" destId="{322D643B-98E7-48FB-B365-19A4E35E80BE}" srcOrd="0" destOrd="0" presId="urn:microsoft.com/office/officeart/2005/8/layout/radial4"/>
    <dgm:cxn modelId="{0E74BF8F-9E9E-4F42-923C-3832E2BD1D5D}" type="presOf" srcId="{FB51DD19-8365-4539-BC19-2E62842AA665}" destId="{57DF4519-05E7-4E60-B563-B73106BC51CA}" srcOrd="0" destOrd="0" presId="urn:microsoft.com/office/officeart/2005/8/layout/radial4"/>
    <dgm:cxn modelId="{09B561DA-65C4-4D01-8B08-09F51F818741}" type="presOf" srcId="{D4781B1E-F8C4-4597-843A-0EAE9000DD23}" destId="{E3DA2B5F-5B05-4A0B-A7DD-509193D4E17C}" srcOrd="0" destOrd="0" presId="urn:microsoft.com/office/officeart/2005/8/layout/radial4"/>
    <dgm:cxn modelId="{C5DCB7EA-0ABC-4287-8217-D6099ABB47DE}" type="presOf" srcId="{D11BE1E0-2FCF-4F5D-B40C-C9F46BE22818}" destId="{A1DA17EA-73B1-430F-B0C0-A6399710F092}" srcOrd="0" destOrd="0" presId="urn:microsoft.com/office/officeart/2005/8/layout/radial4"/>
    <dgm:cxn modelId="{3270696C-2123-4E36-BE34-059D5132987D}" type="presOf" srcId="{3F736675-4146-4E95-9E88-00E945979D80}" destId="{886191E9-BEED-4D49-9BC0-55CF97BBD098}" srcOrd="0" destOrd="0" presId="urn:microsoft.com/office/officeart/2005/8/layout/radial4"/>
    <dgm:cxn modelId="{2D3CFCE3-B9A8-4337-BEC8-93D3245CD7D7}" type="presOf" srcId="{2252AE63-8550-48D5-B76D-33F4776E21D7}" destId="{BB208B9D-B692-4ADE-BCA6-F15EAB400D8C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97A5E48F-9694-43EA-81DD-90C7AE8295D6}" type="presOf" srcId="{E14F5D1D-2235-4A78-B962-6AB89CDB34AD}" destId="{93688CAB-E69F-4828-B1A4-C8BA928A3C5C}" srcOrd="0" destOrd="0" presId="urn:microsoft.com/office/officeart/2005/8/layout/radial4"/>
    <dgm:cxn modelId="{A574CAC3-1528-4C72-B18B-ED6ACD3EC0D8}" type="presParOf" srcId="{E3DA2B5F-5B05-4A0B-A7DD-509193D4E17C}" destId="{A1DA17EA-73B1-430F-B0C0-A6399710F092}" srcOrd="0" destOrd="0" presId="urn:microsoft.com/office/officeart/2005/8/layout/radial4"/>
    <dgm:cxn modelId="{F00B9DE0-13BC-4599-9BC2-1969D859F76F}" type="presParOf" srcId="{E3DA2B5F-5B05-4A0B-A7DD-509193D4E17C}" destId="{322D643B-98E7-48FB-B365-19A4E35E80BE}" srcOrd="1" destOrd="0" presId="urn:microsoft.com/office/officeart/2005/8/layout/radial4"/>
    <dgm:cxn modelId="{FD038AF9-0829-4681-B01B-6E555DA0363A}" type="presParOf" srcId="{E3DA2B5F-5B05-4A0B-A7DD-509193D4E17C}" destId="{93688CAB-E69F-4828-B1A4-C8BA928A3C5C}" srcOrd="2" destOrd="0" presId="urn:microsoft.com/office/officeart/2005/8/layout/radial4"/>
    <dgm:cxn modelId="{B39E9523-6D6B-445A-8CA9-310F03BDF1A9}" type="presParOf" srcId="{E3DA2B5F-5B05-4A0B-A7DD-509193D4E17C}" destId="{97AF4133-705B-422C-A43F-E1CBC8EB6FB8}" srcOrd="3" destOrd="0" presId="urn:microsoft.com/office/officeart/2005/8/layout/radial4"/>
    <dgm:cxn modelId="{A2C89CCE-FBB1-40F7-A8A0-1F105E33FDB2}" type="presParOf" srcId="{E3DA2B5F-5B05-4A0B-A7DD-509193D4E17C}" destId="{F21D2CB4-61F7-4C96-88D6-482ADA1F7E14}" srcOrd="4" destOrd="0" presId="urn:microsoft.com/office/officeart/2005/8/layout/radial4"/>
    <dgm:cxn modelId="{FDBC7018-F693-40BD-9119-DEB22FF5E99F}" type="presParOf" srcId="{E3DA2B5F-5B05-4A0B-A7DD-509193D4E17C}" destId="{57DF4519-05E7-4E60-B563-B73106BC51CA}" srcOrd="5" destOrd="0" presId="urn:microsoft.com/office/officeart/2005/8/layout/radial4"/>
    <dgm:cxn modelId="{EA4DB7D7-0E60-4727-816D-6298738D990F}" type="presParOf" srcId="{E3DA2B5F-5B05-4A0B-A7DD-509193D4E17C}" destId="{2BCCC9C3-A556-4EBF-A2F7-AA7AE81151C5}" srcOrd="6" destOrd="0" presId="urn:microsoft.com/office/officeart/2005/8/layout/radial4"/>
    <dgm:cxn modelId="{1C6159A5-E331-451C-8F73-60BE11B79830}" type="presParOf" srcId="{E3DA2B5F-5B05-4A0B-A7DD-509193D4E17C}" destId="{CDA86CE5-EC7C-46F2-A933-03A0CFACB5F2}" srcOrd="7" destOrd="0" presId="urn:microsoft.com/office/officeart/2005/8/layout/radial4"/>
    <dgm:cxn modelId="{17EEC247-7A6A-4E4B-982F-B30E19DA2D94}" type="presParOf" srcId="{E3DA2B5F-5B05-4A0B-A7DD-509193D4E17C}" destId="{886191E9-BEED-4D49-9BC0-55CF97BBD098}" srcOrd="8" destOrd="0" presId="urn:microsoft.com/office/officeart/2005/8/layout/radial4"/>
    <dgm:cxn modelId="{FEF16204-E8D4-49A6-B8DB-DD99A90F7E7D}" type="presParOf" srcId="{E3DA2B5F-5B05-4A0B-A7DD-509193D4E17C}" destId="{ADD48452-783F-4794-8177-6F90FAAEFC3F}" srcOrd="9" destOrd="0" presId="urn:microsoft.com/office/officeart/2005/8/layout/radial4"/>
    <dgm:cxn modelId="{F6BEFB22-58B6-4B09-8EA8-7D2F1CB23CCE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432754" y="2433896"/>
          <a:ext cx="2341041" cy="19121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/>
            <a:t>урок</a:t>
          </a:r>
          <a:endParaRPr lang="ru-RU" sz="5400" b="1" kern="1200" dirty="0"/>
        </a:p>
      </dsp:txBody>
      <dsp:txXfrm>
        <a:off x="3775592" y="2713917"/>
        <a:ext cx="1655365" cy="1352058"/>
      </dsp:txXfrm>
    </dsp:sp>
    <dsp:sp modelId="{322D643B-98E7-48FB-B365-19A4E35E80BE}">
      <dsp:nvSpPr>
        <dsp:cNvPr id="0" name=""/>
        <dsp:cNvSpPr/>
      </dsp:nvSpPr>
      <dsp:spPr>
        <a:xfrm rot="10792287">
          <a:off x="2134946" y="3185246"/>
          <a:ext cx="1311587" cy="44002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0" y="2824463"/>
          <a:ext cx="2335086" cy="1146382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цікавий</a:t>
          </a:r>
          <a:endParaRPr lang="ru-RU" sz="4000" b="1" kern="1200" dirty="0"/>
        </a:p>
      </dsp:txBody>
      <dsp:txXfrm>
        <a:off x="33576" y="2858039"/>
        <a:ext cx="2267934" cy="1079230"/>
      </dsp:txXfrm>
    </dsp:sp>
    <dsp:sp modelId="{97AF4133-705B-422C-A43F-E1CBC8EB6FB8}">
      <dsp:nvSpPr>
        <dsp:cNvPr id="0" name=""/>
        <dsp:cNvSpPr/>
      </dsp:nvSpPr>
      <dsp:spPr>
        <a:xfrm rot="12795797">
          <a:off x="2711822" y="2149528"/>
          <a:ext cx="1113538" cy="53967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638822" y="952254"/>
          <a:ext cx="2289056" cy="1175868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нудний</a:t>
          </a:r>
          <a:endParaRPr lang="ru-RU" sz="4000" b="1" kern="1200" dirty="0"/>
        </a:p>
      </dsp:txBody>
      <dsp:txXfrm>
        <a:off x="673262" y="986694"/>
        <a:ext cx="2220176" cy="1106988"/>
      </dsp:txXfrm>
    </dsp:sp>
    <dsp:sp modelId="{57DF4519-05E7-4E60-B563-B73106BC51CA}">
      <dsp:nvSpPr>
        <dsp:cNvPr id="0" name=""/>
        <dsp:cNvSpPr/>
      </dsp:nvSpPr>
      <dsp:spPr>
        <a:xfrm rot="16200000">
          <a:off x="3852945" y="1465943"/>
          <a:ext cx="1511123" cy="397463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2757137" y="0"/>
          <a:ext cx="3702762" cy="859245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пізнавальний</a:t>
          </a:r>
          <a:endParaRPr lang="ru-RU" sz="4000" b="1" kern="1200" dirty="0"/>
        </a:p>
      </dsp:txBody>
      <dsp:txXfrm>
        <a:off x="2782303" y="25166"/>
        <a:ext cx="3652430" cy="808913"/>
      </dsp:txXfrm>
    </dsp:sp>
    <dsp:sp modelId="{CDA86CE5-EC7C-46F2-A933-03A0CFACB5F2}">
      <dsp:nvSpPr>
        <dsp:cNvPr id="0" name=""/>
        <dsp:cNvSpPr/>
      </dsp:nvSpPr>
      <dsp:spPr>
        <a:xfrm rot="19613232">
          <a:off x="5368417" y="2094913"/>
          <a:ext cx="1201427" cy="52421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415738" y="952246"/>
          <a:ext cx="2071949" cy="1159839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довгий</a:t>
          </a:r>
          <a:endParaRPr lang="ru-RU" sz="4000" b="1" kern="1200" dirty="0"/>
        </a:p>
      </dsp:txBody>
      <dsp:txXfrm>
        <a:off x="6449709" y="986217"/>
        <a:ext cx="2004007" cy="1091897"/>
      </dsp:txXfrm>
    </dsp:sp>
    <dsp:sp modelId="{ADD48452-783F-4794-8177-6F90FAAEFC3F}">
      <dsp:nvSpPr>
        <dsp:cNvPr id="0" name=""/>
        <dsp:cNvSpPr/>
      </dsp:nvSpPr>
      <dsp:spPr>
        <a:xfrm rot="8230">
          <a:off x="5777476" y="3186827"/>
          <a:ext cx="1940522" cy="44002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6569051" y="2824472"/>
          <a:ext cx="2516390" cy="1146382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швидкий</a:t>
          </a:r>
          <a:endParaRPr lang="ru-RU" sz="4000" b="1" kern="1200" dirty="0"/>
        </a:p>
      </dsp:txBody>
      <dsp:txXfrm>
        <a:off x="6602627" y="2858048"/>
        <a:ext cx="2449238" cy="107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915567" y="1341562"/>
            <a:ext cx="8280920" cy="115212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Розпізнаю </a:t>
            </a:r>
            <a:r>
              <a:rPr lang="uk-UA" sz="5400" b="1" dirty="0" smtClean="0">
                <a:solidFill>
                  <a:srgbClr val="0070C0"/>
                </a:solidFill>
              </a:rPr>
              <a:t>числівники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604199" y="3784918"/>
            <a:ext cx="2664296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5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Прикметник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77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7" name="Picture 3" descr="D:\Картинки до тестів\Числ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0" b="1164"/>
          <a:stretch/>
        </p:blipFill>
        <p:spPr bwMode="auto">
          <a:xfrm>
            <a:off x="1915567" y="3429794"/>
            <a:ext cx="2618113" cy="23399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6525" y="498924"/>
            <a:ext cx="10626581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Друзі </a:t>
            </a:r>
            <a:r>
              <a:rPr lang="ru-RU" sz="3600" b="1" dirty="0" err="1"/>
              <a:t>побували</a:t>
            </a:r>
            <a:r>
              <a:rPr lang="ru-RU" sz="3600" b="1" dirty="0"/>
              <a:t> в </a:t>
            </a:r>
            <a:r>
              <a:rPr lang="ru-RU" sz="3600" b="1" dirty="0" err="1"/>
              <a:t>театрі</a:t>
            </a:r>
            <a:r>
              <a:rPr lang="ru-RU" sz="3600" b="1" dirty="0"/>
              <a:t>. </a:t>
            </a:r>
            <a:r>
              <a:rPr lang="ru-RU" sz="3600" b="1" dirty="0" smtClean="0"/>
              <a:t>Розгляньте </a:t>
            </a:r>
            <a:r>
              <a:rPr lang="ru-RU" sz="3600" b="1" dirty="0"/>
              <a:t>квиток </a:t>
            </a:r>
            <a:r>
              <a:rPr lang="ru-RU" sz="3600" b="1" dirty="0" smtClean="0"/>
              <a:t>на нього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399" y="3933851"/>
            <a:ext cx="550988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У </a:t>
            </a:r>
            <a:r>
              <a:rPr lang="ru-RU" sz="2800" b="1" dirty="0">
                <a:solidFill>
                  <a:schemeClr val="bg1"/>
                </a:solidFill>
              </a:rPr>
              <a:t>якому </a:t>
            </a:r>
            <a:r>
              <a:rPr lang="ru-RU" sz="2800" b="1" dirty="0" err="1">
                <a:solidFill>
                  <a:schemeClr val="bg1"/>
                </a:solidFill>
              </a:rPr>
              <a:t>театрі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побували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друзі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361950" indent="-36195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Яку </a:t>
            </a:r>
            <a:r>
              <a:rPr lang="ru-RU" sz="2800" b="1" dirty="0" err="1" smtClean="0">
                <a:solidFill>
                  <a:schemeClr val="bg1"/>
                </a:solidFill>
              </a:rPr>
              <a:t>виставу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дивилися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361950" indent="-361950">
              <a:buAutoNum type="arabicPeriod"/>
            </a:pPr>
            <a:r>
              <a:rPr lang="ru-RU" sz="2800" b="1" dirty="0" err="1" smtClean="0">
                <a:solidFill>
                  <a:schemeClr val="bg1"/>
                </a:solidFill>
              </a:rPr>
              <a:t>Якого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числа </a:t>
            </a:r>
            <a:r>
              <a:rPr lang="ru-RU" sz="2800" b="1" dirty="0" err="1">
                <a:solidFill>
                  <a:schemeClr val="bg1"/>
                </a:solidFill>
              </a:rPr>
              <a:t>відбулася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вистава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1 УКР МОВА\1 Пономарьова\06 Числівник\№077-Пригадую числівники\2026-02-12_230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74" y="1273834"/>
            <a:ext cx="10342681" cy="267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92542" y="3933850"/>
            <a:ext cx="586992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4. </a:t>
            </a:r>
            <a:r>
              <a:rPr lang="ru-RU" sz="2800" b="1" dirty="0">
                <a:solidFill>
                  <a:schemeClr val="bg1"/>
                </a:solidFill>
              </a:rPr>
              <a:t>Коли був початок </a:t>
            </a:r>
            <a:r>
              <a:rPr lang="ru-RU" sz="2800" b="1" dirty="0" err="1">
                <a:solidFill>
                  <a:schemeClr val="bg1"/>
                </a:solidFill>
              </a:rPr>
              <a:t>дійства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5. На </a:t>
            </a:r>
            <a:r>
              <a:rPr lang="ru-RU" sz="2800" b="1" dirty="0">
                <a:solidFill>
                  <a:schemeClr val="bg1"/>
                </a:solidFill>
              </a:rPr>
              <a:t>якому місці </a:t>
            </a:r>
            <a:r>
              <a:rPr lang="ru-RU" sz="2800" b="1" dirty="0" err="1" smtClean="0">
                <a:solidFill>
                  <a:schemeClr val="bg1"/>
                </a:solidFill>
              </a:rPr>
              <a:t>сиділа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Читалочка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6. </a:t>
            </a:r>
            <a:r>
              <a:rPr lang="ru-RU" sz="2800" b="1" dirty="0" err="1" smtClean="0">
                <a:solidFill>
                  <a:schemeClr val="bg1"/>
                </a:solidFill>
              </a:rPr>
              <a:t>Скільки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коштує</a:t>
            </a:r>
            <a:r>
              <a:rPr lang="ru-RU" sz="2800" b="1" dirty="0">
                <a:solidFill>
                  <a:schemeClr val="bg1"/>
                </a:solidFill>
              </a:rPr>
              <a:t> квиток?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65693" y="5352378"/>
            <a:ext cx="880824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Запиши </a:t>
            </a:r>
            <a:r>
              <a:rPr lang="ru-RU" sz="2800" b="1" dirty="0" err="1">
                <a:solidFill>
                  <a:srgbClr val="0070C0"/>
                </a:solidFill>
              </a:rPr>
              <a:t>відповіді</a:t>
            </a:r>
            <a:r>
              <a:rPr lang="ru-RU" sz="2800" b="1" dirty="0">
                <a:solidFill>
                  <a:srgbClr val="0070C0"/>
                </a:solidFill>
              </a:rPr>
              <a:t> на 3, 4, 5 і 6 запитання </a:t>
            </a:r>
            <a:r>
              <a:rPr lang="ru-RU" sz="2800" b="1" dirty="0" err="1">
                <a:solidFill>
                  <a:srgbClr val="0070C0"/>
                </a:solidFill>
              </a:rPr>
              <a:t>Щебетунчика</a:t>
            </a:r>
            <a:r>
              <a:rPr lang="ru-RU" sz="2800" b="1" dirty="0">
                <a:solidFill>
                  <a:srgbClr val="0070C0"/>
                </a:solidFill>
              </a:rPr>
              <a:t>. Числа </a:t>
            </a:r>
            <a:r>
              <a:rPr lang="ru-RU" sz="2800" b="1" dirty="0" err="1">
                <a:solidFill>
                  <a:srgbClr val="0070C0"/>
                </a:solidFill>
              </a:rPr>
              <a:t>записуй</a:t>
            </a:r>
            <a:r>
              <a:rPr lang="ru-RU" sz="2800" b="1" dirty="0">
                <a:solidFill>
                  <a:srgbClr val="0070C0"/>
                </a:solidFill>
              </a:rPr>
              <a:t> словами. Підкресли </a:t>
            </a:r>
            <a:r>
              <a:rPr lang="ru-RU" sz="2800" b="1" dirty="0" err="1">
                <a:solidFill>
                  <a:srgbClr val="0070C0"/>
                </a:solidFill>
              </a:rPr>
              <a:t>числівники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0854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7495" y="605078"/>
            <a:ext cx="9577063" cy="792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Напишіть</a:t>
            </a:r>
            <a:r>
              <a:rPr lang="ru-RU" sz="4000" b="1" dirty="0" smtClean="0"/>
              <a:t> текст </a:t>
            </a:r>
            <a:r>
              <a:rPr lang="ru-RU" sz="4000" b="1" dirty="0"/>
              <a:t>(3–4 </a:t>
            </a:r>
            <a:r>
              <a:rPr lang="ru-RU" sz="4000" b="1" dirty="0" smtClean="0"/>
              <a:t>речення)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3943" y="1485578"/>
            <a:ext cx="9577063" cy="9361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070C0"/>
                </a:solidFill>
              </a:rPr>
              <a:t>Чи доводилось </a:t>
            </a:r>
            <a:r>
              <a:rPr lang="ru-RU" sz="2800" b="1" dirty="0" smtClean="0">
                <a:solidFill>
                  <a:srgbClr val="0070C0"/>
                </a:solidFill>
              </a:rPr>
              <a:t>вам </a:t>
            </a:r>
            <a:r>
              <a:rPr lang="ru-RU" sz="2800" b="1" dirty="0" err="1">
                <a:solidFill>
                  <a:srgbClr val="0070C0"/>
                </a:solidFill>
              </a:rPr>
              <a:t>відвідувати</a:t>
            </a:r>
            <a:r>
              <a:rPr lang="ru-RU" sz="2800" b="1" dirty="0">
                <a:solidFill>
                  <a:srgbClr val="0070C0"/>
                </a:solidFill>
              </a:rPr>
              <a:t> театр? Чи </a:t>
            </a:r>
            <a:r>
              <a:rPr lang="ru-RU" sz="2800" b="1" dirty="0" err="1">
                <a:solidFill>
                  <a:srgbClr val="0070C0"/>
                </a:solidFill>
              </a:rPr>
              <a:t>хотілося</a:t>
            </a:r>
            <a:r>
              <a:rPr lang="ru-RU" sz="2800" b="1" dirty="0">
                <a:solidFill>
                  <a:srgbClr val="0070C0"/>
                </a:solidFill>
              </a:rPr>
              <a:t> б </a:t>
            </a:r>
            <a:r>
              <a:rPr lang="ru-RU" sz="2800" b="1" dirty="0" err="1">
                <a:solidFill>
                  <a:srgbClr val="0070C0"/>
                </a:solidFill>
              </a:rPr>
              <a:t>побути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актором</a:t>
            </a:r>
            <a:r>
              <a:rPr lang="ru-RU" sz="2800" b="1" dirty="0">
                <a:solidFill>
                  <a:srgbClr val="0070C0"/>
                </a:solidFill>
              </a:rPr>
              <a:t>/</a:t>
            </a:r>
            <a:r>
              <a:rPr lang="ru-RU" sz="2800" b="1" dirty="0" err="1">
                <a:solidFill>
                  <a:srgbClr val="0070C0"/>
                </a:solidFill>
              </a:rPr>
              <a:t>акторкою</a:t>
            </a:r>
            <a:r>
              <a:rPr lang="ru-RU" sz="2800" b="1" dirty="0">
                <a:solidFill>
                  <a:srgbClr val="0070C0"/>
                </a:solidFill>
              </a:rPr>
              <a:t>? Яку роль </a:t>
            </a:r>
            <a:r>
              <a:rPr lang="ru-RU" sz="2800" b="1" dirty="0" smtClean="0">
                <a:solidFill>
                  <a:srgbClr val="0070C0"/>
                </a:solidFill>
              </a:rPr>
              <a:t>ви </a:t>
            </a:r>
            <a:r>
              <a:rPr lang="ru-RU" sz="2800" b="1" dirty="0" err="1" smtClean="0">
                <a:solidFill>
                  <a:srgbClr val="0070C0"/>
                </a:solidFill>
              </a:rPr>
              <a:t>мрієте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зіграти</a:t>
            </a:r>
            <a:r>
              <a:rPr lang="ru-RU" sz="2800" b="1" dirty="0" smtClean="0">
                <a:solidFill>
                  <a:srgbClr val="0070C0"/>
                </a:solidFill>
              </a:rPr>
              <a:t>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Кіровоградський академічний обласний український музично-драматичний театр  ім. М. Л. Кропивниць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7" y="2505320"/>
            <a:ext cx="4977118" cy="3324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47" y="2534072"/>
            <a:ext cx="4945712" cy="3295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8509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49474"/>
            <a:ext cx="9865096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9293" y="5192497"/>
            <a:ext cx="9937104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Що називають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і на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які питання відповідають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числівники?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uk-UA" altLang="ru-RU" sz="2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Для чого використовують числівники в мовленні?</a:t>
            </a:r>
          </a:p>
        </p:txBody>
      </p:sp>
      <p:pic>
        <p:nvPicPr>
          <p:cNvPr id="2050" name="Picture 2" descr="D:\3 клас\01 УКР МОВА\1 Пономарьова\06 Числівник\№077-Пригадую числівники\2026-02-12_2311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01" y="1350404"/>
            <a:ext cx="9865096" cy="3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5387" y="2349673"/>
            <a:ext cx="1907144" cy="197777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834" y="574676"/>
            <a:ext cx="10149760" cy="752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560061738"/>
              </p:ext>
            </p:extLst>
          </p:nvPr>
        </p:nvGraphicFramePr>
        <p:xfrm>
          <a:off x="1467202" y="2031102"/>
          <a:ext cx="9297202" cy="449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1467202" y="1413570"/>
            <a:ext cx="9217024" cy="51077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Опишіть</a:t>
            </a:r>
            <a:r>
              <a:rPr lang="ru-RU" sz="2400" b="1" dirty="0" smtClean="0">
                <a:solidFill>
                  <a:srgbClr val="0070C0"/>
                </a:solidFill>
              </a:rPr>
              <a:t> за допомогою </a:t>
            </a:r>
            <a:r>
              <a:rPr lang="ru-RU" sz="2400" b="1" dirty="0" err="1" smtClean="0">
                <a:solidFill>
                  <a:srgbClr val="0070C0"/>
                </a:solidFill>
              </a:rPr>
              <a:t>прикметників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>
                <a:solidFill>
                  <a:srgbClr val="0070C0"/>
                </a:solidFill>
              </a:rPr>
              <a:t>яким був цей </a:t>
            </a:r>
            <a:r>
              <a:rPr lang="ru-RU" sz="2400" b="1" dirty="0" smtClean="0">
                <a:solidFill>
                  <a:srgbClr val="0070C0"/>
                </a:solidFill>
              </a:rPr>
              <a:t>урок для вас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14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9078" y="1340433"/>
            <a:ext cx="10106248" cy="739221"/>
          </a:xfrm>
          <a:prstGeom prst="roundRect">
            <a:avLst/>
          </a:prstGeom>
          <a:ln w="38100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+mn-lt"/>
              </a:rPr>
              <a:t>Виберіть той смайлик, який відображає ваш настрій на початку уроку. Прочитайте слова під смайлами. На яке питання вони відповідають?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87863" y="500415"/>
            <a:ext cx="9921309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 «Який ти зараз?»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Картинки по запросу смайл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18" y="2167373"/>
            <a:ext cx="2292822" cy="148805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1" name="Рисунок 10" descr="Картинки по запросу смайлик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r="6780"/>
          <a:stretch/>
        </p:blipFill>
        <p:spPr bwMode="auto">
          <a:xfrm>
            <a:off x="3813516" y="2172978"/>
            <a:ext cx="2158594" cy="151278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6" name="Рисунок 15" descr="Картинки по запросу смайли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33" y="2172978"/>
            <a:ext cx="2012354" cy="145720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7" name="Рисунок 16" descr="Картинки по запросу смайлики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r="7109"/>
          <a:stretch/>
        </p:blipFill>
        <p:spPr bwMode="auto">
          <a:xfrm>
            <a:off x="1271792" y="4244996"/>
            <a:ext cx="1589288" cy="149122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8" name="Рисунок 17" descr="Картинки по запросу смайлик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36" y="4188432"/>
            <a:ext cx="1776826" cy="15352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9" name="Рисунок 18" descr="Картинки по запросу смайлики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24" y="4200962"/>
            <a:ext cx="1719617" cy="153974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0" name="Рисунок 19" descr="Картинки по запросу смайлики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072" y="4232986"/>
            <a:ext cx="1710042" cy="148776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кругленный прямоугольник 20"/>
          <p:cNvSpPr/>
          <p:nvPr/>
        </p:nvSpPr>
        <p:spPr>
          <a:xfrm>
            <a:off x="1093409" y="3705527"/>
            <a:ext cx="1947538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Чудовий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78799" y="3634048"/>
            <a:ext cx="1937701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святковий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00020" y="5738927"/>
            <a:ext cx="1838526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веселий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30686" y="5771592"/>
            <a:ext cx="2569657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задоволений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3719" y="5771592"/>
            <a:ext cx="1942441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творчий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22090" y="5753414"/>
            <a:ext cx="1847664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сумний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81459" y="3609550"/>
            <a:ext cx="1780055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гнівний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 descr="Картинки по запросу смайлики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5" r="31931"/>
          <a:stretch/>
        </p:blipFill>
        <p:spPr bwMode="auto">
          <a:xfrm>
            <a:off x="9466895" y="2187983"/>
            <a:ext cx="1546992" cy="149947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9084533" y="3622081"/>
            <a:ext cx="2235993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задумливий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14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55227" y="599860"/>
            <a:ext cx="9953945" cy="6522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Вправа «Павутинка»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84224" y="2095556"/>
            <a:ext cx="88562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088136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Облітав журавель сто родючих земель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55227" y="4585272"/>
            <a:ext cx="734106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— Яке слово не </a:t>
            </a:r>
            <a:r>
              <a:rPr lang="ru-RU" sz="2400" b="1" dirty="0" err="1">
                <a:solidFill>
                  <a:srgbClr val="002060"/>
                </a:solidFill>
              </a:rPr>
              <a:t>належить</a:t>
            </a:r>
            <a:r>
              <a:rPr lang="ru-RU" sz="2400" b="1" dirty="0">
                <a:solidFill>
                  <a:srgbClr val="002060"/>
                </a:solidFill>
              </a:rPr>
              <a:t> до відомих </a:t>
            </a:r>
            <a:r>
              <a:rPr lang="ru-RU" sz="2400" b="1" dirty="0" err="1">
                <a:solidFill>
                  <a:srgbClr val="002060"/>
                </a:solidFill>
              </a:rPr>
              <a:t>частин</a:t>
            </a:r>
            <a:r>
              <a:rPr lang="ru-RU" sz="2400" b="1" dirty="0">
                <a:solidFill>
                  <a:srgbClr val="002060"/>
                </a:solidFill>
              </a:rPr>
              <a:t> мови?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73656" y="1413570"/>
            <a:ext cx="927741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Прочитайте речення і </a:t>
            </a:r>
            <a:r>
              <a:rPr lang="ru-RU" sz="2400" b="1" dirty="0" err="1">
                <a:solidFill>
                  <a:srgbClr val="002060"/>
                </a:solidFill>
              </a:rPr>
              <a:t>розберіть</a:t>
            </a:r>
            <a:r>
              <a:rPr lang="ru-RU" sz="2400" b="1" dirty="0">
                <a:solidFill>
                  <a:srgbClr val="002060"/>
                </a:solidFill>
              </a:rPr>
              <a:t> слова за </a:t>
            </a:r>
            <a:r>
              <a:rPr lang="ru-RU" sz="2400" b="1" dirty="0" err="1">
                <a:solidFill>
                  <a:srgbClr val="002060"/>
                </a:solidFill>
              </a:rPr>
              <a:t>частинами</a:t>
            </a:r>
            <a:r>
              <a:rPr lang="ru-RU" sz="2400" b="1" dirty="0">
                <a:solidFill>
                  <a:srgbClr val="002060"/>
                </a:solidFill>
              </a:rPr>
              <a:t> мови.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8219" y="3501802"/>
            <a:ext cx="26116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Іменник</a:t>
            </a:r>
            <a:endParaRPr lang="ru-RU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84306" y="3501801"/>
            <a:ext cx="26116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Прикметник</a:t>
            </a:r>
            <a:endParaRPr lang="ru-RU" sz="3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788761" y="3490807"/>
            <a:ext cx="26116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Дієслово</a:t>
            </a:r>
            <a:endParaRPr lang="ru-RU" sz="32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139703" y="2680331"/>
            <a:ext cx="5184576" cy="81047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9" idx="0"/>
          </p:cNvCxnSpPr>
          <p:nvPr/>
        </p:nvCxnSpPr>
        <p:spPr>
          <a:xfrm flipH="1">
            <a:off x="2914021" y="2691326"/>
            <a:ext cx="1789601" cy="81047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6032199" y="2680331"/>
            <a:ext cx="1253682" cy="81047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427735" y="2691326"/>
            <a:ext cx="5508964" cy="81047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31991" y="2565698"/>
            <a:ext cx="57606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D:\Картинки до тестів\Учні\Учні за парт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690" y="4221882"/>
            <a:ext cx="1938758" cy="224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805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ропивницький ✔️ Куди піти в Кропивницькому, цікаві факти про міс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99" y="4293890"/>
            <a:ext cx="4010242" cy="2255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8208" y="1413570"/>
            <a:ext cx="5939302" cy="310854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Сьогодні на уроці ми будемо досліджувати </a:t>
            </a:r>
            <a:r>
              <a:rPr lang="uk-UA" sz="2800" b="1" dirty="0" smtClean="0">
                <a:solidFill>
                  <a:srgbClr val="0070C0"/>
                </a:solidFill>
              </a:rPr>
              <a:t>числівники</a:t>
            </a:r>
            <a:r>
              <a:rPr lang="uk-UA" sz="2800" b="1" dirty="0">
                <a:solidFill>
                  <a:srgbClr val="0070C0"/>
                </a:solidFill>
              </a:rPr>
              <a:t>, вчитися їх розпізнавати серед інших частин </a:t>
            </a:r>
            <a:r>
              <a:rPr lang="uk-UA" sz="2800" b="1" dirty="0" smtClean="0">
                <a:solidFill>
                  <a:srgbClr val="0070C0"/>
                </a:solidFill>
              </a:rPr>
              <a:t>мови. Побуваємо на </a:t>
            </a:r>
            <a:r>
              <a:rPr lang="uk-UA" sz="2800" b="1" dirty="0">
                <a:solidFill>
                  <a:srgbClr val="0070C0"/>
                </a:solidFill>
              </a:rPr>
              <a:t>Кіровоградщині. Познайомимося з містом, яке названо на честь талановитого режисера і актора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1" y="1431778"/>
            <a:ext cx="3533225" cy="34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1 УКР МОВА\2026-01-04_19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1" y="1579566"/>
            <a:ext cx="9554261" cy="3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177432" y="1980000"/>
            <a:ext cx="4824000" cy="10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35992" y="-648337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610657" y="1515035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43584" y="1579566"/>
            <a:ext cx="474665" cy="592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5590" y="538848"/>
            <a:ext cx="8426703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2301" y="5302002"/>
            <a:ext cx="9554261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слова. Назвіть власні іменники, прикметники</a:t>
            </a: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529502"/>
            <a:ext cx="1928220" cy="8201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5" t="15057" r="26473" b="72977"/>
          <a:stretch/>
        </p:blipFill>
        <p:spPr>
          <a:xfrm>
            <a:off x="5343614" y="2663228"/>
            <a:ext cx="2319658" cy="820806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1283948" y="3930629"/>
            <a:ext cx="4582925" cy="1215252"/>
            <a:chOff x="1813754" y="5202633"/>
            <a:chExt cx="4585910" cy="121497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0" t="30784" r="7243" b="51500"/>
            <a:stretch/>
          </p:blipFill>
          <p:spPr>
            <a:xfrm>
              <a:off x="1813754" y="5202633"/>
              <a:ext cx="4097850" cy="1214971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0" t="51980" r="73872" b="40513"/>
            <a:stretch/>
          </p:blipFill>
          <p:spPr>
            <a:xfrm>
              <a:off x="5462803" y="5534706"/>
              <a:ext cx="936861" cy="514856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0" t="51297" r="28382" b="38587"/>
          <a:stretch/>
        </p:blipFill>
        <p:spPr>
          <a:xfrm>
            <a:off x="1332653" y="3583693"/>
            <a:ext cx="1852278" cy="693872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3255873" y="3261839"/>
            <a:ext cx="4246515" cy="1176067"/>
            <a:chOff x="4309162" y="4227999"/>
            <a:chExt cx="4249281" cy="11757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5" t="62922" r="11086" b="19932"/>
            <a:stretch/>
          </p:blipFill>
          <p:spPr>
            <a:xfrm>
              <a:off x="4309162" y="4227999"/>
              <a:ext cx="3888071" cy="1175795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4" t="83094" r="79260" b="7430"/>
            <a:stretch/>
          </p:blipFill>
          <p:spPr>
            <a:xfrm>
              <a:off x="7836022" y="4512454"/>
              <a:ext cx="722421" cy="649811"/>
            </a:xfrm>
            <a:prstGeom prst="rect">
              <a:avLst/>
            </a:prstGeom>
          </p:spPr>
        </p:pic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60" y="2705564"/>
            <a:ext cx="4209959" cy="107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509805"/>
            <a:ext cx="9943300" cy="6157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5767" y="1259362"/>
            <a:ext cx="728276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У центрі України розташована Кіровоградська область. Її оточує </a:t>
            </a:r>
            <a:r>
              <a:rPr lang="uk-UA" sz="3200" b="1" dirty="0">
                <a:solidFill>
                  <a:srgbClr val="FFFF00"/>
                </a:solidFill>
              </a:rPr>
              <a:t>шість</a:t>
            </a:r>
            <a:r>
              <a:rPr lang="uk-UA" sz="3200" b="1" dirty="0">
                <a:solidFill>
                  <a:schemeClr val="bg1"/>
                </a:solidFill>
              </a:rPr>
              <a:t> сусідніх областей. </a:t>
            </a:r>
            <a:r>
              <a:rPr lang="uk-UA" sz="3200" b="1" dirty="0" smtClean="0">
                <a:solidFill>
                  <a:schemeClr val="bg1"/>
                </a:solidFill>
              </a:rPr>
              <a:t>Кіровоградщина </a:t>
            </a:r>
            <a:r>
              <a:rPr lang="uk-UA" sz="3200" b="1" dirty="0">
                <a:solidFill>
                  <a:schemeClr val="bg1"/>
                </a:solidFill>
              </a:rPr>
              <a:t>розділена на </a:t>
            </a:r>
            <a:r>
              <a:rPr lang="uk-UA" sz="3200" b="1" dirty="0">
                <a:solidFill>
                  <a:srgbClr val="FFFF00"/>
                </a:solidFill>
              </a:rPr>
              <a:t>двадцять один </a:t>
            </a:r>
            <a:r>
              <a:rPr lang="uk-UA" sz="3200" b="1" dirty="0">
                <a:solidFill>
                  <a:schemeClr val="bg1"/>
                </a:solidFill>
              </a:rPr>
              <a:t>район. На території області — </a:t>
            </a:r>
            <a:r>
              <a:rPr lang="uk-UA" sz="3200" b="1" dirty="0">
                <a:solidFill>
                  <a:srgbClr val="FFFF00"/>
                </a:solidFill>
              </a:rPr>
              <a:t>дванадцять</a:t>
            </a:r>
            <a:r>
              <a:rPr lang="uk-UA" sz="3200" b="1" dirty="0">
                <a:solidFill>
                  <a:schemeClr val="bg1"/>
                </a:solidFill>
              </a:rPr>
              <a:t> міст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5727" y="3933850"/>
            <a:ext cx="764280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Проведіть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дослідження!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-361950">
              <a:buAutoNum type="arabicPeriod"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називають виділені слова?</a:t>
            </a:r>
          </a:p>
          <a:p>
            <a:pPr marL="361950" indent="-361950">
              <a:buAutoNum type="arabicPeriod"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яке питання вони відповідають? </a:t>
            </a:r>
          </a:p>
          <a:p>
            <a:pPr marL="361950" indent="-361950"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Пригадайте,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називається ця частина мови. </a:t>
            </a:r>
          </a:p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Перевірте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себе за правилом.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D:\3 клас\02 ЧИТАННЯ\ЧИТАННЯ конструктор\Уроки\Урок 21 Приключения с друзьями\Иллюстрации\знай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7" y="1248533"/>
            <a:ext cx="1953739" cy="437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9434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ÐÐ°ÑÑÐ¸Ð½ÐºÐ¸ Ð¿Ð¾ Ð·Ð°Ð¿ÑÐ¾ÑÑ ÐºÐ»Ð¸Ð¿Ð°ÑÑ Ð²Ð¾ÑÐºÐ»Ð¸ÑÐ°ÑÐµÐ»ÑÐ½ÑÐ¹ Ð·Ð½Ð°Ð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12" b="8490"/>
          <a:stretch/>
        </p:blipFill>
        <p:spPr bwMode="auto">
          <a:xfrm>
            <a:off x="874840" y="1413570"/>
            <a:ext cx="1760807" cy="315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7455" y="549474"/>
            <a:ext cx="10369151" cy="733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Запам’ятайте!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1671" y="1445966"/>
            <a:ext cx="835292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600" b="1" dirty="0" err="1"/>
              <a:t>Частина</a:t>
            </a:r>
            <a:r>
              <a:rPr lang="ru-RU" sz="3600" b="1" dirty="0"/>
              <a:t> мови, яка </a:t>
            </a:r>
            <a:r>
              <a:rPr lang="ru-RU" sz="3600" b="1" dirty="0" err="1"/>
              <a:t>називає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rgbClr val="FFFF00"/>
                </a:solidFill>
              </a:rPr>
              <a:t>числа</a:t>
            </a:r>
            <a:r>
              <a:rPr lang="ru-RU" sz="3600" b="1" dirty="0"/>
              <a:t> і відповідає на питання </a:t>
            </a:r>
            <a:r>
              <a:rPr lang="ru-RU" sz="3600" b="1" dirty="0" err="1">
                <a:solidFill>
                  <a:srgbClr val="FFFF00"/>
                </a:solidFill>
              </a:rPr>
              <a:t>скільки</a:t>
            </a:r>
            <a:r>
              <a:rPr lang="ru-RU" sz="3600" b="1" dirty="0">
                <a:solidFill>
                  <a:srgbClr val="FFFF00"/>
                </a:solidFill>
              </a:rPr>
              <a:t>?</a:t>
            </a:r>
            <a:r>
              <a:rPr lang="ru-RU" sz="3600" b="1" dirty="0"/>
              <a:t>, </a:t>
            </a:r>
            <a:r>
              <a:rPr lang="ru-RU" sz="3600" b="1" dirty="0" err="1"/>
              <a:t>називається</a:t>
            </a:r>
            <a:r>
              <a:rPr lang="ru-RU" sz="3600" b="1" dirty="0"/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числівником</a:t>
            </a:r>
            <a:r>
              <a:rPr lang="ru-RU" sz="3600" b="1" dirty="0"/>
              <a:t>. Наприклад: </a:t>
            </a:r>
            <a:r>
              <a:rPr lang="ru-RU" sz="3600" b="1" dirty="0" err="1"/>
              <a:t>п’ять</a:t>
            </a:r>
            <a:r>
              <a:rPr lang="ru-RU" sz="3600" b="1" dirty="0"/>
              <a:t>, сорок три.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1671" y="4085539"/>
            <a:ext cx="604867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Що називає числівник?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На яке питання відповідає?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Наведіть приклади числівників</a:t>
            </a:r>
            <a:endParaRPr lang="uk-UA" altLang="ru-RU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035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ы Украины 2026 | Подробная карта Украины с областями и городами на  русском языке | Карты областей Украины | Туристическая карта Украины | Карта  автомобильных дорог Украины | Политическая, Административная, Физическая карта  Украины - proverka.com.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" t="2607" r="4929" b="3441"/>
          <a:stretch/>
        </p:blipFill>
        <p:spPr bwMode="auto">
          <a:xfrm>
            <a:off x="4599665" y="1071631"/>
            <a:ext cx="7036982" cy="482641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91431" y="1058775"/>
            <a:ext cx="3908234" cy="483209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1950" indent="-361950">
              <a:buAutoNum type="arabicPeriod"/>
            </a:pPr>
            <a:r>
              <a:rPr lang="ru-RU" sz="2800" b="1" dirty="0" err="1" smtClean="0">
                <a:solidFill>
                  <a:srgbClr val="0070C0"/>
                </a:solidFill>
              </a:rPr>
              <a:t>Знайдіть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на карті України </a:t>
            </a:r>
            <a:r>
              <a:rPr lang="ru-RU" sz="2800" b="1" dirty="0" err="1">
                <a:solidFill>
                  <a:srgbClr val="FF0000"/>
                </a:solidFill>
              </a:rPr>
              <a:t>Кіровоградську</a:t>
            </a:r>
            <a:r>
              <a:rPr lang="ru-RU" sz="2800" b="1" dirty="0">
                <a:solidFill>
                  <a:srgbClr val="0070C0"/>
                </a:solidFill>
              </a:rPr>
              <a:t> область.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361950" indent="-361950">
              <a:buAutoNum type="arabicPeriod"/>
            </a:pPr>
            <a:r>
              <a:rPr lang="ru-RU" sz="2800" b="1" dirty="0" err="1" smtClean="0">
                <a:solidFill>
                  <a:srgbClr val="0070C0"/>
                </a:solidFill>
              </a:rPr>
              <a:t>Назвіть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області</a:t>
            </a:r>
            <a:r>
              <a:rPr lang="ru-RU" sz="2800" b="1" dirty="0">
                <a:solidFill>
                  <a:srgbClr val="0070C0"/>
                </a:solidFill>
              </a:rPr>
              <a:t>, з </a:t>
            </a:r>
            <a:r>
              <a:rPr lang="ru-RU" sz="2800" b="1" dirty="0" err="1">
                <a:solidFill>
                  <a:srgbClr val="0070C0"/>
                </a:solidFill>
              </a:rPr>
              <a:t>якими</a:t>
            </a:r>
            <a:r>
              <a:rPr lang="ru-RU" sz="2800" b="1" dirty="0">
                <a:solidFill>
                  <a:srgbClr val="0070C0"/>
                </a:solidFill>
              </a:rPr>
              <a:t> вона </a:t>
            </a:r>
            <a:r>
              <a:rPr lang="ru-RU" sz="2800" b="1" dirty="0" err="1">
                <a:solidFill>
                  <a:srgbClr val="0070C0"/>
                </a:solidFill>
              </a:rPr>
              <a:t>межує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361950" indent="-36195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Як </a:t>
            </a:r>
            <a:r>
              <a:rPr lang="ru-RU" sz="2800" b="1" dirty="0" err="1">
                <a:solidFill>
                  <a:srgbClr val="0070C0"/>
                </a:solidFill>
              </a:rPr>
              <a:t>називається</a:t>
            </a:r>
            <a:r>
              <a:rPr lang="ru-RU" sz="2800" b="1" dirty="0">
                <a:solidFill>
                  <a:srgbClr val="0070C0"/>
                </a:solidFill>
              </a:rPr>
              <a:t> центр </a:t>
            </a:r>
            <a:r>
              <a:rPr lang="ru-RU" sz="2800" b="1" dirty="0" err="1">
                <a:solidFill>
                  <a:srgbClr val="0070C0"/>
                </a:solidFill>
              </a:rPr>
              <a:t>Кіровоградської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області</a:t>
            </a:r>
            <a:r>
              <a:rPr lang="ru-RU" sz="2800" b="1" dirty="0">
                <a:solidFill>
                  <a:srgbClr val="0070C0"/>
                </a:solidFill>
              </a:rPr>
              <a:t>?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361950" indent="-36195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Чи знаєте ви</a:t>
            </a:r>
            <a:r>
              <a:rPr lang="ru-RU" sz="2800" b="1" dirty="0">
                <a:solidFill>
                  <a:srgbClr val="0070C0"/>
                </a:solidFill>
              </a:rPr>
              <a:t>, чому це </a:t>
            </a:r>
            <a:r>
              <a:rPr lang="ru-RU" sz="2800" b="1" dirty="0" err="1">
                <a:solidFill>
                  <a:srgbClr val="0070C0"/>
                </a:solidFill>
              </a:rPr>
              <a:t>місто</a:t>
            </a:r>
            <a:r>
              <a:rPr lang="ru-RU" sz="2800" b="1" dirty="0">
                <a:solidFill>
                  <a:srgbClr val="0070C0"/>
                </a:solidFill>
              </a:rPr>
              <a:t> має </a:t>
            </a:r>
            <a:r>
              <a:rPr lang="ru-RU" sz="2800" b="1" dirty="0" err="1">
                <a:solidFill>
                  <a:srgbClr val="0070C0"/>
                </a:solidFill>
              </a:rPr>
              <a:t>таку</a:t>
            </a:r>
            <a:r>
              <a:rPr lang="ru-RU" sz="2800" b="1" dirty="0">
                <a:solidFill>
                  <a:srgbClr val="0070C0"/>
                </a:solidFill>
              </a:rPr>
              <a:t> назву?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9255" y="333450"/>
            <a:ext cx="10441160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Виконайте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2554491" y="4509914"/>
            <a:ext cx="2889468" cy="4790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Кропивницький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188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8859" y="549474"/>
            <a:ext cx="10427747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Відповідь</a:t>
            </a:r>
            <a:r>
              <a:rPr lang="ru-RU" sz="3600" b="1" dirty="0"/>
              <a:t> на останнє запитання </a:t>
            </a:r>
            <a:r>
              <a:rPr lang="ru-RU" sz="3600" b="1" dirty="0" err="1" smtClean="0"/>
              <a:t>знайдіть</a:t>
            </a:r>
            <a:r>
              <a:rPr lang="ru-RU" sz="3600" b="1" dirty="0" smtClean="0"/>
              <a:t> </a:t>
            </a:r>
            <a:r>
              <a:rPr lang="ru-RU" sz="3600" b="1" dirty="0"/>
              <a:t>в </a:t>
            </a:r>
            <a:r>
              <a:rPr lang="ru-RU" sz="3600" b="1" dirty="0" smtClean="0"/>
              <a:t>тексті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758" y="1408248"/>
            <a:ext cx="10630965" cy="40318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err="1"/>
              <a:t>Місто</a:t>
            </a:r>
            <a:r>
              <a:rPr lang="ru-RU" sz="3200" b="1" dirty="0"/>
              <a:t> </a:t>
            </a:r>
            <a:r>
              <a:rPr lang="ru-RU" sz="3200" b="1" dirty="0" err="1" smtClean="0"/>
              <a:t>Кропивн</a:t>
            </a:r>
            <a:r>
              <a:rPr lang="ru-RU" sz="3200" b="1" dirty="0" err="1" smtClean="0">
                <a:solidFill>
                  <a:srgbClr val="FFFF00"/>
                </a:solidFill>
              </a:rPr>
              <a:t>и</a:t>
            </a:r>
            <a:r>
              <a:rPr lang="ru-RU" sz="3200" b="1" dirty="0" err="1" smtClean="0"/>
              <a:t>цький</a:t>
            </a:r>
            <a:r>
              <a:rPr lang="ru-RU" sz="3200" b="1" dirty="0" smtClean="0"/>
              <a:t> </a:t>
            </a:r>
            <a:r>
              <a:rPr lang="ru-RU" sz="3200" b="1" dirty="0" err="1"/>
              <a:t>назване</a:t>
            </a:r>
            <a:r>
              <a:rPr lang="ru-RU" sz="3200" b="1" dirty="0"/>
              <a:t> на честь Марка </a:t>
            </a:r>
            <a:r>
              <a:rPr lang="ru-RU" sz="3200" b="1" dirty="0" err="1"/>
              <a:t>Кропивницького</a:t>
            </a:r>
            <a:r>
              <a:rPr lang="ru-RU" sz="3200" b="1" dirty="0"/>
              <a:t>. Це </a:t>
            </a:r>
            <a:r>
              <a:rPr lang="ru-RU" sz="3200" b="1" dirty="0" err="1"/>
              <a:t>талановитий</a:t>
            </a:r>
            <a:r>
              <a:rPr lang="ru-RU" sz="3200" b="1" dirty="0"/>
              <a:t> </a:t>
            </a:r>
            <a:r>
              <a:rPr lang="ru-RU" sz="3200" b="1" dirty="0" err="1"/>
              <a:t>режисер</a:t>
            </a:r>
            <a:r>
              <a:rPr lang="ru-RU" sz="3200" b="1" dirty="0"/>
              <a:t> і </a:t>
            </a:r>
            <a:r>
              <a:rPr lang="ru-RU" sz="3200" b="1" dirty="0" err="1"/>
              <a:t>актор</a:t>
            </a:r>
            <a:r>
              <a:rPr lang="ru-RU" sz="3200" b="1" dirty="0"/>
              <a:t>. </a:t>
            </a:r>
            <a:r>
              <a:rPr lang="ru-RU" sz="3200" b="1" dirty="0" err="1">
                <a:solidFill>
                  <a:srgbClr val="FFFF00"/>
                </a:solidFill>
              </a:rPr>
              <a:t>Майже</a:t>
            </a:r>
            <a:r>
              <a:rPr lang="ru-RU" sz="3200" b="1" dirty="0">
                <a:solidFill>
                  <a:srgbClr val="FFFF00"/>
                </a:solidFill>
              </a:rPr>
              <a:t> сто сорок років тому М. </a:t>
            </a:r>
            <a:r>
              <a:rPr lang="ru-RU" sz="3200" b="1" dirty="0" err="1">
                <a:solidFill>
                  <a:srgbClr val="FFFF00"/>
                </a:solidFill>
              </a:rPr>
              <a:t>Кропивницький</a:t>
            </a:r>
            <a:r>
              <a:rPr lang="ru-RU" sz="3200" b="1" dirty="0">
                <a:solidFill>
                  <a:srgbClr val="FFFF00"/>
                </a:solidFill>
              </a:rPr>
              <a:t> створив перший в Україні театр, де </a:t>
            </a:r>
            <a:r>
              <a:rPr lang="ru-RU" sz="3200" b="1" dirty="0" err="1">
                <a:solidFill>
                  <a:srgbClr val="FFFF00"/>
                </a:solidFill>
              </a:rPr>
              <a:t>вистави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відбувалися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українською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мовою</a:t>
            </a:r>
            <a:r>
              <a:rPr lang="ru-RU" sz="3200" b="1" dirty="0">
                <a:solidFill>
                  <a:srgbClr val="FFFF00"/>
                </a:solidFill>
              </a:rPr>
              <a:t>. За </a:t>
            </a:r>
            <a:r>
              <a:rPr lang="ru-RU" sz="3200" b="1" dirty="0" err="1">
                <a:solidFill>
                  <a:srgbClr val="FFFF00"/>
                </a:solidFill>
              </a:rPr>
              <a:t>своє</a:t>
            </a:r>
            <a:r>
              <a:rPr lang="ru-RU" sz="3200" b="1" dirty="0">
                <a:solidFill>
                  <a:srgbClr val="FFFF00"/>
                </a:solidFill>
              </a:rPr>
              <a:t> життя Марко </a:t>
            </a:r>
            <a:r>
              <a:rPr lang="ru-RU" sz="3200" b="1" dirty="0" err="1" smtClean="0">
                <a:solidFill>
                  <a:srgbClr val="FFFF00"/>
                </a:solidFill>
              </a:rPr>
              <a:t>Кропивницький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зіграв</a:t>
            </a:r>
            <a:r>
              <a:rPr lang="ru-RU" sz="3200" b="1" dirty="0">
                <a:solidFill>
                  <a:srgbClr val="FFFF00"/>
                </a:solidFill>
              </a:rPr>
              <a:t> понад </a:t>
            </a:r>
            <a:r>
              <a:rPr lang="ru-RU" sz="3200" b="1" dirty="0" err="1">
                <a:solidFill>
                  <a:srgbClr val="FFFF00"/>
                </a:solidFill>
              </a:rPr>
              <a:t>п’ятсот</a:t>
            </a:r>
            <a:r>
              <a:rPr lang="ru-RU" sz="3200" b="1" dirty="0">
                <a:solidFill>
                  <a:srgbClr val="FFFF00"/>
                </a:solidFill>
              </a:rPr>
              <a:t> ролей. </a:t>
            </a:r>
            <a:r>
              <a:rPr lang="ru-RU" sz="3200" b="1" dirty="0" smtClean="0">
                <a:solidFill>
                  <a:srgbClr val="FFFF00"/>
                </a:solidFill>
              </a:rPr>
              <a:t>Написав </a:t>
            </a:r>
            <a:r>
              <a:rPr lang="ru-RU" sz="3200" b="1" dirty="0">
                <a:solidFill>
                  <a:srgbClr val="FFFF00"/>
                </a:solidFill>
              </a:rPr>
              <a:t>понад сорок </a:t>
            </a:r>
            <a:r>
              <a:rPr lang="ru-RU" sz="3200" b="1" dirty="0" err="1">
                <a:solidFill>
                  <a:srgbClr val="FFFF00"/>
                </a:solidFill>
              </a:rPr>
              <a:t>п’єс</a:t>
            </a:r>
            <a:r>
              <a:rPr lang="ru-RU" sz="3200" b="1" dirty="0"/>
              <a:t>. Він також </a:t>
            </a:r>
            <a:r>
              <a:rPr lang="ru-RU" sz="3200" b="1" dirty="0" err="1"/>
              <a:t>організував</a:t>
            </a:r>
            <a:r>
              <a:rPr lang="ru-RU" sz="3200" b="1" dirty="0"/>
              <a:t> перший в Україні дитячий театр, </a:t>
            </a:r>
            <a:r>
              <a:rPr lang="ru-RU" sz="3200" b="1" dirty="0" err="1"/>
              <a:t>акторами</a:t>
            </a:r>
            <a:r>
              <a:rPr lang="ru-RU" sz="3200" b="1" dirty="0"/>
              <a:t> в якому були лише діти. </a:t>
            </a:r>
            <a:r>
              <a:rPr lang="ru-RU" sz="3200" b="1" i="1" dirty="0"/>
              <a:t>(</a:t>
            </a:r>
            <a:r>
              <a:rPr lang="ru-RU" sz="3200" b="1" i="1" dirty="0" smtClean="0"/>
              <a:t>За </a:t>
            </a:r>
            <a:r>
              <a:rPr lang="ru-RU" sz="3200" b="1" i="1" dirty="0" err="1" smtClean="0"/>
              <a:t>інтернет-джерелами</a:t>
            </a:r>
            <a:r>
              <a:rPr lang="ru-RU" sz="3200" b="1" i="1" dirty="0" smtClean="0"/>
              <a:t>)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1422"/>
            <a:ext cx="1483519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103-104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7775" y="5440121"/>
            <a:ext cx="756210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Випишіть </a:t>
            </a:r>
            <a:r>
              <a:rPr lang="ru-RU" sz="2800" b="1" dirty="0">
                <a:solidFill>
                  <a:srgbClr val="0070C0"/>
                </a:solidFill>
              </a:rPr>
              <a:t>з тексту </a:t>
            </a:r>
            <a:r>
              <a:rPr lang="ru-RU" sz="2800" b="1" dirty="0" smtClean="0">
                <a:solidFill>
                  <a:srgbClr val="0070C0"/>
                </a:solidFill>
              </a:rPr>
              <a:t>речення</a:t>
            </a:r>
            <a:r>
              <a:rPr lang="ru-RU" sz="2800" b="1" dirty="0">
                <a:solidFill>
                  <a:srgbClr val="0070C0"/>
                </a:solidFill>
              </a:rPr>
              <a:t>, у яких є </a:t>
            </a:r>
            <a:r>
              <a:rPr lang="ru-RU" sz="2800" b="1" dirty="0" err="1">
                <a:solidFill>
                  <a:srgbClr val="0070C0"/>
                </a:solidFill>
              </a:rPr>
              <a:t>числівники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b="1" dirty="0" err="1" smtClean="0">
                <a:solidFill>
                  <a:srgbClr val="0070C0"/>
                </a:solidFill>
              </a:rPr>
              <a:t>Підкресліть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ці </a:t>
            </a:r>
            <a:r>
              <a:rPr lang="ru-RU" sz="2800" b="1" dirty="0" err="1">
                <a:solidFill>
                  <a:srgbClr val="0070C0"/>
                </a:solidFill>
              </a:rPr>
              <a:t>частини</a:t>
            </a:r>
            <a:r>
              <a:rPr lang="ru-RU" sz="2800" b="1" dirty="0">
                <a:solidFill>
                  <a:srgbClr val="0070C0"/>
                </a:solidFill>
              </a:rPr>
              <a:t> мови.</a:t>
            </a:r>
          </a:p>
        </p:txBody>
      </p:sp>
    </p:spTree>
    <p:extLst>
      <p:ext uri="{BB962C8B-B14F-4D97-AF65-F5344CB8AC3E}">
        <p14:creationId xmlns:p14="http://schemas.microsoft.com/office/powerpoint/2010/main" val="89722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8132</TotalTime>
  <Words>505</Words>
  <Application>Microsoft Office PowerPoint</Application>
  <PresentationFormat>Произвольный</PresentationFormat>
  <Paragraphs>90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Розпізнаю числівники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619</cp:revision>
  <dcterms:created xsi:type="dcterms:W3CDTF">2025-08-27T14:01:18Z</dcterms:created>
  <dcterms:modified xsi:type="dcterms:W3CDTF">2026-02-18T09:46:18Z</dcterms:modified>
</cp:coreProperties>
</file>