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679" r:id="rId3"/>
    <p:sldId id="675" r:id="rId4"/>
    <p:sldId id="676" r:id="rId5"/>
    <p:sldId id="677" r:id="rId6"/>
    <p:sldId id="659" r:id="rId7"/>
    <p:sldId id="665" r:id="rId8"/>
    <p:sldId id="326" r:id="rId9"/>
    <p:sldId id="674" r:id="rId10"/>
    <p:sldId id="662" r:id="rId11"/>
    <p:sldId id="672" r:id="rId12"/>
    <p:sldId id="667" r:id="rId13"/>
    <p:sldId id="668" r:id="rId14"/>
    <p:sldId id="653" r:id="rId15"/>
    <p:sldId id="652" r:id="rId16"/>
    <p:sldId id="648" r:id="rId17"/>
    <p:sldId id="666" r:id="rId18"/>
    <p:sldId id="536" r:id="rId19"/>
    <p:sldId id="678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5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035" y="981522"/>
            <a:ext cx="8856984" cy="160043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Байки. Творчість Леоніда Глібова. 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. Глібов «Лебідь, Щука і Рак»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87675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78</a:t>
            </a:r>
          </a:p>
        </p:txBody>
      </p:sp>
      <p:pic>
        <p:nvPicPr>
          <p:cNvPr id="7" name="Picture 2" descr="Картинки по запросу &quot;лебедь щука рак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5" y="3645817"/>
            <a:ext cx="2896208" cy="21833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0140" y="477466"/>
            <a:ext cx="8321965" cy="6149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Відомі байкарі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293" name="Picture 7" descr="6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0" y="1231454"/>
            <a:ext cx="1943439" cy="2196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811596" y="1194461"/>
            <a:ext cx="2041777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Леонардо </a:t>
            </a:r>
          </a:p>
          <a:p>
            <a:pPr defTabSz="1088136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да  Вінчі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295" name="Picture 9" descr="glaz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60" y="4706436"/>
            <a:ext cx="2559871" cy="1809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9400985" y="4992556"/>
            <a:ext cx="1834835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Павло </a:t>
            </a:r>
            <a:r>
              <a:rPr lang="uk-UA" altLang="ru-RU" b="1" dirty="0" err="1">
                <a:solidFill>
                  <a:schemeClr val="bg1"/>
                </a:solidFill>
                <a:latin typeface="+mn-lt"/>
              </a:rPr>
              <a:t>Глазовий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300" name="Picture 1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16" y="2386992"/>
            <a:ext cx="2030810" cy="220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7" descr="ez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6" y="382201"/>
            <a:ext cx="2204907" cy="326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9425759" y="3834074"/>
            <a:ext cx="1447280" cy="61770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 Езоп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304" name="Picture 19" descr="glib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3375" r="7112" b="10831"/>
          <a:stretch>
            <a:fillRect/>
          </a:stretch>
        </p:blipFill>
        <p:spPr bwMode="auto">
          <a:xfrm>
            <a:off x="4979621" y="2447393"/>
            <a:ext cx="2069453" cy="2387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5" name="Text Box 20"/>
          <p:cNvSpPr txBox="1">
            <a:spLocks noChangeArrowheads="1"/>
          </p:cNvSpPr>
          <p:nvPr/>
        </p:nvSpPr>
        <p:spPr bwMode="auto">
          <a:xfrm>
            <a:off x="6956127" y="3595547"/>
            <a:ext cx="1821957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 Леонід </a:t>
            </a:r>
          </a:p>
          <a:p>
            <a:pPr defTabSz="1088136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Глібов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06" name="Text Box 12"/>
          <p:cNvSpPr txBox="1">
            <a:spLocks noChangeArrowheads="1"/>
          </p:cNvSpPr>
          <p:nvPr/>
        </p:nvSpPr>
        <p:spPr bwMode="auto">
          <a:xfrm>
            <a:off x="642241" y="3445237"/>
            <a:ext cx="2135001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 Григорій Сковорода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307" name="Picture 24" descr="T20k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86" y="4614663"/>
            <a:ext cx="1955434" cy="210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5" descr="1_0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7246"/>
          <a:stretch>
            <a:fillRect/>
          </a:stretch>
        </p:blipFill>
        <p:spPr bwMode="auto">
          <a:xfrm>
            <a:off x="7351171" y="1231455"/>
            <a:ext cx="1970546" cy="197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4879536" y="1196774"/>
            <a:ext cx="2341960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Василь Симоненко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887483" y="4941962"/>
            <a:ext cx="1958780" cy="109476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88136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uk-UA" altLang="ru-RU" b="1" dirty="0">
                <a:solidFill>
                  <a:schemeClr val="bg1"/>
                </a:solidFill>
                <a:latin typeface="+mn-lt"/>
              </a:rPr>
              <a:t> Іван Крилов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4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6" grpId="0" animBg="1"/>
      <p:bldP spid="12305" grpId="0" animBg="1"/>
      <p:bldP spid="12306" grpId="0" animBg="1"/>
      <p:bldP spid="12309" grpId="0" animBg="1"/>
      <p:bldP spid="123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796152" y="1269554"/>
            <a:ext cx="7200800" cy="429388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Невеликий обсяг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Часто  - віршована форма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Повчальний зміст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Наявність моралі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Ідеться про звірів, рослини, які поводяться як люди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uk-UA" altLang="ru-RU" sz="3200" b="1" dirty="0">
                <a:solidFill>
                  <a:srgbClr val="002060"/>
                </a:solidFill>
              </a:rPr>
              <a:t>Автором висміюються людські вади</a:t>
            </a:r>
          </a:p>
          <a:p>
            <a:endParaRPr lang="ru-RU" altLang="ru-RU" sz="2800" b="1" dirty="0" smtClean="0"/>
          </a:p>
        </p:txBody>
      </p:sp>
      <p:pic>
        <p:nvPicPr>
          <p:cNvPr id="4" name="Picture 3" descr="C:\Documents and Settings\zhenya\Рабочий стол\уроки\Рисунки работа\Рисунки\дети\Уваг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1269554"/>
            <a:ext cx="3255724" cy="348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23479" y="477466"/>
            <a:ext cx="9865096" cy="61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Ознаки байки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53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и по запросу л глі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3" y="1502137"/>
            <a:ext cx="3760343" cy="4486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71324" y="477466"/>
            <a:ext cx="3528392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Знайомтесь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6 Літер казки байки\№078-Л.Глібов. Лебідь, Щука в Рак\2026-02-23_160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43" y="261442"/>
            <a:ext cx="7077590" cy="64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1471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6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621482"/>
            <a:ext cx="10153128" cy="8648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uk-UA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ятна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 </a:t>
            </a: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присвячена 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Глібову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3" y="1557586"/>
            <a:ext cx="9001000" cy="4392488"/>
          </a:xfrm>
        </p:spPr>
      </p:pic>
    </p:spTree>
    <p:extLst>
      <p:ext uri="{BB962C8B-B14F-4D97-AF65-F5344CB8AC3E}">
        <p14:creationId xmlns:p14="http://schemas.microsoft.com/office/powerpoint/2010/main" val="281747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7920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455" y="1413570"/>
            <a:ext cx="103670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Про що може бути </a:t>
            </a:r>
            <a:r>
              <a:rPr lang="ru-RU" sz="2800" b="1" dirty="0" err="1" smtClean="0"/>
              <a:t>твір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Леоніда Глібова «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Лебідь, Щука і Рак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 Що </a:t>
            </a:r>
            <a:r>
              <a:rPr lang="ru-RU" sz="2800" b="1" dirty="0" err="1" smtClean="0"/>
              <a:t>спільне</a:t>
            </a:r>
            <a:r>
              <a:rPr lang="ru-RU" sz="2800" b="1" dirty="0" smtClean="0"/>
              <a:t>, а що </a:t>
            </a:r>
            <a:r>
              <a:rPr lang="ru-RU" sz="2800" b="1" dirty="0" err="1" smtClean="0"/>
              <a:t>відмінне</a:t>
            </a:r>
            <a:r>
              <a:rPr lang="ru-RU" sz="2800" b="1" dirty="0" smtClean="0"/>
              <a:t> в цих </a:t>
            </a:r>
            <a:r>
              <a:rPr lang="ru-RU" sz="2800" b="1" dirty="0" err="1" smtClean="0"/>
              <a:t>тваринах</a:t>
            </a:r>
            <a:r>
              <a:rPr lang="ru-RU" sz="2800" b="1" dirty="0" smtClean="0"/>
              <a:t>?</a:t>
            </a:r>
          </a:p>
        </p:txBody>
      </p:sp>
      <p:pic>
        <p:nvPicPr>
          <p:cNvPr id="9" name="Picture 2" descr="Картинки по запросу &quot;леонід глібов лебідь щука і ра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9" y="2534996"/>
            <a:ext cx="5751675" cy="39604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3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тлумачення слів байки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318090" y="1609634"/>
            <a:ext cx="4864118" cy="657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uk-UA" alt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Безл</a:t>
            </a:r>
            <a:r>
              <a:rPr lang="uk-UA" altLang="ru-RU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alt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ддя – непорядок.</a:t>
            </a:r>
          </a:p>
        </p:txBody>
      </p:sp>
      <p:sp>
        <p:nvSpPr>
          <p:cNvPr id="9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484497" y="2421682"/>
            <a:ext cx="4040832" cy="6480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600" b="1" dirty="0" smtClean="0"/>
              <a:t>Х</a:t>
            </a:r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r>
              <a:rPr lang="ru-RU" sz="3600" b="1" dirty="0" err="1" smtClean="0"/>
              <a:t>ра</a:t>
            </a:r>
            <a:r>
              <a:rPr lang="ru-RU" sz="3600" b="1" dirty="0" smtClean="0"/>
              <a:t> </a:t>
            </a:r>
            <a:r>
              <a:rPr lang="ru-RU" sz="3600" b="1" dirty="0"/>
              <a:t>— </a:t>
            </a:r>
            <a:r>
              <a:rPr lang="ru-RU" sz="3600" b="1" dirty="0" err="1"/>
              <a:t>віз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6484497" y="3254541"/>
            <a:ext cx="4040832" cy="65771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3600" b="1" dirty="0" err="1" smtClean="0"/>
              <a:t>Катм</a:t>
            </a:r>
            <a:r>
              <a:rPr lang="uk-UA" sz="3600" b="1" dirty="0" smtClean="0">
                <a:solidFill>
                  <a:srgbClr val="FFFF00"/>
                </a:solidFill>
              </a:rPr>
              <a:t>а</a:t>
            </a:r>
            <a:r>
              <a:rPr lang="en-US" sz="3600" b="1" dirty="0" smtClean="0"/>
              <a:t> </a:t>
            </a:r>
            <a:r>
              <a:rPr lang="en-US" sz="3600" b="1" dirty="0"/>
              <a:t>— </a:t>
            </a:r>
            <a:r>
              <a:rPr lang="ru-RU" sz="3600" b="1" dirty="0" err="1"/>
              <a:t>немає</a:t>
            </a:r>
            <a:r>
              <a:rPr lang="ru-RU" sz="3600" b="1" dirty="0"/>
              <a:t>.</a:t>
            </a:r>
            <a:endParaRPr lang="uk-UA" alt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6484497" y="4046629"/>
            <a:ext cx="4040832" cy="6480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 dirty="0" smtClean="0"/>
              <a:t>Мор</a:t>
            </a:r>
            <a:r>
              <a:rPr lang="uk-UA" sz="3600" b="1" dirty="0" smtClean="0">
                <a:solidFill>
                  <a:srgbClr val="FFFF00"/>
                </a:solidFill>
              </a:rPr>
              <a:t>о</a:t>
            </a:r>
            <a:r>
              <a:rPr lang="ru-RU" sz="3600" b="1" dirty="0" smtClean="0"/>
              <a:t>ка </a:t>
            </a:r>
            <a:r>
              <a:rPr lang="ru-RU" sz="3600" b="1" dirty="0"/>
              <a:t>— </a:t>
            </a:r>
            <a:r>
              <a:rPr lang="ru-RU" sz="3600" b="1" dirty="0" err="1"/>
              <a:t>клопіт</a:t>
            </a:r>
            <a:r>
              <a:rPr lang="ru-RU" sz="3600" b="1" dirty="0"/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69051" y="1455716"/>
            <a:ext cx="5449039" cy="466732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25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34" y="405458"/>
            <a:ext cx="3168351" cy="643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Леонід Глібов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6 Літер казки байки\№078-Л.Глібов. Лебідь, Щука в Рак\2026-02-23_162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21" y="405458"/>
            <a:ext cx="821879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792" y="1048670"/>
            <a:ext cx="340496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/>
              <a:t>Прочитай </a:t>
            </a:r>
            <a:r>
              <a:rPr lang="ru-RU" sz="2400" b="1" dirty="0" smtClean="0"/>
              <a:t>байку. </a:t>
            </a:r>
            <a:endParaRPr lang="ru-RU" sz="2400" b="1" dirty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Який </a:t>
            </a:r>
            <a:r>
              <a:rPr lang="ru-RU" sz="2400" b="1" dirty="0" err="1"/>
              <a:t>висновок</a:t>
            </a:r>
            <a:r>
              <a:rPr lang="ru-RU" sz="2400" b="1" dirty="0"/>
              <a:t> зробив </a:t>
            </a:r>
            <a:r>
              <a:rPr lang="ru-RU" sz="2400" b="1" dirty="0" err="1"/>
              <a:t>оповідач</a:t>
            </a:r>
            <a:r>
              <a:rPr lang="ru-RU" sz="2400" b="1" dirty="0"/>
              <a:t>, </a:t>
            </a:r>
            <a:r>
              <a:rPr lang="ru-RU" sz="2400" b="1" dirty="0" err="1"/>
              <a:t>спостерігаючи</a:t>
            </a:r>
            <a:r>
              <a:rPr lang="ru-RU" sz="2400" b="1" dirty="0"/>
              <a:t> </a:t>
            </a:r>
            <a:r>
              <a:rPr lang="ru-RU" sz="2400" b="1" dirty="0" err="1"/>
              <a:t>цю</a:t>
            </a:r>
            <a:r>
              <a:rPr lang="ru-RU" sz="2400" b="1" dirty="0"/>
              <a:t> </a:t>
            </a:r>
            <a:r>
              <a:rPr lang="ru-RU" sz="2400" b="1" dirty="0" smtClean="0"/>
              <a:t>картину</a:t>
            </a:r>
            <a:r>
              <a:rPr lang="ru-RU" sz="2400" b="1" dirty="0"/>
              <a:t>? Чому </a:t>
            </a:r>
            <a:r>
              <a:rPr lang="ru-RU" sz="2400" b="1" dirty="0" smtClean="0"/>
              <a:t>Л</a:t>
            </a:r>
            <a:r>
              <a:rPr lang="uk-UA" sz="2400" b="1" dirty="0" smtClean="0">
                <a:solidFill>
                  <a:srgbClr val="FFFF00"/>
                </a:solidFill>
              </a:rPr>
              <a:t>е</a:t>
            </a:r>
            <a:r>
              <a:rPr lang="ru-RU" sz="2400" b="1" dirty="0" err="1" smtClean="0"/>
              <a:t>бедю</a:t>
            </a:r>
            <a:r>
              <a:rPr lang="ru-RU" sz="2400" b="1" dirty="0"/>
              <a:t>, </a:t>
            </a:r>
            <a:r>
              <a:rPr lang="ru-RU" sz="2400" b="1" dirty="0" smtClean="0"/>
              <a:t>Р</a:t>
            </a:r>
            <a:r>
              <a:rPr lang="uk-UA" sz="2400" b="1" dirty="0" smtClean="0">
                <a:solidFill>
                  <a:srgbClr val="FFFF00"/>
                </a:solidFill>
              </a:rPr>
              <a:t>а</a:t>
            </a:r>
            <a:r>
              <a:rPr lang="ru-RU" sz="2400" b="1" dirty="0" err="1" smtClean="0"/>
              <a:t>кові</a:t>
            </a:r>
            <a:r>
              <a:rPr lang="ru-RU" sz="2400" b="1" dirty="0" smtClean="0"/>
              <a:t> </a:t>
            </a:r>
            <a:r>
              <a:rPr lang="ru-RU" sz="2400" b="1" dirty="0"/>
              <a:t>й </a:t>
            </a:r>
            <a:r>
              <a:rPr lang="ru-RU" sz="2400" b="1" dirty="0" err="1"/>
              <a:t>Щуці</a:t>
            </a:r>
            <a:r>
              <a:rPr lang="ru-RU" sz="2400" b="1" dirty="0"/>
              <a:t> не вдалося </a:t>
            </a:r>
            <a:r>
              <a:rPr lang="ru-RU" sz="2400" b="1" dirty="0" err="1"/>
              <a:t>зрушити</a:t>
            </a:r>
            <a:r>
              <a:rPr lang="ru-RU" sz="2400" b="1" dirty="0"/>
              <a:t> з місця </a:t>
            </a:r>
            <a:r>
              <a:rPr lang="ru-RU" sz="2400" b="1" dirty="0" err="1"/>
              <a:t>хуру</a:t>
            </a:r>
            <a:r>
              <a:rPr lang="ru-RU" sz="2400" b="1" dirty="0"/>
              <a:t>? Де в тексті </a:t>
            </a:r>
            <a:r>
              <a:rPr lang="ru-RU" sz="2400" b="1" dirty="0" err="1"/>
              <a:t>міститься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висновок</a:t>
            </a:r>
            <a:r>
              <a:rPr lang="ru-RU" sz="2400" b="1" dirty="0" smtClean="0"/>
              <a:t>?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Подумайте, </a:t>
            </a:r>
            <a:r>
              <a:rPr lang="ru-RU" sz="2400" b="1" dirty="0"/>
              <a:t>з </a:t>
            </a:r>
            <a:r>
              <a:rPr lang="ru-RU" sz="2400" b="1" dirty="0" err="1"/>
              <a:t>якою</a:t>
            </a:r>
            <a:r>
              <a:rPr lang="ru-RU" sz="2400" b="1" dirty="0"/>
              <a:t> інтонацією треба читати </a:t>
            </a:r>
            <a:r>
              <a:rPr lang="ru-RU" sz="2400" b="1" dirty="0" err="1"/>
              <a:t>кожну</a:t>
            </a:r>
            <a:r>
              <a:rPr lang="ru-RU" sz="2400" b="1" dirty="0"/>
              <a:t> строфу</a:t>
            </a:r>
            <a:r>
              <a:rPr lang="ru-RU" sz="2400" b="1" dirty="0" smtClean="0"/>
              <a:t>.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uk-UA" sz="2400" b="1" dirty="0" smtClean="0"/>
              <a:t>Які слова є мораллю байки?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59783" y="5783657"/>
            <a:ext cx="59766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9783" y="6147922"/>
            <a:ext cx="3744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5274" y="1773609"/>
            <a:ext cx="3542329" cy="9716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chemeClr val="bg1"/>
                </a:solidFill>
              </a:rPr>
              <a:t>І діло, як на гріх,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не </a:t>
            </a:r>
            <a:r>
              <a:rPr lang="uk-UA" sz="2800" b="1" dirty="0">
                <a:solidFill>
                  <a:schemeClr val="bg1"/>
                </a:solidFill>
              </a:rPr>
              <a:t>діло </a:t>
            </a:r>
            <a:r>
              <a:rPr lang="uk-UA" sz="2800" b="1" dirty="0" smtClean="0">
                <a:solidFill>
                  <a:schemeClr val="bg1"/>
                </a:solidFill>
              </a:rPr>
              <a:t>– тільки </a:t>
            </a:r>
            <a:r>
              <a:rPr lang="uk-UA" sz="2800" b="1" dirty="0">
                <a:solidFill>
                  <a:schemeClr val="bg1"/>
                </a:solidFill>
              </a:rPr>
              <a:t>сміх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297" y="477466"/>
            <a:ext cx="10122235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Бесіда за змістом байки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68" descr="Лебе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63" y="3735387"/>
            <a:ext cx="4874060" cy="236116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6596087" y="1240988"/>
            <a:ext cx="3477924" cy="9508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rmAutofit lnSpcReduction="1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товаристві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лад — </a:t>
            </a:r>
            <a:endParaRPr lang="ru-RU" sz="28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усяк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тому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радіє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;</a:t>
            </a:r>
            <a:endParaRPr lang="ru-RU" sz="2800" b="1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5967" y="2350392"/>
            <a:ext cx="493173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Повчальна</a:t>
            </a:r>
            <a:r>
              <a:rPr lang="ru-RU" sz="2800" b="1" dirty="0" smtClean="0"/>
              <a:t> </a:t>
            </a:r>
            <a:r>
              <a:rPr lang="ru-RU" sz="2800" b="1" dirty="0" err="1"/>
              <a:t>розповідь</a:t>
            </a:r>
            <a:r>
              <a:rPr lang="ru-RU" sz="2800" b="1" dirty="0"/>
              <a:t> про </a:t>
            </a:r>
            <a:r>
              <a:rPr lang="ru-RU" sz="2800" b="1" dirty="0" err="1"/>
              <a:t>відсутність</a:t>
            </a:r>
            <a:r>
              <a:rPr lang="ru-RU" sz="2800" b="1" dirty="0"/>
              <a:t> </a:t>
            </a:r>
            <a:r>
              <a:rPr lang="ru-RU" sz="2800" b="1" dirty="0" err="1"/>
              <a:t>погодженості</a:t>
            </a:r>
            <a:r>
              <a:rPr lang="ru-RU" sz="2800" b="1" dirty="0"/>
              <a:t> </a:t>
            </a:r>
            <a:r>
              <a:rPr lang="ru-RU" sz="2800" b="1" dirty="0" err="1"/>
              <a:t>дій</a:t>
            </a:r>
            <a:r>
              <a:rPr lang="ru-RU" sz="2800" b="1" dirty="0"/>
              <a:t> у роботі Лебедя, Рака й Щуки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9987" y="1254745"/>
            <a:ext cx="52707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 розумієте рядки твору Л.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Глібова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9987" y="2812058"/>
            <a:ext cx="44139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Яка тема байки? Про що вона?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9987" y="3577425"/>
            <a:ext cx="37659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Яка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головна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думка байки? Чого вона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навчає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1762" y="4445306"/>
            <a:ext cx="529175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Безлад</a:t>
            </a:r>
            <a:r>
              <a:rPr lang="ru-RU" sz="2800" b="1" dirty="0" smtClean="0"/>
              <a:t> </a:t>
            </a:r>
            <a:r>
              <a:rPr lang="ru-RU" sz="2800" b="1" dirty="0"/>
              <a:t>не приносить </a:t>
            </a:r>
            <a:r>
              <a:rPr lang="ru-RU" sz="2800" b="1" dirty="0" err="1"/>
              <a:t>бажаного</a:t>
            </a:r>
            <a:r>
              <a:rPr lang="ru-RU" sz="2800" b="1" dirty="0"/>
              <a:t> результату. Автор у цій </a:t>
            </a:r>
            <a:r>
              <a:rPr lang="ru-RU" sz="2800" b="1" dirty="0" err="1"/>
              <a:t>байці</a:t>
            </a:r>
            <a:r>
              <a:rPr lang="ru-RU" sz="2800" b="1" dirty="0"/>
              <a:t> </a:t>
            </a:r>
            <a:r>
              <a:rPr lang="ru-RU" sz="2800" b="1" dirty="0" err="1"/>
              <a:t>висміює</a:t>
            </a:r>
            <a:r>
              <a:rPr lang="ru-RU" sz="2800" b="1" dirty="0"/>
              <a:t> людей-</a:t>
            </a:r>
            <a:r>
              <a:rPr lang="ru-RU" sz="2800" b="1" dirty="0" err="1"/>
              <a:t>егоїстів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1049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animBg="1"/>
      <p:bldP spid="1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Підсумок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3799" y="1128165"/>
            <a:ext cx="7039849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Чим байка Л. Глібова «Лебідь, Щука і Рак» нагадує народну казку?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159671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7815" y="1994858"/>
            <a:ext cx="690970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Автор дібрав таких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дійових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осіб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які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ніяк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не могли порозумітися, бо вони дуже різняться між собою.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Рак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повільний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неквапливий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задкує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Лебідь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стрімкий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поривчастий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рветься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хмари. </a:t>
            </a: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Щука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свавільна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оригінальна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ягне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воду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7656" y="4077866"/>
            <a:ext cx="727280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Відсутність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погодженості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нерозуміння</a:t>
            </a:r>
            <a:r>
              <a:rPr lang="ru-RU" sz="2400" b="1" dirty="0">
                <a:solidFill>
                  <a:srgbClr val="002060"/>
                </a:solidFill>
              </a:rPr>
              <a:t> спільного у </a:t>
            </a:r>
            <a:r>
              <a:rPr lang="ru-RU" sz="2400" b="1" dirty="0" err="1">
                <a:solidFill>
                  <a:srgbClr val="002060"/>
                </a:solidFill>
              </a:rPr>
              <a:t>справі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головна</a:t>
            </a:r>
            <a:r>
              <a:rPr lang="ru-RU" sz="2400" b="1" dirty="0">
                <a:solidFill>
                  <a:srgbClr val="002060"/>
                </a:solidFill>
              </a:rPr>
              <a:t> причина </a:t>
            </a:r>
            <a:r>
              <a:rPr lang="ru-RU" sz="2400" b="1" dirty="0" err="1">
                <a:solidFill>
                  <a:srgbClr val="002060"/>
                </a:solidFill>
              </a:rPr>
              <a:t>невдачі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героїв.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303" y="4077866"/>
            <a:ext cx="2995694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</a:rPr>
              <a:t>Що завадило героям виконати роботу?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44113" y="5112980"/>
            <a:ext cx="782461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Підручник </a:t>
            </a:r>
            <a:r>
              <a:rPr lang="uk-UA" sz="2800" b="1" dirty="0" smtClean="0">
                <a:solidFill>
                  <a:schemeClr val="bg1"/>
                </a:solidFill>
              </a:rPr>
              <a:t>с.119. </a:t>
            </a:r>
            <a:r>
              <a:rPr lang="uk-UA" sz="2800" b="1" dirty="0">
                <a:solidFill>
                  <a:schemeClr val="bg1"/>
                </a:solidFill>
              </a:rPr>
              <a:t>Прочитайте </a:t>
            </a:r>
            <a:r>
              <a:rPr lang="uk-UA" sz="2800" b="1" dirty="0" smtClean="0">
                <a:solidFill>
                  <a:schemeClr val="bg1"/>
                </a:solidFill>
              </a:rPr>
              <a:t>байку виразно, передаючи інтонацією характери героїв і події.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688" y="5112980"/>
            <a:ext cx="2319023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Домашнє 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8"/>
            <a:ext cx="10116681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518634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закінчуєш 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044349" y="2589159"/>
            <a:ext cx="2347238" cy="10744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Все було легко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378014" y="2589159"/>
            <a:ext cx="2466546" cy="984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Було важко 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365097" y="4581922"/>
            <a:ext cx="3146227" cy="1001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Цікаво, про що дізнаюсь далі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1044348" y="4581922"/>
            <a:ext cx="2347239" cy="1001409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Урок мене здивував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79" y="2451541"/>
            <a:ext cx="4830918" cy="32615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5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4349" y="511748"/>
            <a:ext cx="10116681" cy="805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913666" y="1413570"/>
            <a:ext cx="8071942" cy="5719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Вибери емоційну валізу, з якою починаєш урок. 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63439" y="2853730"/>
            <a:ext cx="2628148" cy="8098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Задоволення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658637" y="2853730"/>
            <a:ext cx="2761985" cy="809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агресивність</a:t>
            </a:r>
            <a:endParaRPr lang="ru-RU" sz="3200" b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8658637" y="4716543"/>
            <a:ext cx="2852687" cy="857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Жартівливість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22682" y="4716543"/>
            <a:ext cx="2509661" cy="857393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Тривожність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D:\Картинки до тестів\Емоції валі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87" y="2147893"/>
            <a:ext cx="5181883" cy="349853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9663" y="1060636"/>
            <a:ext cx="5688632" cy="643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Богдана Бойко «У театрі»</a:t>
            </a:r>
          </a:p>
        </p:txBody>
      </p:sp>
      <p:pic>
        <p:nvPicPr>
          <p:cNvPr id="3" name="Picture 3" descr="D:\3 клас\02 ЧИТАННЯ\1 Савченко уроки\6 Літер казки байки\№077-Б.Бойко. У театрі\2026-02-17_210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703848"/>
            <a:ext cx="4543339" cy="46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2 ЧИТАННЯ\1 Савченко уроки\6 Літер казки байки\№077-Б.Бойко. У театрі\2026-02-17_21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9" y="1703848"/>
            <a:ext cx="4442656" cy="30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3 клас\02 ЧИТАННЯ\1 Савченко уроки\6 Літер казки байки\№077-Б.Бойко. У театрі\2026-02-17_2108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22" y="1200722"/>
            <a:ext cx="2579586" cy="46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3851" y="4944208"/>
            <a:ext cx="38884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Яка головна думка вірша?</a:t>
            </a:r>
            <a:endParaRPr lang="uk-UA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930789" y="35773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2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789" y="1413570"/>
            <a:ext cx="8185577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Чому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дотримання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правил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обов’язковим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для всіх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театралів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Уявіть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що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раптом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 них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забули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Що тоді може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трапитись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театрі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Чи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відбудеться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вистава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Поміркуйте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чи тільки у театрах слід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пам’ятати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 ці правила. Коли ще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необхідно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дотримувати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цих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подібних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правил? Чому?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 які ще правила важливі під час походу до театру? Чому ви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пригадали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саме їх?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0789" y="49464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1377376"/>
            <a:ext cx="2267142" cy="22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4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4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тексту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2635213"/>
            <a:ext cx="1648141" cy="36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8090" y="1383457"/>
            <a:ext cx="92263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Правило 1. </a:t>
            </a:r>
            <a:r>
              <a:rPr lang="ru-RU" sz="2800" b="1" dirty="0" err="1"/>
              <a:t>Причепуріться</a:t>
            </a:r>
            <a:r>
              <a:rPr lang="ru-RU" sz="2800" b="1" dirty="0"/>
              <a:t> </a:t>
            </a:r>
            <a:r>
              <a:rPr lang="ru-RU" sz="2800" b="1" dirty="0" smtClean="0"/>
              <a:t>             </a:t>
            </a:r>
            <a:r>
              <a:rPr lang="ru-RU" sz="2800" b="1" dirty="0"/>
              <a:t>Правило 4. Не </a:t>
            </a:r>
            <a:r>
              <a:rPr lang="ru-RU" sz="2800" b="1" dirty="0" err="1"/>
              <a:t>базікайте</a:t>
            </a:r>
            <a:r>
              <a:rPr lang="ru-RU" sz="2800" b="1" dirty="0"/>
              <a:t> </a:t>
            </a:r>
            <a:r>
              <a:rPr lang="ru-RU" sz="2800" b="1" dirty="0" smtClean="0"/>
              <a:t>     </a:t>
            </a:r>
          </a:p>
          <a:p>
            <a:r>
              <a:rPr lang="ru-RU" sz="2800" b="1" dirty="0" smtClean="0"/>
              <a:t>Правило </a:t>
            </a:r>
            <a:r>
              <a:rPr lang="ru-RU" sz="2800" b="1" dirty="0"/>
              <a:t>2. Не </a:t>
            </a:r>
            <a:r>
              <a:rPr lang="ru-RU" sz="2800" b="1" dirty="0" err="1"/>
              <a:t>їжте</a:t>
            </a:r>
            <a:r>
              <a:rPr lang="ru-RU" sz="2800" b="1" dirty="0"/>
              <a:t> у </a:t>
            </a:r>
            <a:r>
              <a:rPr lang="ru-RU" sz="2800" b="1" dirty="0" err="1"/>
              <a:t>залі</a:t>
            </a:r>
            <a:r>
              <a:rPr lang="ru-RU" sz="2800" b="1" dirty="0"/>
              <a:t> </a:t>
            </a:r>
            <a:r>
              <a:rPr lang="ru-RU" sz="2800" b="1" dirty="0" smtClean="0"/>
              <a:t>               </a:t>
            </a:r>
            <a:r>
              <a:rPr lang="ru-RU" sz="2800" b="1" dirty="0"/>
              <a:t>Правило 5. </a:t>
            </a:r>
            <a:r>
              <a:rPr lang="ru-RU" sz="2800" b="1" dirty="0" err="1"/>
              <a:t>Аплодуйте</a:t>
            </a:r>
            <a:r>
              <a:rPr lang="ru-RU" sz="2800" b="1" dirty="0"/>
              <a:t> </a:t>
            </a:r>
            <a:r>
              <a:rPr lang="ru-RU" sz="2800" b="1" dirty="0" smtClean="0"/>
              <a:t>   </a:t>
            </a:r>
          </a:p>
          <a:p>
            <a:r>
              <a:rPr lang="ru-RU" sz="2800" b="1" dirty="0" smtClean="0"/>
              <a:t>Правило </a:t>
            </a:r>
            <a:r>
              <a:rPr lang="ru-RU" sz="2800" b="1" dirty="0"/>
              <a:t>3. </a:t>
            </a:r>
            <a:r>
              <a:rPr lang="ru-RU" sz="2800" b="1" dirty="0" err="1"/>
              <a:t>Вимкніть</a:t>
            </a:r>
            <a:r>
              <a:rPr lang="ru-RU" sz="2800" b="1" dirty="0"/>
              <a:t> </a:t>
            </a:r>
            <a:r>
              <a:rPr lang="ru-RU" sz="2800" b="1" dirty="0" err="1"/>
              <a:t>телефони</a:t>
            </a:r>
            <a:r>
              <a:rPr lang="ru-RU" sz="2800" b="1" dirty="0"/>
              <a:t> 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98090" y="2925738"/>
            <a:ext cx="857831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До </a:t>
            </a:r>
            <a:r>
              <a:rPr lang="ru-RU" sz="2800" b="1" dirty="0"/>
              <a:t>театру </a:t>
            </a:r>
            <a:r>
              <a:rPr lang="ru-RU" sz="2800" b="1" dirty="0" err="1"/>
              <a:t>приходь</a:t>
            </a:r>
            <a:r>
              <a:rPr lang="ru-RU" sz="2800" b="1" dirty="0"/>
              <a:t> </a:t>
            </a:r>
            <a:r>
              <a:rPr lang="ru-RU" sz="2800" b="1" dirty="0" err="1"/>
              <a:t>завчасно</a:t>
            </a:r>
            <a:r>
              <a:rPr lang="ru-RU" sz="2800" b="1" dirty="0"/>
              <a:t>. </a:t>
            </a:r>
            <a:r>
              <a:rPr lang="ru-RU" sz="2800" b="1" dirty="0" err="1"/>
              <a:t>Зніми</a:t>
            </a:r>
            <a:r>
              <a:rPr lang="ru-RU" sz="2800" b="1" dirty="0"/>
              <a:t> </a:t>
            </a:r>
            <a:r>
              <a:rPr lang="ru-RU" sz="2800" b="1" dirty="0" err="1"/>
              <a:t>верхній</a:t>
            </a:r>
            <a:r>
              <a:rPr lang="ru-RU" sz="2800" b="1" dirty="0"/>
              <a:t> </a:t>
            </a:r>
            <a:r>
              <a:rPr lang="ru-RU" sz="2800" b="1" dirty="0" err="1"/>
              <a:t>одяг</a:t>
            </a:r>
            <a:r>
              <a:rPr lang="ru-RU" sz="2800" b="1" dirty="0"/>
              <a:t> і </a:t>
            </a:r>
            <a:r>
              <a:rPr lang="ru-RU" sz="2800" b="1" dirty="0" err="1"/>
              <a:t>залиши</a:t>
            </a:r>
            <a:r>
              <a:rPr lang="ru-RU" sz="2800" b="1" dirty="0"/>
              <a:t> його в </a:t>
            </a:r>
            <a:r>
              <a:rPr lang="ru-RU" sz="2800" b="1" dirty="0" err="1"/>
              <a:t>гардеробі</a:t>
            </a:r>
            <a:r>
              <a:rPr lang="ru-RU" sz="2800" b="1" dirty="0"/>
              <a:t>. Відшукай ряд і місце, </a:t>
            </a:r>
            <a:r>
              <a:rPr lang="ru-RU" sz="2800" b="1" dirty="0" err="1"/>
              <a:t>зазначені</a:t>
            </a:r>
            <a:r>
              <a:rPr lang="ru-RU" sz="2800" b="1" dirty="0"/>
              <a:t> в квитку. До свого місця в ряду </a:t>
            </a:r>
            <a:r>
              <a:rPr lang="ru-RU" sz="2800" b="1" dirty="0" err="1"/>
              <a:t>проходь</a:t>
            </a:r>
            <a:r>
              <a:rPr lang="ru-RU" sz="2800" b="1" dirty="0"/>
              <a:t> </a:t>
            </a:r>
            <a:r>
              <a:rPr lang="ru-RU" sz="2800" b="1" dirty="0" err="1"/>
              <a:t>обличчям</a:t>
            </a:r>
            <a:r>
              <a:rPr lang="ru-RU" sz="2800" b="1" dirty="0"/>
              <a:t> до </a:t>
            </a:r>
            <a:r>
              <a:rPr lang="ru-RU" sz="2800" b="1" dirty="0" err="1"/>
              <a:t>глядачів</a:t>
            </a:r>
            <a:r>
              <a:rPr lang="ru-RU" sz="2800" b="1" dirty="0"/>
              <a:t>, які вже </a:t>
            </a:r>
            <a:r>
              <a:rPr lang="ru-RU" sz="2800" b="1" dirty="0" err="1"/>
              <a:t>сидять</a:t>
            </a:r>
            <a:r>
              <a:rPr lang="ru-RU" sz="2800" b="1" dirty="0"/>
              <a:t>. Під час </a:t>
            </a:r>
            <a:r>
              <a:rPr lang="ru-RU" sz="2800" b="1" dirty="0" err="1"/>
              <a:t>вистави</a:t>
            </a:r>
            <a:r>
              <a:rPr lang="ru-RU" sz="2800" b="1" dirty="0"/>
              <a:t> не </a:t>
            </a:r>
            <a:r>
              <a:rPr lang="ru-RU" sz="2800" b="1" dirty="0" err="1"/>
              <a:t>галасуй</a:t>
            </a:r>
            <a:r>
              <a:rPr lang="ru-RU" sz="2800" b="1" dirty="0"/>
              <a:t>, не </a:t>
            </a:r>
            <a:r>
              <a:rPr lang="ru-RU" sz="2800" b="1" dirty="0" err="1"/>
              <a:t>розмовляй</a:t>
            </a:r>
            <a:r>
              <a:rPr lang="ru-RU" sz="2800" b="1" dirty="0"/>
              <a:t>, не </a:t>
            </a:r>
            <a:r>
              <a:rPr lang="ru-RU" sz="2800" b="1" dirty="0" err="1"/>
              <a:t>їж</a:t>
            </a:r>
            <a:r>
              <a:rPr lang="ru-RU" sz="2800" b="1" dirty="0"/>
              <a:t>, не </a:t>
            </a:r>
            <a:r>
              <a:rPr lang="ru-RU" sz="2800" b="1" dirty="0" err="1"/>
              <a:t>сміти</a:t>
            </a:r>
            <a:r>
              <a:rPr lang="ru-RU" sz="2800" b="1" dirty="0"/>
              <a:t>. Своїми враженнями </a:t>
            </a:r>
            <a:r>
              <a:rPr lang="ru-RU" sz="2800" b="1" dirty="0" err="1"/>
              <a:t>ділись</a:t>
            </a:r>
            <a:r>
              <a:rPr lang="ru-RU" sz="2800" b="1" dirty="0"/>
              <a:t> під час перерви. </a:t>
            </a:r>
            <a:r>
              <a:rPr lang="ru-RU" sz="2800" b="1" dirty="0" err="1"/>
              <a:t>Вдячність</a:t>
            </a:r>
            <a:r>
              <a:rPr lang="ru-RU" sz="2800" b="1" dirty="0"/>
              <a:t> артистам </a:t>
            </a:r>
            <a:r>
              <a:rPr lang="ru-RU" sz="2800" b="1" dirty="0" err="1"/>
              <a:t>висловлюй</a:t>
            </a:r>
            <a:r>
              <a:rPr lang="ru-RU" sz="2800" b="1" dirty="0"/>
              <a:t> </a:t>
            </a:r>
            <a:r>
              <a:rPr lang="ru-RU" sz="2800" b="1" dirty="0" err="1"/>
              <a:t>оплесками</a:t>
            </a:r>
            <a:r>
              <a:rPr lang="ru-RU" sz="2800" b="1" dirty="0"/>
              <a:t> і квітами.</a:t>
            </a:r>
          </a:p>
        </p:txBody>
      </p:sp>
    </p:spTree>
    <p:extLst>
      <p:ext uri="{BB962C8B-B14F-4D97-AF65-F5344CB8AC3E}">
        <p14:creationId xmlns:p14="http://schemas.microsoft.com/office/powerpoint/2010/main" val="187777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1154" y="1917625"/>
            <a:ext cx="4893116" cy="207964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Рак у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річечку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пірнув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b="1" dirty="0" err="1">
                <a:solidFill>
                  <a:schemeClr val="bg1"/>
                </a:solidFill>
                <a:latin typeface="+mn-lt"/>
              </a:rPr>
              <a:t>раптом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рибку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ущипнув.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b="1" dirty="0" err="1">
                <a:solidFill>
                  <a:schemeClr val="bg1"/>
                </a:solidFill>
                <a:latin typeface="+mn-lt"/>
              </a:rPr>
              <a:t>Раче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раче-небораче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b="1" dirty="0" err="1">
                <a:solidFill>
                  <a:schemeClr val="bg1"/>
                </a:solidFill>
                <a:latin typeface="+mn-lt"/>
              </a:rPr>
              <a:t>ти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щипнув, а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рибка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плаче.</a:t>
            </a:r>
            <a:endParaRPr lang="ru-RU" altLang="ru-RU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133">
            <a:off x="7312111" y="1648853"/>
            <a:ext cx="3355920" cy="17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 по запросу ріба плачет рисунок для детей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4270" y="2748676"/>
            <a:ext cx="2096441" cy="12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0483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2883" y="1356398"/>
            <a:ext cx="6907828" cy="48921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Прочитайте скоромовку повільно, швидко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455" y="4149874"/>
            <a:ext cx="76328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Ак-ак-ак</a:t>
            </a:r>
            <a:r>
              <a:rPr lang="uk-UA" sz="3200" b="1" dirty="0" smtClean="0">
                <a:solidFill>
                  <a:schemeClr val="bg1"/>
                </a:solidFill>
              </a:rPr>
              <a:t> – із води повзе рак.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Ука-ука-ука</a:t>
            </a:r>
            <a:r>
              <a:rPr lang="uk-UA" sz="3200" b="1" dirty="0" smtClean="0">
                <a:solidFill>
                  <a:schemeClr val="bg1"/>
                </a:solidFill>
              </a:rPr>
              <a:t> – ось </a:t>
            </a:r>
            <a:r>
              <a:rPr lang="uk-UA" sz="3200" b="1" dirty="0" err="1" smtClean="0">
                <a:solidFill>
                  <a:schemeClr val="bg1"/>
                </a:solidFill>
              </a:rPr>
              <a:t>пирнає</a:t>
            </a:r>
            <a:r>
              <a:rPr lang="uk-UA" sz="3200" b="1" dirty="0" smtClean="0">
                <a:solidFill>
                  <a:schemeClr val="bg1"/>
                </a:solidFill>
              </a:rPr>
              <a:t> хижа щука.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Їться-їться-їться</a:t>
            </a:r>
            <a:r>
              <a:rPr lang="uk-UA" sz="3200" b="1" dirty="0" smtClean="0">
                <a:solidFill>
                  <a:schemeClr val="bg1"/>
                </a:solidFill>
              </a:rPr>
              <a:t>  – лебідь </a:t>
            </a:r>
            <a:r>
              <a:rPr lang="uk-UA" sz="3200" b="1" dirty="0" err="1" smtClean="0">
                <a:solidFill>
                  <a:schemeClr val="bg1"/>
                </a:solidFill>
              </a:rPr>
              <a:t>щуки</a:t>
            </a:r>
            <a:r>
              <a:rPr lang="uk-UA" sz="3200" b="1" dirty="0" smtClean="0">
                <a:solidFill>
                  <a:schemeClr val="bg1"/>
                </a:solidFill>
              </a:rPr>
              <a:t> не боїться.</a:t>
            </a:r>
          </a:p>
        </p:txBody>
      </p:sp>
      <p:pic>
        <p:nvPicPr>
          <p:cNvPr id="10" name="Picture 2" descr="Картинки по запросу &quot;лебедь щука рак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3997272"/>
            <a:ext cx="2896208" cy="21833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224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5967" y="1262290"/>
            <a:ext cx="4878140" cy="13613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Прямоугольник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62891" y="3147791"/>
            <a:ext cx="6125684" cy="265826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uk-UA" sz="3600" b="1" dirty="0" err="1">
                <a:solidFill>
                  <a:schemeClr val="bg1"/>
                </a:solidFill>
              </a:rPr>
              <a:t>Здаєтьсябайкапростобреше</a:t>
            </a:r>
            <a:r>
              <a:rPr lang="uk-UA" sz="3600" b="1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uk-UA" sz="3600" b="1" dirty="0" err="1">
                <a:solidFill>
                  <a:schemeClr val="bg1"/>
                </a:solidFill>
              </a:rPr>
              <a:t>Асправдічиступравдучеше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uk-UA" sz="3600" b="1" dirty="0" err="1">
                <a:solidFill>
                  <a:schemeClr val="bg1"/>
                </a:solidFill>
              </a:rPr>
              <a:t>Нікоговсвітінемине</a:t>
            </a:r>
            <a:r>
              <a:rPr lang="uk-UA" sz="3600" b="1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uk-UA" sz="3600" b="1" dirty="0" err="1">
                <a:solidFill>
                  <a:schemeClr val="bg1"/>
                </a:solidFill>
              </a:rPr>
              <a:t>Читайтейзгадуйтемене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90483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Мозгова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2455" y="1996582"/>
            <a:ext cx="3372243" cy="19558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Роз'єднайте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слова.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думку Леоніда Глібова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силу байки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798120" y="3310750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64239" y="3277753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65034" y="3220318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9943" y="3934209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52043" y="3972868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36247" y="3934209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476407" y="3991934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80063" y="4587951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596087" y="4587951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32191" y="4587951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36247" y="4587951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103" y="5236023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028135" y="5212559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56327" y="5302002"/>
            <a:ext cx="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230167" y="1384662"/>
            <a:ext cx="3349235" cy="5679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Розгадайте ребус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348">
            <a:off x="6533976" y="1431971"/>
            <a:ext cx="1352965" cy="8785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130">
            <a:off x="9220453" y="1431471"/>
            <a:ext cx="1062113" cy="1042207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820223" y="1262290"/>
            <a:ext cx="820880" cy="1217872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Й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79889" y="1347537"/>
            <a:ext cx="697448" cy="1217872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r>
              <a:rPr lang="uk-U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,,</a:t>
            </a:r>
            <a:endParaRPr lang="ru-RU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41103" y="1403410"/>
            <a:ext cx="697448" cy="1217872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pPr lvl="0" algn="ctr"/>
            <a:r>
              <a:rPr lang="uk-UA" sz="7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E45C8A"/>
                  </a:outerShdw>
                </a:effectLst>
              </a:rPr>
              <a:t>,,</a:t>
            </a:r>
            <a:endParaRPr lang="ru-RU" sz="72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E45C8A"/>
                </a:outerShdw>
              </a:effectLst>
            </a:endParaRPr>
          </a:p>
        </p:txBody>
      </p:sp>
      <p:sp>
        <p:nvSpPr>
          <p:cNvPr id="31" name="Прямоугольник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07162" y="2472295"/>
            <a:ext cx="2037141" cy="6638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ба-й-ка</a:t>
            </a:r>
            <a:endParaRPr lang="ru-RU" altLang="ru-RU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Picture 5" descr="C:\Documents and Settings\zhenya\Рабочий стол\уроки\Рисунки работа\Рисунки\дети\Думай коп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3724374"/>
            <a:ext cx="2831262" cy="31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6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44490"/>
            <a:ext cx="2820445" cy="282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5454" y="1244490"/>
            <a:ext cx="725115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познайомитеся із ще одним жанром в літературі –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байкою, з автором Леонідом Глібовим і його байкою «Лебідь, Щука і Рак». </a:t>
            </a: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1012759" y="4177036"/>
            <a:ext cx="3036469" cy="207964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Поезія </a:t>
            </a:r>
            <a:r>
              <a:rPr lang="uk-UA" altLang="ru-RU" b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поет</a:t>
            </a:r>
            <a:endParaRPr lang="uk-UA" altLang="ru-RU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Проза </a:t>
            </a:r>
            <a:r>
              <a:rPr lang="uk-UA" altLang="ru-RU" b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прозаїк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Казка – казкар </a:t>
            </a:r>
            <a:endParaRPr lang="uk-UA" altLang="ru-RU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</a:rPr>
              <a:t>Байка –  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9774" y="5613096"/>
            <a:ext cx="1626246" cy="602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байкар</a:t>
            </a:r>
            <a:endParaRPr lang="ru-RU" altLang="ru-RU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6020" y="3360688"/>
            <a:ext cx="718900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описує,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 – навчає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3 клас\02 ЧИТАННЯ\1 Савченко уроки\6 Літер казки байки\№078-Л.Глібов. Лебідь, Щука в Рак\2026-02-23_16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69" y="1341562"/>
            <a:ext cx="810631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8" y="1845618"/>
            <a:ext cx="3064455" cy="30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1471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0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2375">
        <p:circle/>
      </p:transition>
    </mc:Choice>
    <mc:Fallback>
      <p:transition spd="slow" advTm="223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10173413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10173413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1017355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11017355SlideId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2.9|2.7|2.3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731</Words>
  <Application>Microsoft Office PowerPoint</Application>
  <PresentationFormat>Произвольный</PresentationFormat>
  <Paragraphs>127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Відомі байкарі</vt:lpstr>
      <vt:lpstr>Презентация PowerPoint</vt:lpstr>
      <vt:lpstr>Презентация PowerPoint</vt:lpstr>
      <vt:lpstr>Пам’ятна монета присвячена Л. Глібову</vt:lpstr>
      <vt:lpstr>Презентация PowerPoint</vt:lpstr>
      <vt:lpstr>Презентация PowerPoint</vt:lpstr>
      <vt:lpstr>Презентация PowerPoint</vt:lpstr>
      <vt:lpstr>Бесіда за змістом байки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341</cp:revision>
  <dcterms:created xsi:type="dcterms:W3CDTF">2025-08-27T14:01:18Z</dcterms:created>
  <dcterms:modified xsi:type="dcterms:W3CDTF">2026-02-23T19:53:57Z</dcterms:modified>
</cp:coreProperties>
</file>