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706" r:id="rId3"/>
    <p:sldId id="708" r:id="rId4"/>
    <p:sldId id="702" r:id="rId5"/>
    <p:sldId id="713" r:id="rId6"/>
    <p:sldId id="492" r:id="rId7"/>
    <p:sldId id="704" r:id="rId8"/>
    <p:sldId id="687" r:id="rId9"/>
    <p:sldId id="690" r:id="rId10"/>
    <p:sldId id="709" r:id="rId11"/>
    <p:sldId id="701" r:id="rId12"/>
    <p:sldId id="699" r:id="rId13"/>
    <p:sldId id="707" r:id="rId14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5400" b="1" dirty="0" smtClean="0"/>
            <a:t>урок</a:t>
          </a:r>
          <a:endParaRPr lang="ru-RU" sz="5400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 sz="2000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 sz="2000"/>
        </a:p>
      </dgm:t>
    </dgm:pt>
    <dgm:pt modelId="{E14F5D1D-2235-4A78-B962-6AB89CDB34AD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цікавий</a:t>
          </a:r>
          <a:endParaRPr lang="ru-RU" sz="4000" b="1" dirty="0"/>
        </a:p>
      </dgm:t>
    </dgm:pt>
    <dgm:pt modelId="{46F52824-6C77-4C95-9D70-53F13A911034}" type="parTrans" cxnId="{B995C2F3-31AA-4CD2-8210-F04AC07A9B6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 sz="2000"/>
        </a:p>
      </dgm:t>
    </dgm:pt>
    <dgm:pt modelId="{F016CD53-4314-44C8-8851-271A8386442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нудний</a:t>
          </a:r>
          <a:endParaRPr lang="ru-RU" sz="4000" b="1" dirty="0"/>
        </a:p>
      </dgm:t>
    </dgm:pt>
    <dgm:pt modelId="{E85B6E4D-70A7-4DB1-A1A0-A1519B498753}" type="parTrans" cxnId="{748E59BD-2C29-4AF4-AC12-330BF3616D1D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 sz="2000"/>
        </a:p>
      </dgm:t>
    </dgm:pt>
    <dgm:pt modelId="{C7962517-4C5C-42CA-BFBB-E232FC2B266D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uk-UA" sz="4000" b="1" dirty="0" smtClean="0"/>
            <a:t>пізнавальний</a:t>
          </a:r>
          <a:endParaRPr lang="ru-RU" sz="4000" b="1" dirty="0"/>
        </a:p>
      </dgm:t>
    </dgm:pt>
    <dgm:pt modelId="{FB51DD19-8365-4539-BC19-2E62842AA665}" type="parTrans" cxnId="{61E4E69C-425F-4B4A-8490-8F0B3788F53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endParaRPr lang="ru-RU" sz="2000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 sz="2000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довгий</a:t>
          </a:r>
          <a:endParaRPr lang="ru-RU" sz="40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 sz="2000"/>
        </a:p>
      </dgm:t>
    </dgm:pt>
    <dgm:pt modelId="{2252AE63-8550-48D5-B76D-33F4776E21D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швидкий</a:t>
          </a:r>
          <a:endParaRPr lang="ru-RU" sz="4000" b="1" dirty="0"/>
        </a:p>
      </dgm:t>
    </dgm:pt>
    <dgm:pt modelId="{43D7AFE5-A151-4A39-BE65-75D4FCB60E50}" type="parTrans" cxnId="{91C5C2D8-1F85-480C-BB37-28924ED47A5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 sz="2000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 custScaleX="122433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 custScaleX="61271" custScaleY="80746" custLinFactNeighborX="25828" custLinFactNeighborY="1836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 custScaleX="128549" custScaleY="78887" custRadScaleRad="125764" custRadScaleInc="-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 custScaleX="51659" custScaleY="99033" custLinFactNeighborX="27095" custLinFactNeighborY="5285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ScaleX="126015" custScaleY="80916" custRadScaleRad="119962" custRadScaleInc="-32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 custAng="21593911" custScaleX="79783" custScaleY="72936" custLinFactNeighborX="88" custLinFactNeighborY="5285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203841" custScaleY="59128" custRadScaleRad="106777" custRadScaleInc="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 custScaleX="55068" custScaleY="96196" custLinFactNeighborX="-26075" custLinFactNeighborY="42010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ScaleX="114063" custScaleY="79813" custRadScaleRad="120967" custRadScaleInc="33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 custScaleY="80746" custLinFactNeighborX="-5630" custLinFactNeighborY="2110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38530" custScaleY="78887" custRadScaleRad="114680" custRadScaleInc="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07086B-4413-44B2-9B9B-EE04C395BEF0}" type="presOf" srcId="{43D7AFE5-A151-4A39-BE65-75D4FCB60E50}" destId="{ADD48452-783F-4794-8177-6F90FAAEFC3F}" srcOrd="0" destOrd="0" presId="urn:microsoft.com/office/officeart/2005/8/layout/radial4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346EF934-528E-4C43-9A18-C7D7319BA6FD}" type="presOf" srcId="{C7962517-4C5C-42CA-BFBB-E232FC2B266D}" destId="{2BCCC9C3-A556-4EBF-A2F7-AA7AE81151C5}" srcOrd="0" destOrd="0" presId="urn:microsoft.com/office/officeart/2005/8/layout/radial4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3A4F3F47-C259-4CE5-9037-C85326027B5E}" type="presOf" srcId="{F016CD53-4314-44C8-8851-271A8386442A}" destId="{F21D2CB4-61F7-4C96-88D6-482ADA1F7E14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082DE3B8-4D8F-4D21-951C-C5AAFD79ABEA}" type="presOf" srcId="{E85B6E4D-70A7-4DB1-A1A0-A1519B498753}" destId="{97AF4133-705B-422C-A43F-E1CBC8EB6FB8}" srcOrd="0" destOrd="0" presId="urn:microsoft.com/office/officeart/2005/8/layout/radial4"/>
    <dgm:cxn modelId="{E598A7A3-A7FB-4185-91D3-5B90EA4B709F}" type="presOf" srcId="{0751368C-5490-4419-8EE3-56792E0EC74B}" destId="{CDA86CE5-EC7C-46F2-A933-03A0CFACB5F2}" srcOrd="0" destOrd="0" presId="urn:microsoft.com/office/officeart/2005/8/layout/radial4"/>
    <dgm:cxn modelId="{1F24710C-43FC-4E99-8990-0660BF458C46}" type="presOf" srcId="{46F52824-6C77-4C95-9D70-53F13A911034}" destId="{322D643B-98E7-48FB-B365-19A4E35E80BE}" srcOrd="0" destOrd="0" presId="urn:microsoft.com/office/officeart/2005/8/layout/radial4"/>
    <dgm:cxn modelId="{0E74BF8F-9E9E-4F42-923C-3832E2BD1D5D}" type="presOf" srcId="{FB51DD19-8365-4539-BC19-2E62842AA665}" destId="{57DF4519-05E7-4E60-B563-B73106BC51CA}" srcOrd="0" destOrd="0" presId="urn:microsoft.com/office/officeart/2005/8/layout/radial4"/>
    <dgm:cxn modelId="{09B561DA-65C4-4D01-8B08-09F51F818741}" type="presOf" srcId="{D4781B1E-F8C4-4597-843A-0EAE9000DD23}" destId="{E3DA2B5F-5B05-4A0B-A7DD-509193D4E17C}" srcOrd="0" destOrd="0" presId="urn:microsoft.com/office/officeart/2005/8/layout/radial4"/>
    <dgm:cxn modelId="{C5DCB7EA-0ABC-4287-8217-D6099ABB47DE}" type="presOf" srcId="{D11BE1E0-2FCF-4F5D-B40C-C9F46BE22818}" destId="{A1DA17EA-73B1-430F-B0C0-A6399710F092}" srcOrd="0" destOrd="0" presId="urn:microsoft.com/office/officeart/2005/8/layout/radial4"/>
    <dgm:cxn modelId="{3270696C-2123-4E36-BE34-059D5132987D}" type="presOf" srcId="{3F736675-4146-4E95-9E88-00E945979D80}" destId="{886191E9-BEED-4D49-9BC0-55CF97BBD098}" srcOrd="0" destOrd="0" presId="urn:microsoft.com/office/officeart/2005/8/layout/radial4"/>
    <dgm:cxn modelId="{2D3CFCE3-B9A8-4337-BEC8-93D3245CD7D7}" type="presOf" srcId="{2252AE63-8550-48D5-B76D-33F4776E21D7}" destId="{BB208B9D-B692-4ADE-BCA6-F15EAB400D8C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97A5E48F-9694-43EA-81DD-90C7AE8295D6}" type="presOf" srcId="{E14F5D1D-2235-4A78-B962-6AB89CDB34AD}" destId="{93688CAB-E69F-4828-B1A4-C8BA928A3C5C}" srcOrd="0" destOrd="0" presId="urn:microsoft.com/office/officeart/2005/8/layout/radial4"/>
    <dgm:cxn modelId="{A574CAC3-1528-4C72-B18B-ED6ACD3EC0D8}" type="presParOf" srcId="{E3DA2B5F-5B05-4A0B-A7DD-509193D4E17C}" destId="{A1DA17EA-73B1-430F-B0C0-A6399710F092}" srcOrd="0" destOrd="0" presId="urn:microsoft.com/office/officeart/2005/8/layout/radial4"/>
    <dgm:cxn modelId="{F00B9DE0-13BC-4599-9BC2-1969D859F76F}" type="presParOf" srcId="{E3DA2B5F-5B05-4A0B-A7DD-509193D4E17C}" destId="{322D643B-98E7-48FB-B365-19A4E35E80BE}" srcOrd="1" destOrd="0" presId="urn:microsoft.com/office/officeart/2005/8/layout/radial4"/>
    <dgm:cxn modelId="{FD038AF9-0829-4681-B01B-6E555DA0363A}" type="presParOf" srcId="{E3DA2B5F-5B05-4A0B-A7DD-509193D4E17C}" destId="{93688CAB-E69F-4828-B1A4-C8BA928A3C5C}" srcOrd="2" destOrd="0" presId="urn:microsoft.com/office/officeart/2005/8/layout/radial4"/>
    <dgm:cxn modelId="{B39E9523-6D6B-445A-8CA9-310F03BDF1A9}" type="presParOf" srcId="{E3DA2B5F-5B05-4A0B-A7DD-509193D4E17C}" destId="{97AF4133-705B-422C-A43F-E1CBC8EB6FB8}" srcOrd="3" destOrd="0" presId="urn:microsoft.com/office/officeart/2005/8/layout/radial4"/>
    <dgm:cxn modelId="{A2C89CCE-FBB1-40F7-A8A0-1F105E33FDB2}" type="presParOf" srcId="{E3DA2B5F-5B05-4A0B-A7DD-509193D4E17C}" destId="{F21D2CB4-61F7-4C96-88D6-482ADA1F7E14}" srcOrd="4" destOrd="0" presId="urn:microsoft.com/office/officeart/2005/8/layout/radial4"/>
    <dgm:cxn modelId="{FDBC7018-F693-40BD-9119-DEB22FF5E99F}" type="presParOf" srcId="{E3DA2B5F-5B05-4A0B-A7DD-509193D4E17C}" destId="{57DF4519-05E7-4E60-B563-B73106BC51CA}" srcOrd="5" destOrd="0" presId="urn:microsoft.com/office/officeart/2005/8/layout/radial4"/>
    <dgm:cxn modelId="{EA4DB7D7-0E60-4727-816D-6298738D990F}" type="presParOf" srcId="{E3DA2B5F-5B05-4A0B-A7DD-509193D4E17C}" destId="{2BCCC9C3-A556-4EBF-A2F7-AA7AE81151C5}" srcOrd="6" destOrd="0" presId="urn:microsoft.com/office/officeart/2005/8/layout/radial4"/>
    <dgm:cxn modelId="{1C6159A5-E331-451C-8F73-60BE11B79830}" type="presParOf" srcId="{E3DA2B5F-5B05-4A0B-A7DD-509193D4E17C}" destId="{CDA86CE5-EC7C-46F2-A933-03A0CFACB5F2}" srcOrd="7" destOrd="0" presId="urn:microsoft.com/office/officeart/2005/8/layout/radial4"/>
    <dgm:cxn modelId="{17EEC247-7A6A-4E4B-982F-B30E19DA2D94}" type="presParOf" srcId="{E3DA2B5F-5B05-4A0B-A7DD-509193D4E17C}" destId="{886191E9-BEED-4D49-9BC0-55CF97BBD098}" srcOrd="8" destOrd="0" presId="urn:microsoft.com/office/officeart/2005/8/layout/radial4"/>
    <dgm:cxn modelId="{FEF16204-E8D4-49A6-B8DB-DD99A90F7E7D}" type="presParOf" srcId="{E3DA2B5F-5B05-4A0B-A7DD-509193D4E17C}" destId="{ADD48452-783F-4794-8177-6F90FAAEFC3F}" srcOrd="9" destOrd="0" presId="urn:microsoft.com/office/officeart/2005/8/layout/radial4"/>
    <dgm:cxn modelId="{F6BEFB22-58B6-4B09-8EA8-7D2F1CB23CCE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432754" y="2433896"/>
          <a:ext cx="2341041" cy="19121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/>
            <a:t>урок</a:t>
          </a:r>
          <a:endParaRPr lang="ru-RU" sz="5400" b="1" kern="1200" dirty="0"/>
        </a:p>
      </dsp:txBody>
      <dsp:txXfrm>
        <a:off x="3775592" y="2713917"/>
        <a:ext cx="1655365" cy="1352058"/>
      </dsp:txXfrm>
    </dsp:sp>
    <dsp:sp modelId="{322D643B-98E7-48FB-B365-19A4E35E80BE}">
      <dsp:nvSpPr>
        <dsp:cNvPr id="0" name=""/>
        <dsp:cNvSpPr/>
      </dsp:nvSpPr>
      <dsp:spPr>
        <a:xfrm rot="10792287">
          <a:off x="2134946" y="3185246"/>
          <a:ext cx="1311587" cy="44002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0" y="2824463"/>
          <a:ext cx="2335086" cy="1146382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цікавий</a:t>
          </a:r>
          <a:endParaRPr lang="ru-RU" sz="4000" b="1" kern="1200" dirty="0"/>
        </a:p>
      </dsp:txBody>
      <dsp:txXfrm>
        <a:off x="33576" y="2858039"/>
        <a:ext cx="2267934" cy="1079230"/>
      </dsp:txXfrm>
    </dsp:sp>
    <dsp:sp modelId="{97AF4133-705B-422C-A43F-E1CBC8EB6FB8}">
      <dsp:nvSpPr>
        <dsp:cNvPr id="0" name=""/>
        <dsp:cNvSpPr/>
      </dsp:nvSpPr>
      <dsp:spPr>
        <a:xfrm rot="12795797">
          <a:off x="2711822" y="2149528"/>
          <a:ext cx="1113538" cy="53967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638822" y="952254"/>
          <a:ext cx="2289056" cy="1175868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нудний</a:t>
          </a:r>
          <a:endParaRPr lang="ru-RU" sz="4000" b="1" kern="1200" dirty="0"/>
        </a:p>
      </dsp:txBody>
      <dsp:txXfrm>
        <a:off x="673262" y="986694"/>
        <a:ext cx="2220176" cy="1106988"/>
      </dsp:txXfrm>
    </dsp:sp>
    <dsp:sp modelId="{57DF4519-05E7-4E60-B563-B73106BC51CA}">
      <dsp:nvSpPr>
        <dsp:cNvPr id="0" name=""/>
        <dsp:cNvSpPr/>
      </dsp:nvSpPr>
      <dsp:spPr>
        <a:xfrm rot="16200000">
          <a:off x="3852945" y="1465943"/>
          <a:ext cx="1511123" cy="397463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2757137" y="0"/>
          <a:ext cx="3702762" cy="859245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пізнавальний</a:t>
          </a:r>
          <a:endParaRPr lang="ru-RU" sz="4000" b="1" kern="1200" dirty="0"/>
        </a:p>
      </dsp:txBody>
      <dsp:txXfrm>
        <a:off x="2782303" y="25166"/>
        <a:ext cx="3652430" cy="808913"/>
      </dsp:txXfrm>
    </dsp:sp>
    <dsp:sp modelId="{CDA86CE5-EC7C-46F2-A933-03A0CFACB5F2}">
      <dsp:nvSpPr>
        <dsp:cNvPr id="0" name=""/>
        <dsp:cNvSpPr/>
      </dsp:nvSpPr>
      <dsp:spPr>
        <a:xfrm rot="19613232">
          <a:off x="5368417" y="2094913"/>
          <a:ext cx="1201427" cy="52421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6415738" y="952246"/>
          <a:ext cx="2071949" cy="1159839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довгий</a:t>
          </a:r>
          <a:endParaRPr lang="ru-RU" sz="4000" b="1" kern="1200" dirty="0"/>
        </a:p>
      </dsp:txBody>
      <dsp:txXfrm>
        <a:off x="6449709" y="986217"/>
        <a:ext cx="2004007" cy="1091897"/>
      </dsp:txXfrm>
    </dsp:sp>
    <dsp:sp modelId="{ADD48452-783F-4794-8177-6F90FAAEFC3F}">
      <dsp:nvSpPr>
        <dsp:cNvPr id="0" name=""/>
        <dsp:cNvSpPr/>
      </dsp:nvSpPr>
      <dsp:spPr>
        <a:xfrm rot="8230">
          <a:off x="5777476" y="3186827"/>
          <a:ext cx="1940522" cy="44002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6569051" y="2824472"/>
          <a:ext cx="2516390" cy="1146382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швидкий</a:t>
          </a:r>
          <a:endParaRPr lang="ru-RU" sz="4000" b="1" kern="1200" dirty="0"/>
        </a:p>
      </dsp:txBody>
      <dsp:txXfrm>
        <a:off x="6602627" y="2858048"/>
        <a:ext cx="2449238" cy="107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915567" y="1341562"/>
            <a:ext cx="8280920" cy="136815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70C0"/>
                </a:solidFill>
              </a:rPr>
              <a:t>Правильно наголошую і записую числівники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Презентація &quot;Місто Запоріжж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74" y="3723150"/>
            <a:ext cx="2673929" cy="20054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6"/>
          <p:cNvSpPr>
            <a:spLocks noGrp="1"/>
          </p:cNvSpPr>
          <p:nvPr/>
        </p:nvSpPr>
        <p:spPr>
          <a:xfrm>
            <a:off x="6740103" y="3933850"/>
            <a:ext cx="345638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5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Прикметник. Числівник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78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9255" y="549474"/>
            <a:ext cx="10215373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Утворення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числівників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53157" y="1341562"/>
            <a:ext cx="222078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Один</a:t>
            </a:r>
            <a:r>
              <a:rPr lang="ru-RU" sz="2800" b="1" dirty="0" err="1" smtClean="0">
                <a:solidFill>
                  <a:srgbClr val="FFFF00"/>
                </a:solidFill>
              </a:rPr>
              <a:t>а</a:t>
            </a:r>
            <a:r>
              <a:rPr lang="ru-RU" sz="2800" b="1" dirty="0" err="1" smtClean="0"/>
              <a:t>дцять</a:t>
            </a:r>
            <a:r>
              <a:rPr lang="ru-RU" sz="2800" b="1" dirty="0" smtClean="0"/>
              <a:t>,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2330" y="1413570"/>
            <a:ext cx="777310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Утворіть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якомога</a:t>
            </a:r>
            <a:r>
              <a:rPr lang="ru-RU" sz="2800" b="1" dirty="0" smtClean="0">
                <a:solidFill>
                  <a:srgbClr val="002060"/>
                </a:solidFill>
              </a:rPr>
              <a:t> більше </a:t>
            </a:r>
            <a:r>
              <a:rPr lang="ru-RU" sz="2800" b="1" dirty="0" err="1">
                <a:solidFill>
                  <a:srgbClr val="002060"/>
                </a:solidFill>
              </a:rPr>
              <a:t>числівників</a:t>
            </a:r>
            <a:r>
              <a:rPr lang="ru-RU" sz="2800" b="1" dirty="0">
                <a:solidFill>
                  <a:srgbClr val="002060"/>
                </a:solidFill>
              </a:rPr>
              <a:t>, які </a:t>
            </a:r>
            <a:r>
              <a:rPr lang="ru-RU" sz="2800" b="1" dirty="0" err="1">
                <a:solidFill>
                  <a:srgbClr val="002060"/>
                </a:solidFill>
              </a:rPr>
              <a:t>закінчуються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i="1" dirty="0">
                <a:solidFill>
                  <a:srgbClr val="FF0000"/>
                </a:solidFill>
              </a:rPr>
              <a:t>-</a:t>
            </a:r>
            <a:r>
              <a:rPr lang="ru-RU" sz="2800" b="1" i="1" dirty="0" err="1">
                <a:solidFill>
                  <a:srgbClr val="FF0000"/>
                </a:solidFill>
              </a:rPr>
              <a:t>надцять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</a:rPr>
              <a:t>Запишіть три з них. Поставте </a:t>
            </a:r>
            <a:r>
              <a:rPr lang="ru-RU" sz="2800" b="1" dirty="0">
                <a:solidFill>
                  <a:srgbClr val="002060"/>
                </a:solidFill>
              </a:rPr>
              <a:t>наголос. </a:t>
            </a:r>
            <a:r>
              <a:rPr lang="ru-RU" sz="2800" b="1" dirty="0" err="1" smtClean="0">
                <a:solidFill>
                  <a:srgbClr val="002060"/>
                </a:solidFill>
              </a:rPr>
              <a:t>Перевірте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себе за словником.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05698" y="1862092"/>
            <a:ext cx="222078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дван</a:t>
            </a:r>
            <a:r>
              <a:rPr lang="ru-RU" sz="2800" b="1" dirty="0" err="1" smtClean="0">
                <a:solidFill>
                  <a:srgbClr val="FFFF00"/>
                </a:solidFill>
              </a:rPr>
              <a:t>а</a:t>
            </a:r>
            <a:r>
              <a:rPr lang="ru-RU" sz="2800" b="1" dirty="0" err="1" smtClean="0"/>
              <a:t>дцять</a:t>
            </a:r>
            <a:r>
              <a:rPr lang="ru-RU" sz="2800" b="1" dirty="0" smtClean="0"/>
              <a:t>,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3157" y="2373601"/>
            <a:ext cx="222078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трин</a:t>
            </a:r>
            <a:r>
              <a:rPr lang="ru-RU" sz="2800" b="1" dirty="0" err="1" smtClean="0">
                <a:solidFill>
                  <a:srgbClr val="FFFF00"/>
                </a:solidFill>
              </a:rPr>
              <a:t>а</a:t>
            </a:r>
            <a:r>
              <a:rPr lang="ru-RU" sz="2800" b="1" dirty="0" err="1" smtClean="0"/>
              <a:t>дцять</a:t>
            </a:r>
            <a:r>
              <a:rPr lang="ru-RU" sz="2800" b="1" dirty="0" smtClean="0"/>
              <a:t>,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1200" y="2899142"/>
            <a:ext cx="243680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чотирн</a:t>
            </a:r>
            <a:r>
              <a:rPr lang="ru-RU" sz="2800" b="1" dirty="0" err="1" smtClean="0">
                <a:solidFill>
                  <a:srgbClr val="FFFF00"/>
                </a:solidFill>
              </a:rPr>
              <a:t>а</a:t>
            </a:r>
            <a:r>
              <a:rPr lang="ru-RU" sz="2800" b="1" dirty="0" err="1" smtClean="0"/>
              <a:t>дцять</a:t>
            </a:r>
            <a:r>
              <a:rPr lang="ru-RU" sz="2800" b="1" dirty="0" smtClean="0"/>
              <a:t>,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3677" y="3447270"/>
            <a:ext cx="222078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п’ятн</a:t>
            </a:r>
            <a:r>
              <a:rPr lang="ru-RU" sz="2800" b="1" dirty="0" err="1" smtClean="0">
                <a:solidFill>
                  <a:srgbClr val="FFFF00"/>
                </a:solidFill>
              </a:rPr>
              <a:t>а</a:t>
            </a:r>
            <a:r>
              <a:rPr lang="ru-RU" sz="2800" b="1" dirty="0" err="1" smtClean="0"/>
              <a:t>дцять</a:t>
            </a:r>
            <a:r>
              <a:rPr lang="ru-RU" sz="2800" b="1" dirty="0" smtClean="0"/>
              <a:t>,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83677" y="4018482"/>
            <a:ext cx="222078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шістн</a:t>
            </a:r>
            <a:r>
              <a:rPr lang="ru-RU" sz="2800" b="1" dirty="0" err="1" smtClean="0">
                <a:solidFill>
                  <a:srgbClr val="FFFF00"/>
                </a:solidFill>
              </a:rPr>
              <a:t>а</a:t>
            </a:r>
            <a:r>
              <a:rPr lang="ru-RU" sz="2800" b="1" dirty="0" err="1" smtClean="0"/>
              <a:t>дцять</a:t>
            </a:r>
            <a:r>
              <a:rPr lang="ru-RU" sz="2800" b="1" dirty="0" smtClean="0"/>
              <a:t>,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87871" y="4529955"/>
            <a:ext cx="222078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сімн</a:t>
            </a:r>
            <a:r>
              <a:rPr lang="ru-RU" sz="2800" b="1" dirty="0" err="1" smtClean="0">
                <a:solidFill>
                  <a:srgbClr val="FFFF00"/>
                </a:solidFill>
              </a:rPr>
              <a:t>а</a:t>
            </a:r>
            <a:r>
              <a:rPr lang="ru-RU" sz="2800" b="1" dirty="0" err="1" smtClean="0"/>
              <a:t>дцять</a:t>
            </a:r>
            <a:r>
              <a:rPr lang="ru-RU" sz="2800" b="1" dirty="0" smtClean="0"/>
              <a:t>,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87871" y="5053175"/>
            <a:ext cx="243680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вісімн</a:t>
            </a:r>
            <a:r>
              <a:rPr lang="ru-RU" sz="2800" b="1" dirty="0" err="1" smtClean="0">
                <a:solidFill>
                  <a:srgbClr val="FFFF00"/>
                </a:solidFill>
              </a:rPr>
              <a:t>а</a:t>
            </a:r>
            <a:r>
              <a:rPr lang="ru-RU" sz="2800" b="1" dirty="0" err="1" smtClean="0"/>
              <a:t>дцять</a:t>
            </a:r>
            <a:r>
              <a:rPr lang="ru-RU" sz="2800" b="1" dirty="0" smtClean="0"/>
              <a:t>,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01476" y="5558420"/>
            <a:ext cx="259698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дев’ятн</a:t>
            </a:r>
            <a:r>
              <a:rPr lang="ru-RU" sz="2800" b="1" dirty="0" err="1" smtClean="0">
                <a:solidFill>
                  <a:srgbClr val="FFFF00"/>
                </a:solidFill>
              </a:rPr>
              <a:t>а</a:t>
            </a:r>
            <a:r>
              <a:rPr lang="ru-RU" sz="2800" b="1" dirty="0" err="1" smtClean="0"/>
              <a:t>дцять</a:t>
            </a:r>
            <a:r>
              <a:rPr lang="ru-RU" sz="2800" b="1" dirty="0" smtClean="0"/>
              <a:t>,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5291" y="2895097"/>
            <a:ext cx="691096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Утворіть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і </a:t>
            </a:r>
            <a:r>
              <a:rPr lang="ru-RU" sz="2800" b="1" dirty="0" smtClean="0">
                <a:solidFill>
                  <a:srgbClr val="002060"/>
                </a:solidFill>
              </a:rPr>
              <a:t>запишіть </a:t>
            </a:r>
            <a:r>
              <a:rPr lang="ru-RU" sz="2800" b="1" dirty="0">
                <a:solidFill>
                  <a:srgbClr val="002060"/>
                </a:solidFill>
              </a:rPr>
              <a:t>числівники за </a:t>
            </a:r>
            <a:r>
              <a:rPr lang="ru-RU" sz="2800" b="1" dirty="0" err="1">
                <a:solidFill>
                  <a:srgbClr val="002060"/>
                </a:solidFill>
              </a:rPr>
              <a:t>поданою</a:t>
            </a:r>
            <a:r>
              <a:rPr lang="ru-RU" sz="2800" b="1" dirty="0">
                <a:solidFill>
                  <a:srgbClr val="002060"/>
                </a:solidFill>
              </a:rPr>
              <a:t> схемою. З </a:t>
            </a:r>
            <a:r>
              <a:rPr lang="ru-RU" sz="2800" b="1" dirty="0" smtClean="0">
                <a:solidFill>
                  <a:srgbClr val="002060"/>
                </a:solidFill>
              </a:rPr>
              <a:t>одним </a:t>
            </a:r>
            <a:r>
              <a:rPr lang="ru-RU" sz="2800" b="1" dirty="0">
                <a:solidFill>
                  <a:srgbClr val="002060"/>
                </a:solidFill>
              </a:rPr>
              <a:t>із них </a:t>
            </a:r>
            <a:r>
              <a:rPr lang="ru-RU" sz="2800" b="1" dirty="0" err="1" smtClean="0">
                <a:solidFill>
                  <a:srgbClr val="002060"/>
                </a:solidFill>
              </a:rPr>
              <a:t>складіть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і </a:t>
            </a:r>
            <a:r>
              <a:rPr lang="ru-RU" sz="2800" b="1" dirty="0" smtClean="0">
                <a:solidFill>
                  <a:srgbClr val="002060"/>
                </a:solidFill>
              </a:rPr>
              <a:t>запишіть </a:t>
            </a:r>
            <a:r>
              <a:rPr lang="ru-RU" sz="2800" b="1" dirty="0">
                <a:solidFill>
                  <a:srgbClr val="002060"/>
                </a:solidFill>
              </a:rPr>
              <a:t>речення.</a:t>
            </a:r>
          </a:p>
        </p:txBody>
      </p:sp>
      <p:pic>
        <p:nvPicPr>
          <p:cNvPr id="18" name="Picture 2" descr="D:\3 клас\01 УКР МОВА\1 Пономарьова\06 Числівник\№077-Пригадую числівники\2026-02-12_233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47" y="3845597"/>
            <a:ext cx="3090360" cy="11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860325" y="4014542"/>
            <a:ext cx="222078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Двадцять</a:t>
            </a:r>
            <a:r>
              <a:rPr lang="ru-RU" sz="2800" b="1" dirty="0" smtClean="0"/>
              <a:t>,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0325" y="4541702"/>
            <a:ext cx="222078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тридцять</a:t>
            </a:r>
            <a:r>
              <a:rPr lang="ru-RU" sz="2800" b="1" dirty="0" smtClean="0"/>
              <a:t>,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2329" y="5347887"/>
            <a:ext cx="534371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Зошит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коштує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двадцять</a:t>
            </a:r>
            <a:r>
              <a:rPr lang="ru-RU" sz="2800" b="1" dirty="0"/>
              <a:t> </a:t>
            </a:r>
            <a:r>
              <a:rPr lang="ru-RU" sz="2800" b="1" dirty="0" err="1" smtClean="0"/>
              <a:t>гривень</a:t>
            </a:r>
            <a:r>
              <a:rPr lang="ru-RU" sz="2800" b="1" dirty="0" smtClean="0"/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189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3228" y="405458"/>
            <a:ext cx="10155463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Прочитайте </a:t>
            </a:r>
            <a:r>
              <a:rPr lang="ru-RU" sz="3600" b="1" dirty="0"/>
              <a:t>інформацію про </a:t>
            </a:r>
            <a:r>
              <a:rPr lang="ru-RU" sz="3600" b="1" dirty="0" err="1" smtClean="0"/>
              <a:t>Запоріжжя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3440" y="1269554"/>
            <a:ext cx="7272807" cy="3970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Площа</a:t>
            </a:r>
            <a:r>
              <a:rPr lang="ru-RU" sz="2800" b="1" dirty="0" smtClean="0"/>
              <a:t> </a:t>
            </a:r>
            <a:r>
              <a:rPr lang="ru-RU" sz="2800" b="1" dirty="0" err="1"/>
              <a:t>Запоріжжя</a:t>
            </a:r>
            <a:r>
              <a:rPr lang="ru-RU" sz="2800" b="1" dirty="0"/>
              <a:t> становить 331 </a:t>
            </a:r>
            <a:r>
              <a:rPr lang="ru-RU" sz="2800" b="1" dirty="0" err="1"/>
              <a:t>квадратний</a:t>
            </a:r>
            <a:r>
              <a:rPr lang="ru-RU" sz="2800" b="1" dirty="0"/>
              <a:t> </a:t>
            </a:r>
            <a:r>
              <a:rPr lang="ru-RU" sz="2800" b="1" dirty="0" err="1"/>
              <a:t>кілометр</a:t>
            </a:r>
            <a:r>
              <a:rPr lang="ru-RU" sz="2800" b="1" dirty="0"/>
              <a:t>, і це </a:t>
            </a:r>
            <a:r>
              <a:rPr lang="ru-RU" sz="2800" b="1" dirty="0" err="1"/>
              <a:t>п’яте</a:t>
            </a:r>
            <a:r>
              <a:rPr lang="ru-RU" sz="2800" b="1" dirty="0"/>
              <a:t> за </a:t>
            </a:r>
            <a:r>
              <a:rPr lang="ru-RU" sz="2800" b="1" dirty="0" err="1"/>
              <a:t>площею</a:t>
            </a:r>
            <a:r>
              <a:rPr lang="ru-RU" sz="2800" b="1" dirty="0"/>
              <a:t> </a:t>
            </a:r>
            <a:r>
              <a:rPr lang="ru-RU" sz="2800" b="1" dirty="0" err="1"/>
              <a:t>місто</a:t>
            </a:r>
            <a:r>
              <a:rPr lang="ru-RU" sz="2800" b="1" dirty="0"/>
              <a:t> в Україні.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b="1" dirty="0" smtClean="0"/>
              <a:t>У </a:t>
            </a:r>
            <a:r>
              <a:rPr lang="ru-RU" sz="2800" b="1" dirty="0" err="1"/>
              <a:t>Запоріжжі</a:t>
            </a:r>
            <a:r>
              <a:rPr lang="ru-RU" sz="2800" b="1" dirty="0"/>
              <a:t> </a:t>
            </a:r>
            <a:r>
              <a:rPr lang="ru-RU" sz="2800" b="1" dirty="0" err="1"/>
              <a:t>працює</a:t>
            </a:r>
            <a:r>
              <a:rPr lang="ru-RU" sz="2800" b="1" dirty="0"/>
              <a:t> музей </a:t>
            </a:r>
            <a:r>
              <a:rPr lang="ru-RU" sz="2800" b="1" dirty="0" err="1"/>
              <a:t>автомобілів</a:t>
            </a:r>
            <a:r>
              <a:rPr lang="ru-RU" sz="2800" b="1" dirty="0"/>
              <a:t> «</a:t>
            </a:r>
            <a:r>
              <a:rPr lang="ru-RU" sz="2800" b="1" dirty="0" err="1" smtClean="0"/>
              <a:t>Фает</a:t>
            </a:r>
            <a:r>
              <a:rPr lang="uk-UA" sz="2800" b="1" dirty="0" smtClean="0">
                <a:solidFill>
                  <a:srgbClr val="FFFF00"/>
                </a:solidFill>
              </a:rPr>
              <a:t>о</a:t>
            </a:r>
            <a:r>
              <a:rPr lang="ru-RU" sz="2800" b="1" dirty="0" smtClean="0"/>
              <a:t>н</a:t>
            </a:r>
            <a:r>
              <a:rPr lang="ru-RU" sz="2800" b="1" dirty="0"/>
              <a:t>». Там понад 150 автомашин з різних </a:t>
            </a:r>
            <a:r>
              <a:rPr lang="ru-RU" sz="2800" b="1" dirty="0" err="1"/>
              <a:t>країн</a:t>
            </a:r>
            <a:r>
              <a:rPr lang="ru-RU" sz="2800" b="1" dirty="0"/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b="1" dirty="0" smtClean="0"/>
              <a:t>У </a:t>
            </a:r>
            <a:r>
              <a:rPr lang="ru-RU" sz="2800" b="1" dirty="0" err="1"/>
              <a:t>Запоріжжі</a:t>
            </a:r>
            <a:r>
              <a:rPr lang="ru-RU" sz="2800" b="1" dirty="0"/>
              <a:t> </a:t>
            </a:r>
            <a:r>
              <a:rPr lang="ru-RU" sz="2800" b="1" dirty="0" err="1"/>
              <a:t>розташований</a:t>
            </a:r>
            <a:r>
              <a:rPr lang="ru-RU" sz="2800" b="1" dirty="0"/>
              <a:t> </a:t>
            </a:r>
            <a:r>
              <a:rPr lang="ru-RU" sz="2800" b="1" dirty="0" err="1"/>
              <a:t>найбільший</a:t>
            </a:r>
            <a:r>
              <a:rPr lang="ru-RU" sz="2800" b="1" dirty="0"/>
              <a:t> </a:t>
            </a:r>
            <a:r>
              <a:rPr lang="ru-RU" sz="2800" b="1" dirty="0" err="1"/>
              <a:t>острів</a:t>
            </a:r>
            <a:r>
              <a:rPr lang="ru-RU" sz="2800" b="1" dirty="0"/>
              <a:t> на </a:t>
            </a:r>
            <a:r>
              <a:rPr lang="ru-RU" sz="2800" b="1" dirty="0" err="1"/>
              <a:t>Дніпрі</a:t>
            </a:r>
            <a:r>
              <a:rPr lang="ru-RU" sz="2800" b="1" dirty="0"/>
              <a:t> — </a:t>
            </a:r>
            <a:r>
              <a:rPr lang="ru-RU" sz="2800" b="1" dirty="0" smtClean="0"/>
              <a:t>Х</a:t>
            </a:r>
            <a:r>
              <a:rPr lang="uk-UA" sz="2800" b="1" dirty="0" smtClean="0">
                <a:solidFill>
                  <a:srgbClr val="FFFF00"/>
                </a:solidFill>
              </a:rPr>
              <a:t>о</a:t>
            </a:r>
            <a:r>
              <a:rPr lang="ru-RU" sz="2800" b="1" dirty="0" err="1" smtClean="0"/>
              <a:t>ртиця</a:t>
            </a:r>
            <a:r>
              <a:rPr lang="ru-RU" sz="2800" b="1" dirty="0"/>
              <a:t>. Він </a:t>
            </a:r>
            <a:r>
              <a:rPr lang="ru-RU" sz="2800" b="1" dirty="0" err="1"/>
              <a:t>простягнувся</a:t>
            </a:r>
            <a:r>
              <a:rPr lang="ru-RU" sz="2800" b="1" dirty="0"/>
              <a:t> на 12 </a:t>
            </a:r>
            <a:r>
              <a:rPr lang="ru-RU" sz="2800" b="1" dirty="0" err="1"/>
              <a:t>кілометрів</a:t>
            </a:r>
            <a:r>
              <a:rPr lang="ru-RU" sz="2800" b="1" dirty="0"/>
              <a:t>.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267496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970" y="5280631"/>
            <a:ext cx="760731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Яка </a:t>
            </a:r>
            <a:r>
              <a:rPr lang="ru-RU" sz="2400" b="1" dirty="0" err="1">
                <a:solidFill>
                  <a:srgbClr val="0070C0"/>
                </a:solidFill>
              </a:rPr>
              <a:t>інформація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вас </a:t>
            </a:r>
            <a:r>
              <a:rPr lang="ru-RU" sz="2400" b="1" dirty="0" err="1">
                <a:solidFill>
                  <a:srgbClr val="0070C0"/>
                </a:solidFill>
              </a:rPr>
              <a:t>найбільше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зацікавила</a:t>
            </a:r>
            <a:r>
              <a:rPr lang="ru-RU" sz="2400" b="1" dirty="0">
                <a:solidFill>
                  <a:srgbClr val="0070C0"/>
                </a:solidFill>
              </a:rPr>
              <a:t> або </a:t>
            </a:r>
            <a:r>
              <a:rPr lang="ru-RU" sz="2400" b="1" dirty="0" err="1" smtClean="0">
                <a:solidFill>
                  <a:srgbClr val="0070C0"/>
                </a:solidFill>
              </a:rPr>
              <a:t>здивувала</a:t>
            </a:r>
            <a:r>
              <a:rPr lang="ru-RU" sz="2400" b="1" dirty="0">
                <a:solidFill>
                  <a:srgbClr val="0070C0"/>
                </a:solidFill>
              </a:rPr>
              <a:t>? Чому? </a:t>
            </a:r>
            <a:r>
              <a:rPr lang="ru-RU" sz="2400" b="1" dirty="0" smtClean="0">
                <a:solidFill>
                  <a:srgbClr val="0070C0"/>
                </a:solidFill>
              </a:rPr>
              <a:t>Складіть </a:t>
            </a:r>
            <a:r>
              <a:rPr lang="ru-RU" sz="2400" b="1" dirty="0">
                <a:solidFill>
                  <a:srgbClr val="0070C0"/>
                </a:solidFill>
              </a:rPr>
              <a:t>про це текст (3–4 речення).</a:t>
            </a:r>
          </a:p>
        </p:txBody>
      </p:sp>
      <p:pic>
        <p:nvPicPr>
          <p:cNvPr id="4098" name="Picture 2" descr="Что можно посмотреть в крупнейшем музее автомото техники &quot;Фаэто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47" y="1208496"/>
            <a:ext cx="3466356" cy="2315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 ОСТРІВ ХОРТИЦЯ – 100 ПРИРОДНИХ ЧУДЕС УКРАЇНИ – Станіславівський Натуралі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56" y="3645818"/>
            <a:ext cx="3428439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22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3 клас\01 УКР МОВА\1 Пономарьова\06 Числівник\№077-Пригадую числівники\2026-02-12_233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1314061"/>
            <a:ext cx="9736894" cy="323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5487" y="549474"/>
            <a:ext cx="9865096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9469" y="4602749"/>
            <a:ext cx="8613201" cy="15323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Що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називають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і на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які питання відповідають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числівники?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uk-UA" altLang="ru-RU" sz="2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Для чого використовують числівники в мовленні?</a:t>
            </a: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244" y="4184385"/>
            <a:ext cx="1944213" cy="201622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834" y="574676"/>
            <a:ext cx="10149760" cy="752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560061738"/>
              </p:ext>
            </p:extLst>
          </p:nvPr>
        </p:nvGraphicFramePr>
        <p:xfrm>
          <a:off x="1467202" y="2031102"/>
          <a:ext cx="9297202" cy="449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1467202" y="1413570"/>
            <a:ext cx="9217024" cy="51077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Опишіть</a:t>
            </a:r>
            <a:r>
              <a:rPr lang="ru-RU" sz="2400" b="1" dirty="0" smtClean="0">
                <a:solidFill>
                  <a:srgbClr val="0070C0"/>
                </a:solidFill>
              </a:rPr>
              <a:t> за допомогою </a:t>
            </a:r>
            <a:r>
              <a:rPr lang="ru-RU" sz="2400" b="1" dirty="0" err="1" smtClean="0">
                <a:solidFill>
                  <a:srgbClr val="0070C0"/>
                </a:solidFill>
              </a:rPr>
              <a:t>прикметників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>
                <a:solidFill>
                  <a:srgbClr val="0070C0"/>
                </a:solidFill>
              </a:rPr>
              <a:t>яким був цей </a:t>
            </a:r>
            <a:r>
              <a:rPr lang="ru-RU" sz="2400" b="1" dirty="0" smtClean="0">
                <a:solidFill>
                  <a:srgbClr val="0070C0"/>
                </a:solidFill>
              </a:rPr>
              <a:t>урок для вас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14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9078" y="1340433"/>
            <a:ext cx="10106248" cy="739221"/>
          </a:xfrm>
          <a:prstGeom prst="roundRect">
            <a:avLst/>
          </a:prstGeom>
          <a:ln w="38100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+mn-lt"/>
              </a:rPr>
              <a:t>Виберіть той смайлик, який відображає ваш настрій на початку уроку. Прочитайте слова під смайлами. На яке питання вони відповідають?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87863" y="500415"/>
            <a:ext cx="9921309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 «Який ти зараз?»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Картинки по запросу смайл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18" y="2167373"/>
            <a:ext cx="2292822" cy="148805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1" name="Рисунок 10" descr="Картинки по запросу смайлик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r="6780"/>
          <a:stretch/>
        </p:blipFill>
        <p:spPr bwMode="auto">
          <a:xfrm>
            <a:off x="3813516" y="2172978"/>
            <a:ext cx="2158594" cy="151278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6" name="Рисунок 15" descr="Картинки по запросу смайли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33" y="2172978"/>
            <a:ext cx="2012354" cy="145720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7" name="Рисунок 16" descr="Картинки по запросу смайлики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r="7109"/>
          <a:stretch/>
        </p:blipFill>
        <p:spPr bwMode="auto">
          <a:xfrm>
            <a:off x="1271792" y="4244996"/>
            <a:ext cx="1589288" cy="149122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8" name="Рисунок 17" descr="Картинки по запросу смайлик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36" y="4188432"/>
            <a:ext cx="1776826" cy="15352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9" name="Рисунок 18" descr="Картинки по запросу смайлики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724" y="4200962"/>
            <a:ext cx="1719617" cy="153974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0" name="Рисунок 19" descr="Картинки по запросу смайлики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072" y="4232986"/>
            <a:ext cx="1710042" cy="148776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кругленный прямоугольник 20"/>
          <p:cNvSpPr/>
          <p:nvPr/>
        </p:nvSpPr>
        <p:spPr>
          <a:xfrm>
            <a:off x="1093409" y="3705527"/>
            <a:ext cx="1947538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Чудовий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78799" y="3634048"/>
            <a:ext cx="1937701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святковий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00020" y="5738927"/>
            <a:ext cx="1838526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веселий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30686" y="5771592"/>
            <a:ext cx="2569657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задоволений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3719" y="5771592"/>
            <a:ext cx="1942441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творчий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22090" y="5753414"/>
            <a:ext cx="1847664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сумний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81459" y="3609550"/>
            <a:ext cx="1780055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гнівний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 descr="Картинки по запросу смайлики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5" r="31931"/>
          <a:stretch/>
        </p:blipFill>
        <p:spPr bwMode="auto">
          <a:xfrm>
            <a:off x="9466895" y="2187983"/>
            <a:ext cx="1546992" cy="149947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9084533" y="3622081"/>
            <a:ext cx="2235993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задумливий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14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49474"/>
            <a:ext cx="9865096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1 УКР МОВА\1 Пономарьова\06 Числівник\№077-Пригадую числівники\2026-02-12_231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93" y="1533779"/>
            <a:ext cx="9865096" cy="3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3378" y="1343066"/>
            <a:ext cx="1944217" cy="201622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3782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55227" y="599860"/>
            <a:ext cx="9953945" cy="6522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Відгадайте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43460" y="1341562"/>
            <a:ext cx="6444715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088136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Я, відомо, дуже знатний,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Кількість можу означати, 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 порядок при лічбі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Підкажу мерщій тобі.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Чи який, чи котрий, скільки –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       Запитай мене лиш тільки.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Щоб не бути багатослівним, 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Називаюсь я ……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83919" y="4788659"/>
            <a:ext cx="21602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числівник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9" name="Picture 3" descr="D:\Картинки до тестів\Числ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0" b="1164"/>
          <a:stretch/>
        </p:blipFill>
        <p:spPr bwMode="auto">
          <a:xfrm>
            <a:off x="7632150" y="1343785"/>
            <a:ext cx="3425964" cy="306199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805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xmlns="" id="{D527F8C2-16E3-4159-9C1F-8AAC08AE7AA9}"/>
              </a:ext>
            </a:extLst>
          </p:cNvPr>
          <p:cNvSpPr/>
          <p:nvPr/>
        </p:nvSpPr>
        <p:spPr>
          <a:xfrm>
            <a:off x="1044182" y="1617274"/>
            <a:ext cx="4639937" cy="19565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4000" b="1" dirty="0">
                <a:ln w="11430"/>
                <a:solidFill>
                  <a:schemeClr val="bg1"/>
                </a:solidFill>
                <a:cs typeface="Times New Roman" pitchFamily="18" charset="0"/>
              </a:rPr>
              <a:t>В роботі «ох»,</a:t>
            </a:r>
          </a:p>
          <a:p>
            <a:r>
              <a:rPr lang="uk-UA" sz="4000" b="1" dirty="0">
                <a:ln w="11430"/>
                <a:solidFill>
                  <a:schemeClr val="bg1"/>
                </a:solidFill>
                <a:cs typeface="Times New Roman" pitchFamily="18" charset="0"/>
              </a:rPr>
              <a:t>Він уже сім літ</a:t>
            </a:r>
          </a:p>
          <a:p>
            <a:r>
              <a:rPr lang="uk-UA" sz="4000" b="1" dirty="0">
                <a:ln w="11430"/>
                <a:solidFill>
                  <a:schemeClr val="bg1"/>
                </a:solidFill>
                <a:cs typeface="Times New Roman" pitchFamily="18" charset="0"/>
              </a:rPr>
              <a:t>Два дурні б’ються,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xmlns="" id="{1B0D97FD-D325-4989-B2A2-F9EAB8CBA7AF}"/>
              </a:ext>
            </a:extLst>
          </p:cNvPr>
          <p:cNvSpPr/>
          <p:nvPr/>
        </p:nvSpPr>
        <p:spPr>
          <a:xfrm>
            <a:off x="6414745" y="1590776"/>
            <a:ext cx="4600598" cy="19565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4000" b="1" dirty="0">
                <a:ln w="11430"/>
                <a:solidFill>
                  <a:schemeClr val="bg1"/>
                </a:solidFill>
                <a:cs typeface="Times New Roman" pitchFamily="18" charset="0"/>
              </a:rPr>
              <a:t>а третій дивиться.</a:t>
            </a:r>
          </a:p>
          <a:p>
            <a:r>
              <a:rPr lang="uk-UA" sz="4000" b="1" dirty="0">
                <a:ln w="11430"/>
                <a:solidFill>
                  <a:schemeClr val="bg1"/>
                </a:solidFill>
                <a:cs typeface="Times New Roman" pitchFamily="18" charset="0"/>
              </a:rPr>
              <a:t>а їсть за трьох.</a:t>
            </a:r>
          </a:p>
          <a:p>
            <a:r>
              <a:rPr lang="uk-UA" sz="4000" b="1" dirty="0">
                <a:ln w="11430"/>
                <a:solidFill>
                  <a:schemeClr val="bg1"/>
                </a:solidFill>
                <a:cs typeface="Times New Roman" pitchFamily="18" charset="0"/>
              </a:rPr>
              <a:t>на одній дуді грає.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3" y="3768186"/>
            <a:ext cx="2002586" cy="2648206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4723879" y="1965142"/>
            <a:ext cx="1690866" cy="632771"/>
          </a:xfrm>
          <a:prstGeom prst="straightConnector1">
            <a:avLst/>
          </a:prstGeom>
          <a:ln w="57150">
            <a:solidFill>
              <a:srgbClr val="0054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795887" y="2569044"/>
            <a:ext cx="1618858" cy="604933"/>
          </a:xfrm>
          <a:prstGeom prst="straightConnector1">
            <a:avLst/>
          </a:prstGeom>
          <a:ln w="57150">
            <a:solidFill>
              <a:srgbClr val="0054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423483" y="1965142"/>
            <a:ext cx="997144" cy="1260800"/>
          </a:xfrm>
          <a:prstGeom prst="straightConnector1">
            <a:avLst/>
          </a:prstGeom>
          <a:ln w="57150">
            <a:solidFill>
              <a:srgbClr val="0054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835447" y="599860"/>
            <a:ext cx="10369152" cy="8161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Відновіть прислів’я. Назвіть в них числівники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64149" y="3768186"/>
            <a:ext cx="7554669" cy="228147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uk-UA" altLang="ru-RU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Що називають </a:t>
            </a:r>
            <a:r>
              <a:rPr lang="uk-UA" altLang="ru-RU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і на </a:t>
            </a:r>
            <a:r>
              <a:rPr lang="uk-UA" altLang="ru-RU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які питання відповідають </a:t>
            </a:r>
            <a:r>
              <a:rPr lang="uk-UA" altLang="ru-RU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числівники?</a:t>
            </a:r>
            <a:r>
              <a:rPr lang="uk-UA" altLang="ru-RU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uk-UA" altLang="ru-RU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Для чого використовують числівники в мовленні?</a:t>
            </a:r>
          </a:p>
        </p:txBody>
      </p:sp>
    </p:spTree>
    <p:extLst>
      <p:ext uri="{BB962C8B-B14F-4D97-AF65-F5344CB8AC3E}">
        <p14:creationId xmlns:p14="http://schemas.microsoft.com/office/powerpoint/2010/main" val="31250020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8208" y="1413570"/>
            <a:ext cx="5939302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Сьогодні на уроці ми будемо досліджувати </a:t>
            </a:r>
            <a:r>
              <a:rPr lang="uk-UA" sz="2800" b="1" dirty="0" smtClean="0">
                <a:solidFill>
                  <a:srgbClr val="0070C0"/>
                </a:solidFill>
              </a:rPr>
              <a:t>числівники</a:t>
            </a:r>
            <a:r>
              <a:rPr lang="uk-UA" sz="2800" b="1" dirty="0">
                <a:solidFill>
                  <a:srgbClr val="0070C0"/>
                </a:solidFill>
              </a:rPr>
              <a:t>, вчитися їх </a:t>
            </a:r>
            <a:r>
              <a:rPr lang="uk-UA" sz="2800" b="1" dirty="0" smtClean="0">
                <a:solidFill>
                  <a:srgbClr val="0070C0"/>
                </a:solidFill>
              </a:rPr>
              <a:t>наголошувати і записувати. </a:t>
            </a:r>
            <a:r>
              <a:rPr lang="uk-UA" sz="2800" b="1" dirty="0">
                <a:solidFill>
                  <a:srgbClr val="0070C0"/>
                </a:solidFill>
              </a:rPr>
              <a:t>Побуваємо у місті Запоріжжя, </a:t>
            </a:r>
            <a:r>
              <a:rPr lang="uk-UA" sz="2800" b="1" dirty="0" smtClean="0">
                <a:solidFill>
                  <a:srgbClr val="0070C0"/>
                </a:solidFill>
              </a:rPr>
              <a:t>дізнаємося цікаві факти про нього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1" y="1431778"/>
            <a:ext cx="3533225" cy="34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🤔Як багато ми чули про наше славне Запоріжжя... Та чи знаєте, які факти  про місто насправді є міфами? 1️⃣ Проспект Соборний - найдовший у Європі? Проспект  Соборний хоча і має доволі вели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157" y="3660339"/>
            <a:ext cx="5117498" cy="2865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1 УКР МОВА\2026-01-04_19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1" y="1579566"/>
            <a:ext cx="9554261" cy="3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355727" y="2061642"/>
            <a:ext cx="4105162" cy="9707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71221" y="1616680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1616680"/>
            <a:ext cx="473773" cy="5915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99836" y="-684537"/>
            <a:ext cx="474665" cy="592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45590" y="538848"/>
            <a:ext cx="8426703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35447" y="4653930"/>
            <a:ext cx="9554261" cy="12192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слова. Зробіть звуковий аналіз слів з апострофом.  </a:t>
            </a: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19" y="1502943"/>
            <a:ext cx="1928220" cy="8201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0" t="51297" r="28382" b="38587"/>
          <a:stretch/>
        </p:blipFill>
        <p:spPr>
          <a:xfrm>
            <a:off x="1195488" y="2997746"/>
            <a:ext cx="1568470" cy="64242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7" b="52097"/>
          <a:stretch/>
        </p:blipFill>
        <p:spPr>
          <a:xfrm>
            <a:off x="2483947" y="2709714"/>
            <a:ext cx="3973683" cy="104486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" t="67729" r="29448" b="19423"/>
          <a:stretch/>
        </p:blipFill>
        <p:spPr>
          <a:xfrm>
            <a:off x="1103873" y="3645818"/>
            <a:ext cx="2595963" cy="81247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80721" r="27313" b="2869"/>
          <a:stretch/>
        </p:blipFill>
        <p:spPr>
          <a:xfrm>
            <a:off x="4007202" y="3429794"/>
            <a:ext cx="2858634" cy="103777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t="49554" r="59989" b="37857"/>
          <a:stretch/>
        </p:blipFill>
        <p:spPr>
          <a:xfrm>
            <a:off x="5638868" y="2844101"/>
            <a:ext cx="1446040" cy="7960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31885" r="49752" b="52409"/>
          <a:stretch/>
        </p:blipFill>
        <p:spPr>
          <a:xfrm>
            <a:off x="7385424" y="2746588"/>
            <a:ext cx="1907353" cy="953506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770927" y="2565698"/>
            <a:ext cx="1624593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– = 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>
                <a:solidFill>
                  <a:srgbClr val="002060"/>
                </a:solidFill>
              </a:rPr>
              <a:t> =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427007" y="2423423"/>
            <a:ext cx="239594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– </a:t>
            </a:r>
            <a:r>
              <a:rPr lang="ru-RU" sz="3600" b="1" dirty="0" smtClean="0">
                <a:solidFill>
                  <a:srgbClr val="FF0000"/>
                </a:solidFill>
              </a:rPr>
              <a:t>о </a:t>
            </a:r>
            <a:r>
              <a:rPr lang="ru-RU" sz="3600" b="1" dirty="0">
                <a:solidFill>
                  <a:srgbClr val="002060"/>
                </a:solidFill>
              </a:rPr>
              <a:t>– = 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>
                <a:solidFill>
                  <a:srgbClr val="002060"/>
                </a:solidFill>
              </a:rPr>
              <a:t> =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7497" y="405459"/>
            <a:ext cx="9591816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повідомлення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613" y="1125538"/>
            <a:ext cx="11109034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      </a:t>
            </a:r>
            <a:r>
              <a:rPr lang="ru-RU" sz="3200" b="1" dirty="0" err="1" smtClean="0"/>
              <a:t>Запоріжжя</a:t>
            </a:r>
            <a:r>
              <a:rPr lang="ru-RU" sz="3200" b="1" dirty="0" smtClean="0"/>
              <a:t> </a:t>
            </a:r>
            <a:r>
              <a:rPr lang="ru-RU" sz="3200" b="1" dirty="0" err="1"/>
              <a:t>розкинулося</a:t>
            </a:r>
            <a:r>
              <a:rPr lang="ru-RU" sz="3200" b="1" dirty="0"/>
              <a:t> на </a:t>
            </a:r>
            <a:r>
              <a:rPr lang="ru-RU" sz="3200" b="1" dirty="0" err="1"/>
              <a:t>обох</a:t>
            </a:r>
            <a:r>
              <a:rPr lang="ru-RU" sz="3200" b="1" dirty="0"/>
              <a:t> берегах </a:t>
            </a:r>
            <a:r>
              <a:rPr lang="ru-RU" sz="3200" b="1" dirty="0" err="1"/>
              <a:t>Дніпра</a:t>
            </a:r>
            <a:r>
              <a:rPr lang="ru-RU" sz="3200" b="1" dirty="0"/>
              <a:t>. У місті велика кількість </a:t>
            </a:r>
            <a:r>
              <a:rPr lang="ru-RU" sz="3200" b="1" dirty="0" err="1"/>
              <a:t>потужних</a:t>
            </a:r>
            <a:r>
              <a:rPr lang="ru-RU" sz="3200" b="1" dirty="0"/>
              <a:t> </a:t>
            </a:r>
            <a:r>
              <a:rPr lang="ru-RU" sz="3200" b="1" dirty="0" err="1"/>
              <a:t>заводів</a:t>
            </a:r>
            <a:r>
              <a:rPr lang="ru-RU" sz="3200" b="1" dirty="0"/>
              <a:t>. І, </a:t>
            </a:r>
            <a:r>
              <a:rPr lang="ru-RU" sz="3200" b="1" dirty="0" err="1" smtClean="0"/>
              <a:t>водночас</a:t>
            </a:r>
            <a:r>
              <a:rPr lang="ru-RU" sz="3200" b="1" dirty="0"/>
              <a:t>, багато </a:t>
            </a:r>
            <a:r>
              <a:rPr lang="ru-RU" sz="3200" b="1" dirty="0" err="1"/>
              <a:t>затишних</a:t>
            </a:r>
            <a:r>
              <a:rPr lang="ru-RU" sz="3200" b="1" dirty="0"/>
              <a:t> </a:t>
            </a:r>
            <a:r>
              <a:rPr lang="ru-RU" sz="3200" b="1" dirty="0" err="1"/>
              <a:t>куточків</a:t>
            </a:r>
            <a:r>
              <a:rPr lang="ru-RU" sz="3200" b="1" dirty="0"/>
              <a:t> природи. Тут </a:t>
            </a:r>
            <a:r>
              <a:rPr lang="ru-RU" sz="3200" b="1" dirty="0" err="1"/>
              <a:t>розташована</a:t>
            </a:r>
            <a:r>
              <a:rPr lang="ru-RU" sz="3200" b="1" dirty="0"/>
              <a:t> </a:t>
            </a:r>
            <a:r>
              <a:rPr lang="ru-RU" sz="3200" b="1" dirty="0" err="1"/>
              <a:t>найпотужніша</a:t>
            </a:r>
            <a:r>
              <a:rPr lang="ru-RU" sz="3200" b="1" dirty="0"/>
              <a:t> в Україні </a:t>
            </a:r>
            <a:r>
              <a:rPr lang="ru-RU" sz="3200" b="1" dirty="0" err="1" smtClean="0"/>
              <a:t>гідроелектростанція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Дніпрогес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algn="just"/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     Проспект </a:t>
            </a:r>
            <a:r>
              <a:rPr lang="ru-RU" sz="3200" b="1" dirty="0" err="1">
                <a:solidFill>
                  <a:srgbClr val="FFFF00"/>
                </a:solidFill>
              </a:rPr>
              <a:t>Соборний</a:t>
            </a:r>
            <a:r>
              <a:rPr lang="ru-RU" sz="3200" b="1" dirty="0">
                <a:solidFill>
                  <a:srgbClr val="FFFF00"/>
                </a:solidFill>
              </a:rPr>
              <a:t> у </a:t>
            </a:r>
            <a:r>
              <a:rPr lang="ru-RU" sz="3200" b="1" dirty="0" err="1">
                <a:solidFill>
                  <a:srgbClr val="FFFF00"/>
                </a:solidFill>
              </a:rPr>
              <a:t>Запоріжжі</a:t>
            </a:r>
            <a:r>
              <a:rPr lang="ru-RU" sz="3200" b="1" dirty="0">
                <a:solidFill>
                  <a:srgbClr val="FFFF00"/>
                </a:solidFill>
              </a:rPr>
              <a:t> — один із </a:t>
            </a:r>
            <a:r>
              <a:rPr lang="ru-RU" sz="3200" b="1" dirty="0" err="1" smtClean="0">
                <a:solidFill>
                  <a:srgbClr val="FFFF00"/>
                </a:solidFill>
              </a:rPr>
              <a:t>найбільших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у </a:t>
            </a:r>
            <a:r>
              <a:rPr lang="ru-RU" sz="3200" b="1" dirty="0" err="1">
                <a:solidFill>
                  <a:srgbClr val="FFFF00"/>
                </a:solidFill>
              </a:rPr>
              <a:t>Європі</a:t>
            </a:r>
            <a:r>
              <a:rPr lang="ru-RU" sz="3200" b="1" dirty="0">
                <a:solidFill>
                  <a:srgbClr val="FFFF00"/>
                </a:solidFill>
              </a:rPr>
              <a:t>. Його </a:t>
            </a:r>
            <a:r>
              <a:rPr lang="ru-RU" sz="3200" b="1" dirty="0" err="1">
                <a:solidFill>
                  <a:srgbClr val="FFFF00"/>
                </a:solidFill>
              </a:rPr>
              <a:t>довжина</a:t>
            </a:r>
            <a:r>
              <a:rPr lang="ru-RU" sz="3200" b="1" dirty="0">
                <a:solidFill>
                  <a:srgbClr val="FFFF00"/>
                </a:solidFill>
              </a:rPr>
              <a:t> — 11 </a:t>
            </a:r>
            <a:r>
              <a:rPr lang="ru-RU" sz="3200" b="1" dirty="0" err="1">
                <a:solidFill>
                  <a:srgbClr val="FFFF00"/>
                </a:solidFill>
              </a:rPr>
              <a:t>кілометрів</a:t>
            </a:r>
            <a:r>
              <a:rPr lang="ru-RU" sz="3200" b="1" dirty="0">
                <a:solidFill>
                  <a:srgbClr val="FFFF00"/>
                </a:solidFill>
              </a:rPr>
              <a:t>. Він виходить на греблю </a:t>
            </a:r>
            <a:r>
              <a:rPr lang="ru-RU" sz="3200" b="1" dirty="0" err="1">
                <a:solidFill>
                  <a:srgbClr val="FFFF00"/>
                </a:solidFill>
              </a:rPr>
              <a:t>Дніпрогесу</a:t>
            </a:r>
            <a:r>
              <a:rPr lang="ru-RU" sz="3200" b="1" dirty="0">
                <a:solidFill>
                  <a:srgbClr val="FFFF00"/>
                </a:solidFill>
              </a:rPr>
              <a:t>. </a:t>
            </a:r>
            <a:r>
              <a:rPr lang="ru-RU" sz="3200" b="1" dirty="0" err="1">
                <a:solidFill>
                  <a:srgbClr val="FFFF00"/>
                </a:solidFill>
              </a:rPr>
              <a:t>Довжина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греблі</a:t>
            </a:r>
            <a:r>
              <a:rPr lang="ru-RU" sz="3200" b="1" dirty="0">
                <a:solidFill>
                  <a:srgbClr val="FFFF00"/>
                </a:solidFill>
              </a:rPr>
              <a:t> становить </a:t>
            </a:r>
            <a:r>
              <a:rPr lang="ru-RU" sz="3200" b="1" dirty="0" err="1">
                <a:solidFill>
                  <a:srgbClr val="FFFF00"/>
                </a:solidFill>
              </a:rPr>
              <a:t>майже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2 </a:t>
            </a:r>
            <a:r>
              <a:rPr lang="ru-RU" sz="3200" b="1" dirty="0" err="1" smtClean="0">
                <a:solidFill>
                  <a:srgbClr val="FFFF00"/>
                </a:solidFill>
              </a:rPr>
              <a:t>кілометри</a:t>
            </a:r>
            <a:r>
              <a:rPr lang="ru-RU" sz="32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8489" y="5208823"/>
            <a:ext cx="644289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Спишіть </a:t>
            </a:r>
            <a:r>
              <a:rPr lang="ru-RU" sz="2400" b="1" dirty="0" err="1">
                <a:solidFill>
                  <a:srgbClr val="0070C0"/>
                </a:solidFill>
              </a:rPr>
              <a:t>виділену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частину</a:t>
            </a:r>
            <a:r>
              <a:rPr lang="ru-RU" sz="2400" b="1" dirty="0">
                <a:solidFill>
                  <a:srgbClr val="0070C0"/>
                </a:solidFill>
              </a:rPr>
              <a:t> тексту. Числа </a:t>
            </a:r>
            <a:r>
              <a:rPr lang="ru-RU" sz="2400" b="1" dirty="0" err="1" smtClean="0">
                <a:solidFill>
                  <a:srgbClr val="0070C0"/>
                </a:solidFill>
              </a:rPr>
              <a:t>записуйте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словами. </a:t>
            </a:r>
            <a:r>
              <a:rPr lang="ru-RU" sz="2400" b="1" dirty="0" err="1" smtClean="0">
                <a:solidFill>
                  <a:srgbClr val="0070C0"/>
                </a:solidFill>
              </a:rPr>
              <a:t>Підкресліть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власні назви.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65540" y="6052864"/>
            <a:ext cx="656583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Визначте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довжину проспекту разом із греблею. </a:t>
            </a:r>
          </a:p>
        </p:txBody>
      </p:sp>
      <p:pic>
        <p:nvPicPr>
          <p:cNvPr id="3074" name="Picture 2" descr="Презентація &quot;Місто Запоріжж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802" y="4605633"/>
            <a:ext cx="2716501" cy="203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9434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1527" y="549474"/>
            <a:ext cx="10111064" cy="8640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Пригадайте </a:t>
            </a:r>
            <a:r>
              <a:rPr lang="ru-RU" sz="3600" b="1" dirty="0"/>
              <a:t>і запишіть числівники з </a:t>
            </a:r>
            <a:r>
              <a:rPr lang="ru-RU" sz="3600" b="1" dirty="0" smtClean="0"/>
              <a:t>апострофом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1527" y="1557586"/>
            <a:ext cx="6998459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1950" indent="-361950">
              <a:buAutoNum type="arabicPeriod"/>
            </a:pPr>
            <a:r>
              <a:rPr lang="ru-RU" sz="2800" b="1" dirty="0" err="1">
                <a:solidFill>
                  <a:srgbClr val="002060"/>
                </a:solidFill>
              </a:rPr>
              <a:t>Поділіть</a:t>
            </a:r>
            <a:r>
              <a:rPr lang="ru-RU" sz="2800" b="1" dirty="0">
                <a:solidFill>
                  <a:srgbClr val="002060"/>
                </a:solidFill>
              </a:rPr>
              <a:t> їх на склади для переносу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marL="361950" indent="-3619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Складіть </a:t>
            </a:r>
            <a:r>
              <a:rPr lang="ru-RU" sz="2800" b="1" dirty="0">
                <a:solidFill>
                  <a:srgbClr val="002060"/>
                </a:solidFill>
              </a:rPr>
              <a:t>і </a:t>
            </a:r>
            <a:r>
              <a:rPr lang="ru-RU" sz="2800" b="1" dirty="0" smtClean="0">
                <a:solidFill>
                  <a:srgbClr val="002060"/>
                </a:solidFill>
              </a:rPr>
              <a:t>запишіть </a:t>
            </a:r>
            <a:r>
              <a:rPr lang="ru-RU" sz="2800" b="1" dirty="0">
                <a:solidFill>
                  <a:srgbClr val="002060"/>
                </a:solidFill>
              </a:rPr>
              <a:t>речення з </a:t>
            </a:r>
            <a:r>
              <a:rPr lang="ru-RU" sz="2800" b="1" dirty="0" err="1">
                <a:solidFill>
                  <a:srgbClr val="002060"/>
                </a:solidFill>
              </a:rPr>
              <a:t>двома</a:t>
            </a:r>
            <a:r>
              <a:rPr lang="ru-RU" sz="2800" b="1" dirty="0">
                <a:solidFill>
                  <a:srgbClr val="002060"/>
                </a:solidFill>
              </a:rPr>
              <a:t> із </a:t>
            </a:r>
            <a:r>
              <a:rPr lang="ru-RU" sz="2800" b="1" dirty="0" err="1">
                <a:solidFill>
                  <a:srgbClr val="002060"/>
                </a:solidFill>
              </a:rPr>
              <a:t>записаних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числівників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з апострофом.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1526" y="3069754"/>
            <a:ext cx="6998459" cy="1754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П’ять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дев’ять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п’ятнадцять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дев’ятнадцять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п’ятдесят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дев’яносто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п’ятсот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дев’ятсот</a:t>
            </a:r>
            <a:endParaRPr lang="ru-RU" sz="36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95" y="1675697"/>
            <a:ext cx="2757244" cy="2533767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2181" y="4835155"/>
            <a:ext cx="828092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Моїй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бабусі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п’ятдесят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дев’ять</a:t>
            </a:r>
            <a:r>
              <a:rPr lang="ru-RU" sz="3600" b="1" dirty="0" smtClean="0"/>
              <a:t> років.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2180" y="5578256"/>
            <a:ext cx="828092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Півтори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години</a:t>
            </a:r>
            <a:r>
              <a:rPr lang="ru-RU" sz="3600" b="1" dirty="0" smtClean="0"/>
              <a:t> – це </a:t>
            </a:r>
            <a:r>
              <a:rPr lang="ru-RU" sz="3600" b="1" dirty="0" err="1" smtClean="0"/>
              <a:t>дев’яносто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хвилин</a:t>
            </a:r>
            <a:r>
              <a:rPr lang="ru-RU" sz="3600" b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91188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8064</TotalTime>
  <Words>549</Words>
  <Application>Microsoft Office PowerPoint</Application>
  <PresentationFormat>Произвольный</PresentationFormat>
  <Paragraphs>102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Правильно наголошую і записую числівники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629</cp:revision>
  <dcterms:created xsi:type="dcterms:W3CDTF">2025-08-27T14:01:18Z</dcterms:created>
  <dcterms:modified xsi:type="dcterms:W3CDTF">2026-02-22T14:17:28Z</dcterms:modified>
</cp:coreProperties>
</file>