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2" r:id="rId2"/>
    <p:sldId id="680" r:id="rId3"/>
    <p:sldId id="676" r:id="rId4"/>
    <p:sldId id="659" r:id="rId5"/>
    <p:sldId id="678" r:id="rId6"/>
    <p:sldId id="326" r:id="rId7"/>
    <p:sldId id="653" r:id="rId8"/>
    <p:sldId id="677" r:id="rId9"/>
    <p:sldId id="648" r:id="rId10"/>
    <p:sldId id="679" r:id="rId11"/>
    <p:sldId id="666" r:id="rId12"/>
    <p:sldId id="536" r:id="rId13"/>
    <p:sldId id="681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035" y="1407170"/>
            <a:ext cx="8856984" cy="91940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. Глібов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«Чиж і Голуб»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87675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79</a:t>
            </a:r>
          </a:p>
        </p:txBody>
      </p:sp>
      <p:pic>
        <p:nvPicPr>
          <p:cNvPr id="9" name="Picture 3" descr="C:\Documents and Settings\zhenya\Рабочий стол\Картинки в 3 класс\45\чиж и голубь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5" y="3544153"/>
            <a:ext cx="2554026" cy="22089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297" y="477466"/>
            <a:ext cx="10122235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Бесіда за змістом байки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596087" y="1240988"/>
            <a:ext cx="3477924" cy="950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Чужому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лихові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смійся</a:t>
            </a:r>
            <a:endParaRPr lang="ru-RU" sz="2800" b="1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3999" y="2349674"/>
            <a:ext cx="468052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Розповідь</a:t>
            </a:r>
            <a:r>
              <a:rPr lang="ru-RU" sz="2800" b="1" dirty="0" smtClean="0"/>
              <a:t> </a:t>
            </a:r>
            <a:r>
              <a:rPr lang="ru-RU" sz="2800" b="1" dirty="0"/>
              <a:t>про Голуба, який </a:t>
            </a:r>
            <a:r>
              <a:rPr lang="ru-RU" sz="2800" b="1" dirty="0" err="1"/>
              <a:t>глузував</a:t>
            </a:r>
            <a:r>
              <a:rPr lang="ru-RU" sz="2800" b="1" dirty="0"/>
              <a:t> з Чижа, а потім сам </a:t>
            </a:r>
            <a:r>
              <a:rPr lang="ru-RU" sz="2800" b="1" dirty="0" err="1"/>
              <a:t>потрапив</a:t>
            </a:r>
            <a:r>
              <a:rPr lang="ru-RU" sz="2800" b="1" dirty="0"/>
              <a:t> у </a:t>
            </a:r>
            <a:r>
              <a:rPr lang="ru-RU" sz="2800" b="1" dirty="0" err="1" smtClean="0"/>
              <a:t>пастку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9987" y="1254745"/>
            <a:ext cx="52707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Які слова з байки могли бути її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назвою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Чому саме?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2065" y="2395400"/>
            <a:ext cx="44139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Яка тема байки? Про що вона?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6648" y="3097975"/>
            <a:ext cx="37659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головна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думка байки? Чого вона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навчає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270" y="4149874"/>
            <a:ext cx="54984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Не </a:t>
            </a:r>
            <a:r>
              <a:rPr lang="ru-RU" sz="2800" b="1" dirty="0"/>
              <a:t>слід </a:t>
            </a:r>
            <a:r>
              <a:rPr lang="ru-RU" sz="2800" b="1" dirty="0" err="1"/>
              <a:t>насміхатися</a:t>
            </a:r>
            <a:r>
              <a:rPr lang="ru-RU" sz="2800" b="1" dirty="0"/>
              <a:t> над чужими проблемами, адже </a:t>
            </a:r>
            <a:r>
              <a:rPr lang="ru-RU" sz="2800" b="1" dirty="0" err="1"/>
              <a:t>кожен</a:t>
            </a:r>
            <a:r>
              <a:rPr lang="ru-RU" sz="2800" b="1" dirty="0"/>
              <a:t> може </a:t>
            </a:r>
            <a:r>
              <a:rPr lang="ru-RU" sz="2800" b="1" dirty="0" err="1"/>
              <a:t>опинитися</a:t>
            </a:r>
            <a:r>
              <a:rPr lang="ru-RU" sz="2800" b="1" dirty="0"/>
              <a:t> в </a:t>
            </a:r>
            <a:r>
              <a:rPr lang="ru-RU" sz="2800" b="1" dirty="0" err="1"/>
              <a:t>подібній</a:t>
            </a:r>
            <a:r>
              <a:rPr lang="ru-RU" sz="2800" b="1" dirty="0"/>
              <a:t> </a:t>
            </a:r>
            <a:r>
              <a:rPr lang="ru-RU" sz="2800" b="1" dirty="0" err="1"/>
              <a:t>ситуації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13" name="Picture 5" descr="C:\Documents and Settings\zhenya\Рабочий стол\Картинки\Рис 3-14 Мальчик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72" y="4193542"/>
            <a:ext cx="2454816" cy="21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Documents and Settings\zhenya\Рабочий стол\Картинки\Рис 3-10 Мальчик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1" y="3838126"/>
            <a:ext cx="1875172" cy="24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478" y="477466"/>
            <a:ext cx="9865097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/>
              <a:t>Зіграймо</a:t>
            </a:r>
            <a:r>
              <a:rPr lang="ru-RU" sz="4000" b="1" dirty="0"/>
              <a:t> в театр — </a:t>
            </a:r>
            <a:r>
              <a:rPr lang="ru-RU" sz="4000" b="1" dirty="0" err="1"/>
              <a:t>інсценізуймо</a:t>
            </a:r>
            <a:r>
              <a:rPr lang="ru-RU" sz="4000" b="1" dirty="0"/>
              <a:t> байку.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439" y="3742707"/>
            <a:ext cx="482453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Знайдіть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слова автора.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інтонацією їх краще прочитати? Яке ставлення Голуба до Чижика слід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передати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читаючи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його слова?</a:t>
            </a:r>
          </a:p>
        </p:txBody>
      </p:sp>
      <p:pic>
        <p:nvPicPr>
          <p:cNvPr id="14" name="Picture 7" descr="http://o-vsem.ru/wp-content/uploads/2016/12/chizh-i-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56" y="3742706"/>
            <a:ext cx="5437243" cy="24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751" y="1197546"/>
            <a:ext cx="4265657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Охарактеризуйте героїв байки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2031" y="1706826"/>
            <a:ext cx="518457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Голуб </a:t>
            </a:r>
            <a:r>
              <a:rPr lang="ru-RU" sz="2400" b="1" dirty="0"/>
              <a:t>–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гордий</a:t>
            </a:r>
            <a:r>
              <a:rPr lang="ru-RU" sz="2400" b="1" dirty="0"/>
              <a:t>, </a:t>
            </a:r>
            <a:r>
              <a:rPr lang="ru-RU" sz="2400" b="1" dirty="0" err="1"/>
              <a:t>самовпевнений</a:t>
            </a:r>
            <a:r>
              <a:rPr lang="ru-RU" sz="2400" b="1" dirty="0"/>
              <a:t>, </a:t>
            </a:r>
            <a:r>
              <a:rPr lang="ru-RU" sz="2400" b="1" dirty="0" err="1"/>
              <a:t>вважає</a:t>
            </a:r>
            <a:r>
              <a:rPr lang="ru-RU" sz="2400" b="1" dirty="0"/>
              <a:t> себе </a:t>
            </a:r>
            <a:r>
              <a:rPr lang="ru-RU" sz="2400" b="1" dirty="0" err="1"/>
              <a:t>розумнішим</a:t>
            </a:r>
            <a:r>
              <a:rPr lang="ru-RU" sz="2400" b="1" dirty="0"/>
              <a:t>, але сам </a:t>
            </a:r>
            <a:r>
              <a:rPr lang="ru-RU" sz="2400" b="1" dirty="0" err="1"/>
              <a:t>опиняється</a:t>
            </a:r>
            <a:r>
              <a:rPr lang="ru-RU" sz="2400" b="1" dirty="0"/>
              <a:t> у </a:t>
            </a:r>
            <a:r>
              <a:rPr lang="ru-RU" sz="2400" b="1" dirty="0" err="1"/>
              <a:t>пастці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FF00"/>
                </a:solidFill>
              </a:rPr>
              <a:t>Риси характеру</a:t>
            </a:r>
            <a:r>
              <a:rPr lang="ru-RU" sz="2400" b="1" dirty="0"/>
              <a:t>: </a:t>
            </a:r>
            <a:r>
              <a:rPr lang="ru-RU" sz="2400" b="1" dirty="0" err="1"/>
              <a:t>безсердечний</a:t>
            </a:r>
            <a:r>
              <a:rPr lang="ru-RU" sz="2400" b="1" dirty="0"/>
              <a:t>, </a:t>
            </a:r>
            <a:r>
              <a:rPr lang="ru-RU" sz="2400" b="1" dirty="0" err="1"/>
              <a:t>хвалькуватий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3439" y="1690156"/>
            <a:ext cx="49411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Чижик </a:t>
            </a:r>
            <a:r>
              <a:rPr lang="ru-RU" sz="2400" b="1" dirty="0"/>
              <a:t>–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невинний</a:t>
            </a:r>
            <a:r>
              <a:rPr lang="ru-RU" sz="2400" b="1" dirty="0"/>
              <a:t>, </a:t>
            </a:r>
            <a:r>
              <a:rPr lang="ru-RU" sz="2400" b="1" dirty="0" err="1"/>
              <a:t>спіймався</a:t>
            </a:r>
            <a:r>
              <a:rPr lang="ru-RU" sz="2400" b="1" dirty="0"/>
              <a:t> в </a:t>
            </a:r>
            <a:r>
              <a:rPr lang="ru-RU" sz="2400" b="1" dirty="0" err="1"/>
              <a:t>пастку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FF00"/>
                </a:solidFill>
              </a:rPr>
              <a:t>Риси характеру</a:t>
            </a:r>
            <a:r>
              <a:rPr lang="ru-RU" sz="2400" b="1" dirty="0"/>
              <a:t>: веселий, </a:t>
            </a:r>
            <a:r>
              <a:rPr lang="ru-RU" sz="2400" b="1" dirty="0" err="1"/>
              <a:t>проворний</a:t>
            </a:r>
            <a:r>
              <a:rPr lang="ru-RU" sz="2400" b="1" dirty="0"/>
              <a:t>, </a:t>
            </a:r>
            <a:r>
              <a:rPr lang="ru-RU" sz="2400" b="1" dirty="0" err="1"/>
              <a:t>допитливий</a:t>
            </a:r>
            <a:r>
              <a:rPr lang="ru-RU" sz="2400" b="1" dirty="0"/>
              <a:t>, </a:t>
            </a:r>
            <a:r>
              <a:rPr lang="ru-RU" sz="2400" b="1" dirty="0" err="1"/>
              <a:t>життєрадісний</a:t>
            </a:r>
            <a:r>
              <a:rPr lang="ru-RU" sz="2400" b="1" dirty="0"/>
              <a:t>, </a:t>
            </a:r>
            <a:r>
              <a:rPr lang="ru-RU" sz="2400" b="1" dirty="0" err="1"/>
              <a:t>довірливий</a:t>
            </a:r>
            <a:r>
              <a:rPr lang="ru-RU" sz="2400" b="1" dirty="0"/>
              <a:t>, </a:t>
            </a:r>
            <a:r>
              <a:rPr lang="ru-RU" sz="2400" b="1" dirty="0" err="1"/>
              <a:t>неуважний</a:t>
            </a:r>
            <a:r>
              <a:rPr lang="ru-RU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4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9904" y="1128165"/>
            <a:ext cx="8166704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Які риси характеру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засуджує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Глібов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байці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“Чиж та Голуб”?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800192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3758" y="1681460"/>
            <a:ext cx="7632849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Байдужість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зарозумілість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пихатість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безсердечність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самовпевненість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хвалькуватість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51997" y="4077866"/>
            <a:ext cx="782461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Підручник </a:t>
            </a:r>
            <a:r>
              <a:rPr lang="uk-UA" sz="2400" b="1" dirty="0" smtClean="0">
                <a:solidFill>
                  <a:srgbClr val="002060"/>
                </a:solidFill>
              </a:rPr>
              <a:t>с.119. </a:t>
            </a:r>
            <a:r>
              <a:rPr lang="uk-UA" sz="2400" b="1" dirty="0">
                <a:solidFill>
                  <a:srgbClr val="002060"/>
                </a:solidFill>
              </a:rPr>
              <a:t>Прочитайте </a:t>
            </a:r>
            <a:r>
              <a:rPr lang="uk-UA" sz="2400" b="1" dirty="0" smtClean="0">
                <a:solidFill>
                  <a:srgbClr val="002060"/>
                </a:solidFill>
              </a:rPr>
              <a:t>байку виразно, передаючи інтонацією характери героїв і події.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3839" y="3224751"/>
            <a:ext cx="5256584" cy="637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89352" y="5013970"/>
            <a:ext cx="779805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Розкажіть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про </a:t>
            </a:r>
            <a:r>
              <a:rPr lang="ru-RU" sz="2400" b="1" dirty="0" err="1">
                <a:solidFill>
                  <a:srgbClr val="002060"/>
                </a:solidFill>
              </a:rPr>
              <a:t>випадок</a:t>
            </a:r>
            <a:r>
              <a:rPr lang="ru-RU" sz="2400" b="1" dirty="0">
                <a:solidFill>
                  <a:srgbClr val="002060"/>
                </a:solidFill>
              </a:rPr>
              <a:t> із </a:t>
            </a:r>
            <a:r>
              <a:rPr lang="ru-RU" sz="2400" b="1" dirty="0" err="1">
                <a:solidFill>
                  <a:srgbClr val="002060"/>
                </a:solidFill>
              </a:rPr>
              <a:t>власного</a:t>
            </a:r>
            <a:r>
              <a:rPr lang="ru-RU" sz="2400" b="1" dirty="0">
                <a:solidFill>
                  <a:srgbClr val="002060"/>
                </a:solidFill>
              </a:rPr>
              <a:t> досвіду, який </a:t>
            </a:r>
            <a:r>
              <a:rPr lang="ru-RU" sz="2400" b="1" dirty="0" err="1">
                <a:solidFill>
                  <a:srgbClr val="002060"/>
                </a:solidFill>
              </a:rPr>
              <a:t>підтверджує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справедливість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висновку</a:t>
            </a:r>
            <a:r>
              <a:rPr lang="ru-RU" sz="2400" b="1" dirty="0">
                <a:solidFill>
                  <a:srgbClr val="002060"/>
                </a:solidFill>
              </a:rPr>
              <a:t> байки.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473" y="2637706"/>
            <a:ext cx="763285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Охарактеризуйте героїв байки</a:t>
            </a: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8"/>
            <a:ext cx="10116681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518634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закінчуєш 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044349" y="2589159"/>
            <a:ext cx="2347238" cy="10744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Все було легко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378014" y="2589159"/>
            <a:ext cx="2466546" cy="984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Було важко 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365097" y="4581922"/>
            <a:ext cx="3146227" cy="1001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Цікаво, про що дізнаюсь далі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044348" y="4581922"/>
            <a:ext cx="2347239" cy="100140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Урок мене здивував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79" y="2451541"/>
            <a:ext cx="4830918" cy="32615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9"/>
            <a:ext cx="10116681" cy="613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413570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починаєш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63439" y="2853730"/>
            <a:ext cx="2628148" cy="8098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Задоволення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658637" y="2853730"/>
            <a:ext cx="2761985" cy="809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агресивність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658637" y="4716543"/>
            <a:ext cx="2852687" cy="857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Жартівливість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22682" y="4716543"/>
            <a:ext cx="2509661" cy="85739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Тривожність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87" y="2147893"/>
            <a:ext cx="5181883" cy="34985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439" y="1412420"/>
            <a:ext cx="350505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Що завадило героям виконати роботу?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0789" y="49464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17" y="3429794"/>
            <a:ext cx="2267142" cy="22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3 клас\02 ЧИТАННЯ\1 Савченко уроки\6 Літер казки байки\№078-Л.Глібов. Лебідь, Щука в Рак\2026-02-23_162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1412421"/>
            <a:ext cx="70887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438" y="2520077"/>
            <a:ext cx="350505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Яка </a:t>
            </a:r>
            <a:r>
              <a:rPr lang="ru-RU" sz="2800" b="1" dirty="0" err="1">
                <a:solidFill>
                  <a:srgbClr val="002060"/>
                </a:solidFill>
              </a:rPr>
              <a:t>головна</a:t>
            </a:r>
            <a:r>
              <a:rPr lang="ru-RU" sz="2800" b="1" dirty="0">
                <a:solidFill>
                  <a:srgbClr val="002060"/>
                </a:solidFill>
              </a:rPr>
              <a:t> думка байки? Чого вона </a:t>
            </a:r>
            <a:r>
              <a:rPr lang="ru-RU" sz="2800" b="1" dirty="0" err="1">
                <a:solidFill>
                  <a:srgbClr val="002060"/>
                </a:solidFill>
              </a:rPr>
              <a:t>навчає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00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Эко-игра «Птицы Щёлковского края» к международному дню птиц - Щелковская  центральн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39" y="4573727"/>
            <a:ext cx="2602927" cy="194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6642" y="1808171"/>
            <a:ext cx="4398829" cy="2695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Вранці вийду я із хати,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пташок нагодувати,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матуся, вони ніжні,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Чорні, сірі, білосніжні,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Сиві, світло-голубі…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туркочуть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83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0483" y="1284391"/>
            <a:ext cx="9786232" cy="4892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Упізнайте в загадках птахів, які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героями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наступної байки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39" y="1816943"/>
            <a:ext cx="457587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Мандрівний пернатий,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Забарвленням зеленуватий.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хвої мешкає,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вільхи по корм літає.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що ж ти мовчиш?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Лісовий співак – то…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5767" y="3964994"/>
            <a:ext cx="1509514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59054" y="3858233"/>
            <a:ext cx="1058114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чиж.</a:t>
            </a:r>
          </a:p>
        </p:txBody>
      </p:sp>
      <p:pic>
        <p:nvPicPr>
          <p:cNvPr id="1030" name="Picture 6" descr="Голуб сизий (Columba Livia Gmelin 1789) - Птахи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21" y="4514337"/>
            <a:ext cx="2410890" cy="200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902816" y="1413570"/>
            <a:ext cx="6301783" cy="2304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У цього птаха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задня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й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верхня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спини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жовто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-зелена, а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нижня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грудей —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біла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. Він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відрізняється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відносно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довгим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, тонким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дзьобом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гострими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кігтиками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altLang="ru-RU" sz="2800" b="1" dirty="0" err="1">
                <a:solidFill>
                  <a:schemeClr val="bg1"/>
                </a:solidFill>
                <a:latin typeface="+mn-lt"/>
              </a:rPr>
              <a:t>пальцях</a:t>
            </a: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ніг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4" name="AutoShape 6" descr="https://www.pitomec.ru/upload/admin/images/kinds/birds/Spinus-Spinus-01.jpg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4" tIns="54407" rIns="108814" bIns="544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8" descr="https://www.pitomec.ru/upload/admin/images/kinds/birds/Spinus-Spinus-01.jpg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4" tIns="54407" rIns="108814" bIns="544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AutoShape 10" descr="https://www.pitomec.ru/upload/admin/images/kinds/birds/Spinus-Spinus-03.jpg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4" tIns="54407" rIns="108814" bIns="544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7" name="AutoShape 12" descr="https://www.pitomec.ru/upload/admin/images/kinds/birds/Spinus-Spinus-03.jpg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4" tIns="54407" rIns="108814" bIns="544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8" name="Picture 14" descr="http://petweb.ru/upload/iblock/5dd/5dd53fcf4a450dad45747c8ddb271e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" y="1413570"/>
            <a:ext cx="36724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2696" y="3177062"/>
            <a:ext cx="1080120" cy="5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ЧИЖ</a:t>
            </a:r>
            <a:endParaRPr lang="ru-RU" alt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1" descr="C:\Documents and Settings\zhenya\Рабочий стол\Картинки в 3 класс\45\голуб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88" y="3999817"/>
            <a:ext cx="2592287" cy="22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22695" y="3789834"/>
            <a:ext cx="7453911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Це птах середньої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величини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, з невеликою головою, короткою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шиєю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, дзьоб короткий з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невеличким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ґачечком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короткі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ноги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закінчуються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чотирма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пальцями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з короткими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загнутими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кігтями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. Ці птахи мають оперення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білого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сірого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, коричневого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кольору</a:t>
            </a:r>
            <a:endParaRPr lang="ru-RU" alt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95487" y="4077866"/>
            <a:ext cx="1224136" cy="5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ГОЛУБ</a:t>
            </a:r>
            <a:endParaRPr lang="ru-RU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0483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Цікава 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244489"/>
            <a:ext cx="2820445" cy="28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871" y="1251645"/>
            <a:ext cx="61206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продовжимо знайомство з українським байкарем - Леонідом Глібовим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Дослідимо ще одну байку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 «Чиж і Голуб»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Чиж (Spinus spin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7" y="4407001"/>
            <a:ext cx="3784170" cy="211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23479" y="1413570"/>
            <a:ext cx="60486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може бути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Леоніда Глібова «Чиж і Голуб»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що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цих птахах байки?</a:t>
            </a:r>
          </a:p>
        </p:txBody>
      </p:sp>
      <p:pic>
        <p:nvPicPr>
          <p:cNvPr id="6" name="Picture 9" descr="http://4.bp.blogspot.com/-6xXDMwg92DA/VqBufuBLnPI/AAAAAAAAAkw/Zxu9PApBGLY/s1600/121809_html_7702d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1413570"/>
            <a:ext cx="3310220" cy="49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621482"/>
            <a:ext cx="1015312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3600" b="1" dirty="0" err="1">
                <a:solidFill>
                  <a:schemeClr val="bg1"/>
                </a:solidFill>
              </a:rPr>
              <a:t>ставте</a:t>
            </a:r>
            <a:r>
              <a:rPr lang="uk-UA" sz="3600" b="1" dirty="0">
                <a:solidFill>
                  <a:schemeClr val="bg1"/>
                </a:solidFill>
              </a:rPr>
              <a:t> наголос. 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84070" y="1438525"/>
            <a:ext cx="4854863" cy="25354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проворн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нький</a:t>
            </a: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сильц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е         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серд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га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б'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є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ться          рв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ться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Смі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є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ться       піддур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ли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1557586"/>
            <a:ext cx="2448272" cy="24164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7987" y="4365898"/>
            <a:ext cx="44479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Сильце </a:t>
            </a:r>
            <a:r>
              <a:rPr lang="uk-UA" sz="3200" b="1" dirty="0"/>
              <a:t>— пристрій, яким ловлять птахів.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20" name="Picture 1" descr="C:\Documents and Settings\zhenya\Рабочий стол\Картинки в 3 класс\45\сильц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24" y="4132223"/>
            <a:ext cx="3596903" cy="225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2 ЧИТАННЯ\1 Савченко уроки\6 Літер казки байки\№079-Л.Глібов. Чиж та голуб\2026-02-23_190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0" y="424181"/>
            <a:ext cx="8013179" cy="60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34" y="405458"/>
            <a:ext cx="3168351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Леонід Глібов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13" y="926826"/>
            <a:ext cx="3610987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Прочитайте байку. </a:t>
            </a:r>
            <a:endParaRPr lang="ru-RU" sz="2400" b="1" dirty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/>
              <a:t>У яких </a:t>
            </a:r>
            <a:r>
              <a:rPr lang="ru-RU" sz="2400" b="1" dirty="0" smtClean="0"/>
              <a:t>словах </a:t>
            </a:r>
            <a:r>
              <a:rPr lang="ru-RU" sz="2400" b="1" dirty="0" err="1" smtClean="0"/>
              <a:t>виявляється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самовпевненість</a:t>
            </a:r>
            <a:r>
              <a:rPr lang="ru-RU" sz="2400" b="1" dirty="0"/>
              <a:t>, </a:t>
            </a:r>
            <a:r>
              <a:rPr lang="ru-RU" sz="2400" b="1" dirty="0" err="1" smtClean="0"/>
              <a:t>безсердечність</a:t>
            </a:r>
            <a:r>
              <a:rPr lang="ru-RU" sz="2400" b="1" dirty="0" smtClean="0"/>
              <a:t> </a:t>
            </a:r>
            <a:r>
              <a:rPr lang="ru-RU" sz="2400" b="1" dirty="0"/>
              <a:t>Голуба? </a:t>
            </a:r>
            <a:r>
              <a:rPr lang="ru-RU" sz="2400" b="1" dirty="0" smtClean="0"/>
              <a:t>Передайте </a:t>
            </a:r>
            <a:r>
              <a:rPr lang="ru-RU" sz="2400" b="1" dirty="0"/>
              <a:t>це під час </a:t>
            </a:r>
            <a:r>
              <a:rPr lang="ru-RU" sz="2400" b="1" dirty="0" smtClean="0"/>
              <a:t>читання</a:t>
            </a:r>
            <a:r>
              <a:rPr lang="ru-RU" sz="2400" b="1" dirty="0"/>
              <a:t>.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З </a:t>
            </a:r>
            <a:r>
              <a:rPr lang="ru-RU" sz="2400" b="1" dirty="0"/>
              <a:t>яких слів </a:t>
            </a:r>
            <a:r>
              <a:rPr lang="ru-RU" sz="2400" b="1" dirty="0" err="1"/>
              <a:t>довідуємося</a:t>
            </a:r>
            <a:r>
              <a:rPr lang="ru-RU" sz="2400" b="1" dirty="0"/>
              <a:t> про ставлення автора до Чижика?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Які </a:t>
            </a:r>
            <a:r>
              <a:rPr lang="ru-RU" sz="2400" b="1" dirty="0"/>
              <a:t>рядки байки можуть бути </a:t>
            </a:r>
            <a:r>
              <a:rPr lang="ru-RU" sz="2400" b="1" dirty="0" err="1"/>
              <a:t>прислів’ям</a:t>
            </a:r>
            <a:r>
              <a:rPr lang="ru-RU" sz="2400" b="1" dirty="0"/>
              <a:t>? </a:t>
            </a:r>
            <a:r>
              <a:rPr lang="ru-RU" sz="2400" b="1" dirty="0" smtClean="0"/>
              <a:t>Прочитайте </a:t>
            </a:r>
            <a:r>
              <a:rPr lang="ru-RU" sz="2400" b="1" dirty="0"/>
              <a:t>їх з </a:t>
            </a:r>
            <a:r>
              <a:rPr lang="ru-RU" sz="2400" b="1" dirty="0" err="1"/>
              <a:t>повчальною</a:t>
            </a:r>
            <a:r>
              <a:rPr lang="ru-RU" sz="2400" b="1" dirty="0"/>
              <a:t> інтонацією.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03799" y="5950074"/>
            <a:ext cx="3312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3799" y="6349160"/>
            <a:ext cx="3652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10173413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108135146SlideId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108135153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561</Words>
  <Application>Microsoft Office PowerPoint</Application>
  <PresentationFormat>Произвольный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 цього птаха задня й верхня частина спини жовто-зелена, а нижня частина грудей — біла. Він відрізняється відносно довгим, тонким дзьобом, гострими кігтиками на пальцях ніг.</vt:lpstr>
      <vt:lpstr>Презентация PowerPoint</vt:lpstr>
      <vt:lpstr>Презентация PowerPoint</vt:lpstr>
      <vt:lpstr>Презентация PowerPoint</vt:lpstr>
      <vt:lpstr>Презентация PowerPoint</vt:lpstr>
      <vt:lpstr>Бесіда за змістом байки</vt:lpstr>
      <vt:lpstr>Зіграймо в театр — інсценізуймо байку.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348</cp:revision>
  <dcterms:created xsi:type="dcterms:W3CDTF">2025-08-27T14:01:18Z</dcterms:created>
  <dcterms:modified xsi:type="dcterms:W3CDTF">2026-02-23T18:05:40Z</dcterms:modified>
</cp:coreProperties>
</file>