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706" r:id="rId3"/>
    <p:sldId id="708" r:id="rId4"/>
    <p:sldId id="710" r:id="rId5"/>
    <p:sldId id="711" r:id="rId6"/>
    <p:sldId id="712" r:id="rId7"/>
    <p:sldId id="492" r:id="rId8"/>
    <p:sldId id="704" r:id="rId9"/>
    <p:sldId id="687" r:id="rId10"/>
    <p:sldId id="690" r:id="rId11"/>
    <p:sldId id="709" r:id="rId12"/>
    <p:sldId id="701" r:id="rId13"/>
    <p:sldId id="713" r:id="rId14"/>
    <p:sldId id="699" r:id="rId15"/>
    <p:sldId id="707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цікавий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нудний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пізнавальний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довгий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швидкий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2243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28549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19962" custRadScaleInc="-3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59128" custRadScaleRad="106777" custRadScaleInc="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0967" custRadScaleInc="3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38530" custScaleY="78887" custRadScaleRad="114680" custRadScaleInc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7086B-4413-44B2-9B9B-EE04C395BEF0}" type="presOf" srcId="{43D7AFE5-A151-4A39-BE65-75D4FCB60E50}" destId="{ADD48452-783F-4794-8177-6F90FAAEFC3F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346EF934-528E-4C43-9A18-C7D7319BA6FD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3A4F3F47-C259-4CE5-9037-C85326027B5E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082DE3B8-4D8F-4D21-951C-C5AAFD79ABEA}" type="presOf" srcId="{E85B6E4D-70A7-4DB1-A1A0-A1519B498753}" destId="{97AF4133-705B-422C-A43F-E1CBC8EB6FB8}" srcOrd="0" destOrd="0" presId="urn:microsoft.com/office/officeart/2005/8/layout/radial4"/>
    <dgm:cxn modelId="{E598A7A3-A7FB-4185-91D3-5B90EA4B709F}" type="presOf" srcId="{0751368C-5490-4419-8EE3-56792E0EC74B}" destId="{CDA86CE5-EC7C-46F2-A933-03A0CFACB5F2}" srcOrd="0" destOrd="0" presId="urn:microsoft.com/office/officeart/2005/8/layout/radial4"/>
    <dgm:cxn modelId="{1F24710C-43FC-4E99-8990-0660BF458C46}" type="presOf" srcId="{46F52824-6C77-4C95-9D70-53F13A911034}" destId="{322D643B-98E7-48FB-B365-19A4E35E80BE}" srcOrd="0" destOrd="0" presId="urn:microsoft.com/office/officeart/2005/8/layout/radial4"/>
    <dgm:cxn modelId="{0E74BF8F-9E9E-4F42-923C-3832E2BD1D5D}" type="presOf" srcId="{FB51DD19-8365-4539-BC19-2E62842AA665}" destId="{57DF4519-05E7-4E60-B563-B73106BC51CA}" srcOrd="0" destOrd="0" presId="urn:microsoft.com/office/officeart/2005/8/layout/radial4"/>
    <dgm:cxn modelId="{09B561DA-65C4-4D01-8B08-09F51F818741}" type="presOf" srcId="{D4781B1E-F8C4-4597-843A-0EAE9000DD23}" destId="{E3DA2B5F-5B05-4A0B-A7DD-509193D4E17C}" srcOrd="0" destOrd="0" presId="urn:microsoft.com/office/officeart/2005/8/layout/radial4"/>
    <dgm:cxn modelId="{C5DCB7EA-0ABC-4287-8217-D6099ABB47DE}" type="presOf" srcId="{D11BE1E0-2FCF-4F5D-B40C-C9F46BE22818}" destId="{A1DA17EA-73B1-430F-B0C0-A6399710F092}" srcOrd="0" destOrd="0" presId="urn:microsoft.com/office/officeart/2005/8/layout/radial4"/>
    <dgm:cxn modelId="{3270696C-2123-4E36-BE34-059D5132987D}" type="presOf" srcId="{3F736675-4146-4E95-9E88-00E945979D80}" destId="{886191E9-BEED-4D49-9BC0-55CF97BBD098}" srcOrd="0" destOrd="0" presId="urn:microsoft.com/office/officeart/2005/8/layout/radial4"/>
    <dgm:cxn modelId="{2D3CFCE3-B9A8-4337-BEC8-93D3245CD7D7}" type="presOf" srcId="{2252AE63-8550-48D5-B76D-33F4776E21D7}" destId="{BB208B9D-B692-4ADE-BCA6-F15EAB400D8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97A5E48F-9694-43EA-81DD-90C7AE8295D6}" type="presOf" srcId="{E14F5D1D-2235-4A78-B962-6AB89CDB34AD}" destId="{93688CAB-E69F-4828-B1A4-C8BA928A3C5C}" srcOrd="0" destOrd="0" presId="urn:microsoft.com/office/officeart/2005/8/layout/radial4"/>
    <dgm:cxn modelId="{A574CAC3-1528-4C72-B18B-ED6ACD3EC0D8}" type="presParOf" srcId="{E3DA2B5F-5B05-4A0B-A7DD-509193D4E17C}" destId="{A1DA17EA-73B1-430F-B0C0-A6399710F092}" srcOrd="0" destOrd="0" presId="urn:microsoft.com/office/officeart/2005/8/layout/radial4"/>
    <dgm:cxn modelId="{F00B9DE0-13BC-4599-9BC2-1969D859F76F}" type="presParOf" srcId="{E3DA2B5F-5B05-4A0B-A7DD-509193D4E17C}" destId="{322D643B-98E7-48FB-B365-19A4E35E80BE}" srcOrd="1" destOrd="0" presId="urn:microsoft.com/office/officeart/2005/8/layout/radial4"/>
    <dgm:cxn modelId="{FD038AF9-0829-4681-B01B-6E555DA0363A}" type="presParOf" srcId="{E3DA2B5F-5B05-4A0B-A7DD-509193D4E17C}" destId="{93688CAB-E69F-4828-B1A4-C8BA928A3C5C}" srcOrd="2" destOrd="0" presId="urn:microsoft.com/office/officeart/2005/8/layout/radial4"/>
    <dgm:cxn modelId="{B39E9523-6D6B-445A-8CA9-310F03BDF1A9}" type="presParOf" srcId="{E3DA2B5F-5B05-4A0B-A7DD-509193D4E17C}" destId="{97AF4133-705B-422C-A43F-E1CBC8EB6FB8}" srcOrd="3" destOrd="0" presId="urn:microsoft.com/office/officeart/2005/8/layout/radial4"/>
    <dgm:cxn modelId="{A2C89CCE-FBB1-40F7-A8A0-1F105E33FDB2}" type="presParOf" srcId="{E3DA2B5F-5B05-4A0B-A7DD-509193D4E17C}" destId="{F21D2CB4-61F7-4C96-88D6-482ADA1F7E14}" srcOrd="4" destOrd="0" presId="urn:microsoft.com/office/officeart/2005/8/layout/radial4"/>
    <dgm:cxn modelId="{FDBC7018-F693-40BD-9119-DEB22FF5E99F}" type="presParOf" srcId="{E3DA2B5F-5B05-4A0B-A7DD-509193D4E17C}" destId="{57DF4519-05E7-4E60-B563-B73106BC51CA}" srcOrd="5" destOrd="0" presId="urn:microsoft.com/office/officeart/2005/8/layout/radial4"/>
    <dgm:cxn modelId="{EA4DB7D7-0E60-4727-816D-6298738D990F}" type="presParOf" srcId="{E3DA2B5F-5B05-4A0B-A7DD-509193D4E17C}" destId="{2BCCC9C3-A556-4EBF-A2F7-AA7AE81151C5}" srcOrd="6" destOrd="0" presId="urn:microsoft.com/office/officeart/2005/8/layout/radial4"/>
    <dgm:cxn modelId="{1C6159A5-E331-451C-8F73-60BE11B79830}" type="presParOf" srcId="{E3DA2B5F-5B05-4A0B-A7DD-509193D4E17C}" destId="{CDA86CE5-EC7C-46F2-A933-03A0CFACB5F2}" srcOrd="7" destOrd="0" presId="urn:microsoft.com/office/officeart/2005/8/layout/radial4"/>
    <dgm:cxn modelId="{17EEC247-7A6A-4E4B-982F-B30E19DA2D94}" type="presParOf" srcId="{E3DA2B5F-5B05-4A0B-A7DD-509193D4E17C}" destId="{886191E9-BEED-4D49-9BC0-55CF97BBD098}" srcOrd="8" destOrd="0" presId="urn:microsoft.com/office/officeart/2005/8/layout/radial4"/>
    <dgm:cxn modelId="{FEF16204-E8D4-49A6-B8DB-DD99A90F7E7D}" type="presParOf" srcId="{E3DA2B5F-5B05-4A0B-A7DD-509193D4E17C}" destId="{ADD48452-783F-4794-8177-6F90FAAEFC3F}" srcOrd="9" destOrd="0" presId="urn:microsoft.com/office/officeart/2005/8/layout/radial4"/>
    <dgm:cxn modelId="{F6BEFB22-58B6-4B09-8EA8-7D2F1CB23CCE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432754" y="2433896"/>
          <a:ext cx="2341041" cy="19121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775592" y="2713917"/>
        <a:ext cx="1655365" cy="1352058"/>
      </dsp:txXfrm>
    </dsp:sp>
    <dsp:sp modelId="{322D643B-98E7-48FB-B365-19A4E35E80BE}">
      <dsp:nvSpPr>
        <dsp:cNvPr id="0" name=""/>
        <dsp:cNvSpPr/>
      </dsp:nvSpPr>
      <dsp:spPr>
        <a:xfrm rot="10792287">
          <a:off x="2134946" y="3185246"/>
          <a:ext cx="1311587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0" y="2824463"/>
          <a:ext cx="2335086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цікавий</a:t>
          </a:r>
          <a:endParaRPr lang="ru-RU" sz="4000" b="1" kern="1200" dirty="0"/>
        </a:p>
      </dsp:txBody>
      <dsp:txXfrm>
        <a:off x="33576" y="2858039"/>
        <a:ext cx="2267934" cy="1079230"/>
      </dsp:txXfrm>
    </dsp:sp>
    <dsp:sp modelId="{97AF4133-705B-422C-A43F-E1CBC8EB6FB8}">
      <dsp:nvSpPr>
        <dsp:cNvPr id="0" name=""/>
        <dsp:cNvSpPr/>
      </dsp:nvSpPr>
      <dsp:spPr>
        <a:xfrm rot="12795797">
          <a:off x="2711822" y="2149528"/>
          <a:ext cx="1113538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638822" y="952254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нудний</a:t>
          </a:r>
          <a:endParaRPr lang="ru-RU" sz="4000" b="1" kern="1200" dirty="0"/>
        </a:p>
      </dsp:txBody>
      <dsp:txXfrm>
        <a:off x="673262" y="986694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000">
          <a:off x="3852945" y="1465943"/>
          <a:ext cx="1511123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57137" y="0"/>
          <a:ext cx="3702762" cy="859245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пізнавальний</a:t>
          </a:r>
          <a:endParaRPr lang="ru-RU" sz="4000" b="1" kern="1200" dirty="0"/>
        </a:p>
      </dsp:txBody>
      <dsp:txXfrm>
        <a:off x="2782303" y="25166"/>
        <a:ext cx="3652430" cy="808913"/>
      </dsp:txXfrm>
    </dsp:sp>
    <dsp:sp modelId="{CDA86CE5-EC7C-46F2-A933-03A0CFACB5F2}">
      <dsp:nvSpPr>
        <dsp:cNvPr id="0" name=""/>
        <dsp:cNvSpPr/>
      </dsp:nvSpPr>
      <dsp:spPr>
        <a:xfrm rot="19613232">
          <a:off x="5368417" y="2094913"/>
          <a:ext cx="1201427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15738" y="952246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довгий</a:t>
          </a:r>
          <a:endParaRPr lang="ru-RU" sz="4000" b="1" kern="1200" dirty="0"/>
        </a:p>
      </dsp:txBody>
      <dsp:txXfrm>
        <a:off x="6449709" y="986217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230">
          <a:off x="5777476" y="3186827"/>
          <a:ext cx="1940522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569051" y="2824472"/>
          <a:ext cx="2516390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швидкий</a:t>
          </a:r>
          <a:endParaRPr lang="ru-RU" sz="4000" b="1" kern="1200" dirty="0"/>
        </a:p>
      </dsp:txBody>
      <dsp:txXfrm>
        <a:off x="6602627" y="2858048"/>
        <a:ext cx="2449238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1778" y="1125538"/>
            <a:ext cx="8280920" cy="158417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Правильно читаю числові вирази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6740103" y="3933850"/>
            <a:ext cx="345638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Прикметник. Числівник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79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 descr="Числівник - Острів знань">
            <a:extLst>
              <a:ext uri="{FF2B5EF4-FFF2-40B4-BE49-F238E27FC236}">
                <a16:creationId xmlns:a16="http://schemas.microsoft.com/office/drawing/2014/main" xmlns="" id="{CA9B953A-E97B-46C2-B0A3-B012DECF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823624" y="3667146"/>
            <a:ext cx="2972264" cy="20614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1527" y="549474"/>
            <a:ext cx="10111064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Пригадайте </a:t>
            </a:r>
            <a:r>
              <a:rPr lang="ru-RU" sz="3600" b="1" dirty="0"/>
              <a:t>назви зимових і весняних </a:t>
            </a:r>
            <a:r>
              <a:rPr lang="ru-RU" sz="3600" b="1" dirty="0" err="1"/>
              <a:t>місяців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092" y="1485578"/>
            <a:ext cx="8238856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Поєднайте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кожну</a:t>
            </a:r>
            <a:r>
              <a:rPr lang="ru-RU" sz="2800" b="1" dirty="0">
                <a:solidFill>
                  <a:srgbClr val="002060"/>
                </a:solidFill>
              </a:rPr>
              <a:t> з одним із </a:t>
            </a:r>
            <a:r>
              <a:rPr lang="ru-RU" sz="2800" b="1" dirty="0" err="1">
                <a:solidFill>
                  <a:srgbClr val="002060"/>
                </a:solidFill>
              </a:rPr>
              <a:t>поданих</a:t>
            </a:r>
            <a:r>
              <a:rPr lang="ru-RU" sz="2800" b="1" dirty="0">
                <a:solidFill>
                  <a:srgbClr val="002060"/>
                </a:solidFill>
              </a:rPr>
              <a:t> чисел. </a:t>
            </a:r>
            <a:r>
              <a:rPr lang="ru-RU" sz="2800" b="1" dirty="0" smtClean="0">
                <a:solidFill>
                  <a:srgbClr val="002060"/>
                </a:solidFill>
              </a:rPr>
              <a:t>Запишіть </a:t>
            </a:r>
            <a:r>
              <a:rPr lang="ru-RU" sz="2800" b="1" dirty="0" err="1">
                <a:solidFill>
                  <a:srgbClr val="002060"/>
                </a:solidFill>
              </a:rPr>
              <a:t>утворені</a:t>
            </a:r>
            <a:r>
              <a:rPr lang="ru-RU" sz="2800" b="1" dirty="0">
                <a:solidFill>
                  <a:srgbClr val="002060"/>
                </a:solidFill>
              </a:rPr>
              <a:t> дати. Числа </a:t>
            </a:r>
            <a:r>
              <a:rPr lang="ru-RU" sz="2800" b="1" dirty="0" err="1" smtClean="0">
                <a:solidFill>
                  <a:srgbClr val="002060"/>
                </a:solidFill>
              </a:rPr>
              <a:t>записуйте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словами.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479" y="4509914"/>
            <a:ext cx="394981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Одинадцяте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грудня</a:t>
            </a:r>
            <a:r>
              <a:rPr lang="ru-RU" sz="3200" b="1" dirty="0" smtClean="0"/>
              <a:t>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3862" y="3807837"/>
            <a:ext cx="16665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грудень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453" y="3807837"/>
            <a:ext cx="16665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січень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76454" y="3807837"/>
            <a:ext cx="16665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лютий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78815" y="3807836"/>
            <a:ext cx="18722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березень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74208" y="3807835"/>
            <a:ext cx="1666591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квітень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40799" y="3784227"/>
            <a:ext cx="1666591" cy="58477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травень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06 Числівник\№079 - Правильно читаю числові вирази\2026-02-19_204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62" y="2511693"/>
            <a:ext cx="1023191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86447" y="4509914"/>
            <a:ext cx="414784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чотирнадцяте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січня</a:t>
            </a:r>
            <a:r>
              <a:rPr lang="ru-RU" sz="3200" b="1" dirty="0" smtClean="0"/>
              <a:t>,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3478" y="5238705"/>
            <a:ext cx="398627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шістнадцяте</a:t>
            </a:r>
            <a:r>
              <a:rPr lang="ru-RU" sz="3200" b="1" dirty="0" smtClean="0"/>
              <a:t> лютого,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2902" y="5238705"/>
            <a:ext cx="414784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вісімнадцяте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березня</a:t>
            </a:r>
            <a:r>
              <a:rPr lang="ru-RU" sz="3200" b="1" dirty="0" smtClean="0"/>
              <a:t>,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3478" y="5901422"/>
            <a:ext cx="432048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Двадцять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п’яте</a:t>
            </a:r>
            <a:r>
              <a:rPr lang="ru-RU" sz="3200" b="1" dirty="0" smtClean="0"/>
              <a:t> квітня,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5540" y="5901422"/>
            <a:ext cx="338875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тридцяте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травня</a:t>
            </a:r>
            <a:r>
              <a:rPr lang="ru-RU" sz="3200" b="1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9255" y="549474"/>
            <a:ext cx="10215373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/>
              <a:t>й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 err="1"/>
              <a:t>числові</a:t>
            </a:r>
            <a:r>
              <a:rPr lang="ru-RU" sz="4000" b="1" dirty="0"/>
              <a:t> 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330" y="3125791"/>
            <a:ext cx="965200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До чотирнадцяти додати одинадцять – буде двадцять п'ять.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2330" y="1413570"/>
            <a:ext cx="59917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Починайте </a:t>
            </a:r>
            <a:r>
              <a:rPr lang="ru-RU" sz="2800" b="1" dirty="0">
                <a:solidFill>
                  <a:srgbClr val="002060"/>
                </a:solidFill>
              </a:rPr>
              <a:t>читати зі слів </a:t>
            </a:r>
            <a:r>
              <a:rPr lang="ru-RU" sz="2800" b="1" dirty="0">
                <a:solidFill>
                  <a:srgbClr val="FF0000"/>
                </a:solidFill>
              </a:rPr>
              <a:t>до</a:t>
            </a:r>
            <a:r>
              <a:rPr lang="ru-RU" sz="2800" b="1" dirty="0">
                <a:solidFill>
                  <a:srgbClr val="002060"/>
                </a:solidFill>
              </a:rPr>
              <a:t> або </a:t>
            </a:r>
            <a:r>
              <a:rPr lang="ru-RU" sz="2800" b="1" dirty="0">
                <a:solidFill>
                  <a:srgbClr val="FF000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329" y="3688925"/>
            <a:ext cx="1038427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До п'ятдесяти додати тридцять дев'ять – буде вісімдесят дев'ять.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519" y="4212145"/>
            <a:ext cx="91215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 тридцяти п'яти відняти двадцять – буде п’ятнадцять.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329" y="4801658"/>
            <a:ext cx="908813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 ста відняти тридцять чотири – буде шістдесят шість.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9255" y="1989634"/>
            <a:ext cx="662293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/>
              <a:t>Зразок</a:t>
            </a:r>
            <a:r>
              <a:rPr lang="ru-RU" sz="2800" b="1" dirty="0"/>
              <a:t>: до </a:t>
            </a:r>
            <a:r>
              <a:rPr lang="ru-RU" sz="2800" b="1" dirty="0" err="1"/>
              <a:t>двох</a:t>
            </a:r>
            <a:r>
              <a:rPr lang="ru-RU" sz="2800" b="1" dirty="0"/>
              <a:t> </a:t>
            </a:r>
            <a:r>
              <a:rPr lang="ru-RU" sz="2800" b="1" dirty="0" err="1"/>
              <a:t>додати</a:t>
            </a:r>
            <a:r>
              <a:rPr lang="ru-RU" sz="2800" b="1" dirty="0"/>
              <a:t> </a:t>
            </a:r>
            <a:r>
              <a:rPr lang="ru-RU" sz="2800" b="1" dirty="0" err="1"/>
              <a:t>п’ять</a:t>
            </a:r>
            <a:r>
              <a:rPr lang="ru-RU" sz="2800" b="1" dirty="0"/>
              <a:t> — буде </a:t>
            </a:r>
            <a:r>
              <a:rPr lang="ru-RU" sz="2800" b="1" dirty="0" err="1"/>
              <a:t>сім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255" y="2512854"/>
            <a:ext cx="863916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14 + 11 = … </a:t>
            </a:r>
            <a:r>
              <a:rPr lang="ru-RU" sz="2800" b="1" dirty="0" smtClean="0"/>
              <a:t>     50 </a:t>
            </a:r>
            <a:r>
              <a:rPr lang="ru-RU" sz="2800" b="1" dirty="0"/>
              <a:t>+ 39 = …</a:t>
            </a:r>
            <a:r>
              <a:rPr lang="ru-RU" sz="2800" b="1" dirty="0" smtClean="0"/>
              <a:t>       35 </a:t>
            </a:r>
            <a:r>
              <a:rPr lang="ru-RU" sz="2800" b="1" dirty="0"/>
              <a:t>– 20 = … </a:t>
            </a:r>
            <a:r>
              <a:rPr lang="ru-RU" sz="2800" b="1" dirty="0" smtClean="0"/>
              <a:t>     100 </a:t>
            </a:r>
            <a:r>
              <a:rPr lang="ru-RU" sz="2800" b="1" dirty="0"/>
              <a:t>– 34 = …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8672" y="5431919"/>
            <a:ext cx="932982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Чи </a:t>
            </a:r>
            <a:r>
              <a:rPr lang="ru-RU" sz="2800" b="1" dirty="0" err="1">
                <a:solidFill>
                  <a:srgbClr val="0070C0"/>
                </a:solidFill>
              </a:rPr>
              <a:t>подобається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вам математика? Де ви </a:t>
            </a:r>
            <a:r>
              <a:rPr lang="ru-RU" sz="2800" b="1" dirty="0" err="1" smtClean="0">
                <a:solidFill>
                  <a:srgbClr val="0070C0"/>
                </a:solidFill>
              </a:rPr>
              <a:t>використовуєте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знання з математики? </a:t>
            </a:r>
            <a:r>
              <a:rPr lang="ru-RU" sz="2800" b="1" dirty="0" smtClean="0">
                <a:solidFill>
                  <a:srgbClr val="0070C0"/>
                </a:solidFill>
              </a:rPr>
              <a:t>Складіть </a:t>
            </a:r>
            <a:r>
              <a:rPr lang="ru-RU" sz="2800" b="1" dirty="0">
                <a:solidFill>
                  <a:srgbClr val="0070C0"/>
                </a:solidFill>
              </a:rPr>
              <a:t>про це текст (3–4 речення</a:t>
            </a:r>
            <a:r>
              <a:rPr lang="ru-RU" sz="2800" b="1" dirty="0" smtClean="0">
                <a:solidFill>
                  <a:srgbClr val="0070C0"/>
                </a:solidFill>
              </a:rPr>
              <a:t>)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89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120" y="550381"/>
            <a:ext cx="10155463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</a:t>
            </a:r>
            <a:r>
              <a:rPr lang="ru-RU" sz="3600" b="1" dirty="0"/>
              <a:t>інформацію про </a:t>
            </a:r>
            <a:r>
              <a:rPr lang="ru-RU" sz="3600" b="1" dirty="0" err="1" smtClean="0"/>
              <a:t>козаків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Запоріжжя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5120" y="1408248"/>
            <a:ext cx="10155463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На </a:t>
            </a:r>
            <a:r>
              <a:rPr lang="ru-RU" sz="2800" b="1" dirty="0" err="1"/>
              <a:t>Запоріжжі</a:t>
            </a:r>
            <a:r>
              <a:rPr lang="ru-RU" sz="2800" b="1" dirty="0"/>
              <a:t> </a:t>
            </a:r>
            <a:r>
              <a:rPr lang="ru-RU" sz="2800" b="1" dirty="0" err="1"/>
              <a:t>з’явився</a:t>
            </a:r>
            <a:r>
              <a:rPr lang="ru-RU" sz="2800" b="1" dirty="0"/>
              <a:t> перший флот </a:t>
            </a:r>
            <a:r>
              <a:rPr lang="ru-RU" sz="2800" b="1" dirty="0" err="1" smtClean="0"/>
              <a:t>запорозьких</a:t>
            </a:r>
            <a:r>
              <a:rPr lang="ru-RU" sz="2800" b="1" dirty="0" smtClean="0"/>
              <a:t> </a:t>
            </a:r>
            <a:r>
              <a:rPr lang="ru-RU" sz="2800" b="1" dirty="0" err="1"/>
              <a:t>козаків</a:t>
            </a:r>
            <a:r>
              <a:rPr lang="ru-RU" sz="2800" b="1" dirty="0"/>
              <a:t>. Це були </a:t>
            </a:r>
            <a:r>
              <a:rPr lang="ru-RU" sz="2800" b="1" dirty="0" err="1"/>
              <a:t>військові</a:t>
            </a:r>
            <a:r>
              <a:rPr lang="ru-RU" sz="2800" b="1" dirty="0"/>
              <a:t> </a:t>
            </a:r>
            <a:r>
              <a:rPr lang="ru-RU" sz="2800" b="1" dirty="0" err="1"/>
              <a:t>човни</a:t>
            </a:r>
            <a:r>
              <a:rPr lang="ru-RU" sz="2800" b="1" dirty="0"/>
              <a:t> — 20 </a:t>
            </a:r>
            <a:r>
              <a:rPr lang="ru-RU" sz="2800" b="1" dirty="0" err="1"/>
              <a:t>метрів</a:t>
            </a:r>
            <a:r>
              <a:rPr lang="ru-RU" sz="2800" b="1" dirty="0"/>
              <a:t> </a:t>
            </a:r>
            <a:r>
              <a:rPr lang="ru-RU" sz="2800" b="1" dirty="0" err="1"/>
              <a:t>завдовжки</a:t>
            </a:r>
            <a:r>
              <a:rPr lang="ru-RU" sz="2800" b="1" dirty="0"/>
              <a:t> і 4 </a:t>
            </a:r>
            <a:r>
              <a:rPr lang="ru-RU" sz="2800" b="1" dirty="0" err="1"/>
              <a:t>завширшки</a:t>
            </a:r>
            <a:r>
              <a:rPr lang="ru-RU" sz="2800" b="1" dirty="0"/>
              <a:t>. Їх </a:t>
            </a:r>
            <a:r>
              <a:rPr lang="ru-RU" sz="2800" b="1" dirty="0" err="1" smtClean="0"/>
              <a:t>називали</a:t>
            </a:r>
            <a:r>
              <a:rPr lang="ru-RU" sz="2800" b="1" dirty="0" smtClean="0"/>
              <a:t> </a:t>
            </a:r>
            <a:r>
              <a:rPr lang="ru-RU" sz="2800" b="1" dirty="0"/>
              <a:t>чайки. Вони </a:t>
            </a:r>
            <a:r>
              <a:rPr lang="ru-RU" sz="2800" b="1" dirty="0" err="1"/>
              <a:t>вміщували</a:t>
            </a:r>
            <a:r>
              <a:rPr lang="ru-RU" sz="2800" b="1" dirty="0"/>
              <a:t> 60 </a:t>
            </a:r>
            <a:r>
              <a:rPr lang="ru-RU" sz="2800" b="1" dirty="0" err="1"/>
              <a:t>озброєних</a:t>
            </a:r>
            <a:r>
              <a:rPr lang="ru-RU" sz="2800" b="1" dirty="0"/>
              <a:t> </a:t>
            </a:r>
            <a:r>
              <a:rPr lang="ru-RU" sz="2800" b="1" dirty="0" err="1"/>
              <a:t>козаків</a:t>
            </a:r>
            <a:r>
              <a:rPr lang="ru-RU" sz="2800" b="1" dirty="0"/>
              <a:t>. </a:t>
            </a:r>
            <a:r>
              <a:rPr lang="ru-RU" sz="2800" b="1" dirty="0" err="1"/>
              <a:t>Кожен</a:t>
            </a:r>
            <a:r>
              <a:rPr lang="ru-RU" sz="2800" b="1" dirty="0"/>
              <a:t> </a:t>
            </a:r>
            <a:r>
              <a:rPr lang="ru-RU" sz="2800" b="1" dirty="0" err="1"/>
              <a:t>мав</a:t>
            </a:r>
            <a:r>
              <a:rPr lang="ru-RU" sz="2800" b="1" dirty="0"/>
              <a:t> 2 </a:t>
            </a:r>
            <a:r>
              <a:rPr lang="ru-RU" sz="2800" b="1" dirty="0" err="1"/>
              <a:t>рушниці</a:t>
            </a:r>
            <a:r>
              <a:rPr lang="ru-RU" sz="2800" b="1" dirty="0"/>
              <a:t>, запас куль і пороху, </a:t>
            </a:r>
            <a:r>
              <a:rPr lang="ru-RU" sz="2800" b="1" dirty="0" err="1"/>
              <a:t>шаблю</a:t>
            </a:r>
            <a:r>
              <a:rPr lang="ru-RU" sz="2800" b="1" dirty="0"/>
              <a:t>. На борт брали 5 </a:t>
            </a:r>
            <a:r>
              <a:rPr lang="ru-RU" sz="2800" b="1" dirty="0" err="1"/>
              <a:t>гармат</a:t>
            </a:r>
            <a:r>
              <a:rPr lang="ru-RU" sz="2800" b="1" dirty="0"/>
              <a:t>, запаси </a:t>
            </a:r>
            <a:r>
              <a:rPr lang="ru-RU" sz="2800" b="1" dirty="0" err="1"/>
              <a:t>питної</a:t>
            </a:r>
            <a:r>
              <a:rPr lang="ru-RU" sz="2800" b="1" dirty="0"/>
              <a:t> води і </a:t>
            </a:r>
            <a:r>
              <a:rPr lang="ru-RU" sz="2800" b="1" dirty="0" err="1"/>
              <a:t>харчів</a:t>
            </a:r>
            <a:r>
              <a:rPr lang="ru-RU" sz="2800" b="1" dirty="0"/>
              <a:t>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01422"/>
            <a:ext cx="1195488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964" y="3655016"/>
            <a:ext cx="630117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Обчисліть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скільки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одиниць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вогнепальної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зброї</a:t>
            </a:r>
            <a:r>
              <a:rPr lang="ru-RU" sz="2800" b="1" dirty="0">
                <a:solidFill>
                  <a:srgbClr val="0070C0"/>
                </a:solidFill>
              </a:rPr>
              <a:t> було на одному </a:t>
            </a:r>
            <a:r>
              <a:rPr lang="ru-RU" sz="2800" b="1" dirty="0" err="1">
                <a:solidFill>
                  <a:srgbClr val="0070C0"/>
                </a:solidFill>
              </a:rPr>
              <a:t>козацькому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човні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Відповідь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запишіть.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556" y="5040012"/>
            <a:ext cx="183655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60 ∙ 2 + 5 = </a:t>
            </a:r>
            <a:endParaRPr lang="uk-U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31791" y="5040012"/>
            <a:ext cx="158417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125 (од.)  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95487" y="5563232"/>
            <a:ext cx="9505056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Сто двадцять п’ять одиниць вогнепальної зброї на одному козацькому човні.</a:t>
            </a:r>
            <a:endParaRPr lang="uk-UA" sz="2800" b="1" dirty="0"/>
          </a:p>
        </p:txBody>
      </p:sp>
      <p:pic>
        <p:nvPicPr>
          <p:cNvPr id="1026" name="Picture 2" descr="Презентація заняття &quot;Козацька чайка&quot;. | Презентація. Позашкільна осві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15" y="3301884"/>
            <a:ext cx="4495108" cy="2360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2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120" y="550381"/>
            <a:ext cx="10155463" cy="647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Острів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Хортиця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01422"/>
            <a:ext cx="1195488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Острів Хортиця - столиця козацької Запорізької Січ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1" y="1141885"/>
            <a:ext cx="4824536" cy="3215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стрів Хортиця: як дістатися, що подивитися, ці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39" y="1175692"/>
            <a:ext cx="4771943" cy="318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3 ОСТРІВ ХОРТИЦЯ – 100 ПРИРОДНИХ ЧУДЕС УКРАЇНИ – Станіславівський Натуралі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672">
            <a:off x="1846054" y="3703204"/>
            <a:ext cx="4127250" cy="286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зей судноплавства «Чайка», Запоріжжя — фото, опис, адрес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97">
            <a:off x="6107397" y="3579223"/>
            <a:ext cx="3945074" cy="296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355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333450"/>
            <a:ext cx="1007736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8413" y="4848268"/>
            <a:ext cx="8613201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числівники?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uk-UA" altLang="ru-RU" sz="2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Для чого використовують числівники в мовленні?</a:t>
            </a:r>
          </a:p>
        </p:txBody>
      </p:sp>
      <p:pic>
        <p:nvPicPr>
          <p:cNvPr id="3074" name="Picture 2" descr="D:\3 клас\01 УКР МОВА\1 Пономарьова\06 Числівник\№079 - Правильно читаю числові вирази\2026-02-19_212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075383"/>
            <a:ext cx="91630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6" y="4005858"/>
            <a:ext cx="1944213" cy="20162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60061738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2400" b="1" dirty="0" smtClean="0">
                <a:solidFill>
                  <a:srgbClr val="0070C0"/>
                </a:solidFill>
              </a:rPr>
              <a:t> за допомогою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яким був цей </a:t>
            </a:r>
            <a:r>
              <a:rPr lang="ru-RU" sz="2400" b="1" dirty="0" smtClean="0">
                <a:solidFill>
                  <a:srgbClr val="0070C0"/>
                </a:solidFill>
              </a:rPr>
              <a:t>урок для вас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4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078" y="1340433"/>
            <a:ext cx="10106248" cy="739221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Виберіть той смайлик, який відображає ваш настрій на початку уроку. Прочитайте слова під смайлами. На яке питання вони відповідають?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8" y="2167373"/>
            <a:ext cx="2292822" cy="14880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3516" y="2172978"/>
            <a:ext cx="2158594" cy="15127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33" y="2172978"/>
            <a:ext cx="2012354" cy="145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1792" y="4244996"/>
            <a:ext cx="1589288" cy="1491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6" y="4188432"/>
            <a:ext cx="1776826" cy="15352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24" y="4200962"/>
            <a:ext cx="1719617" cy="15397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72" y="4232986"/>
            <a:ext cx="1710042" cy="148776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>
          <a:xfrm>
            <a:off x="1093409" y="3705527"/>
            <a:ext cx="194753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8799" y="3634048"/>
            <a:ext cx="193770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00020" y="5738927"/>
            <a:ext cx="18385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веселий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30686" y="5771592"/>
            <a:ext cx="256965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задоволений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3719" y="5771592"/>
            <a:ext cx="194244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22090" y="5753414"/>
            <a:ext cx="18476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1459" y="3609550"/>
            <a:ext cx="178005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гнівний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66895" y="2187983"/>
            <a:ext cx="1546992" cy="14994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084533" y="3622081"/>
            <a:ext cx="223599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3 клас\01 УКР МОВА\1 Пономарьова\06 Числівник\№077-Пригадую числівники\2026-02-12_233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1343066"/>
            <a:ext cx="9736894" cy="32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9543" y="4725938"/>
            <a:ext cx="9732732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числівники?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uk-UA" altLang="ru-RU" sz="2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Для чого використовують числівники в мовленні?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580" y="1343065"/>
            <a:ext cx="1944217" cy="20162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227" y="599860"/>
            <a:ext cx="9953945" cy="652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Хвилинка історії.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Упіймайте </a:t>
            </a:r>
            <a:r>
              <a:rPr lang="ru-RU" sz="4000" b="1" dirty="0" smtClean="0">
                <a:solidFill>
                  <a:schemeClr val="bg1"/>
                </a:solidFill>
              </a:rPr>
              <a:t>числівники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3460" y="1341562"/>
            <a:ext cx="7812867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/>
              <a:t>Національна</a:t>
            </a:r>
            <a:r>
              <a:rPr lang="ru-RU" sz="2800" b="1" dirty="0"/>
              <a:t> валюта України </a:t>
            </a:r>
            <a:r>
              <a:rPr lang="ru-RU" sz="2800" b="1" dirty="0" err="1">
                <a:solidFill>
                  <a:srgbClr val="FFFF00"/>
                </a:solidFill>
              </a:rPr>
              <a:t>гривня</a:t>
            </a:r>
            <a:r>
              <a:rPr lang="ru-RU" sz="2800" b="1" dirty="0"/>
              <a:t> (з ХІІ </a:t>
            </a:r>
            <a:r>
              <a:rPr lang="ru-RU" sz="2800" b="1" dirty="0" err="1"/>
              <a:t>століття</a:t>
            </a:r>
            <a:r>
              <a:rPr lang="ru-RU" sz="2800" b="1" dirty="0"/>
              <a:t> — </a:t>
            </a:r>
            <a:r>
              <a:rPr lang="ru-RU" sz="2800" b="1" dirty="0" err="1"/>
              <a:t>грошова</a:t>
            </a:r>
            <a:r>
              <a:rPr lang="ru-RU" sz="2800" b="1" dirty="0"/>
              <a:t> </a:t>
            </a:r>
            <a:r>
              <a:rPr lang="ru-RU" sz="2800" b="1" dirty="0" err="1"/>
              <a:t>одиниця</a:t>
            </a:r>
            <a:r>
              <a:rPr lang="ru-RU" sz="2800" b="1" dirty="0"/>
              <a:t> </a:t>
            </a:r>
            <a:r>
              <a:rPr lang="ru-RU" sz="2800" b="1" dirty="0" err="1"/>
              <a:t>Київської</a:t>
            </a:r>
            <a:r>
              <a:rPr lang="ru-RU" sz="2800" b="1" dirty="0"/>
              <a:t> </a:t>
            </a:r>
            <a:r>
              <a:rPr lang="ru-RU" sz="2800" b="1" dirty="0" err="1"/>
              <a:t>Русі</a:t>
            </a:r>
            <a:r>
              <a:rPr lang="ru-RU" sz="2800" b="1" dirty="0"/>
              <a:t>, яка являла собою </a:t>
            </a:r>
            <a:r>
              <a:rPr lang="ru-RU" sz="2800" b="1" dirty="0" err="1"/>
              <a:t>срібний</a:t>
            </a:r>
            <a:r>
              <a:rPr lang="ru-RU" sz="2800" b="1" dirty="0"/>
              <a:t> </a:t>
            </a:r>
            <a:r>
              <a:rPr lang="ru-RU" sz="2800" b="1" dirty="0" err="1"/>
              <a:t>зливок</a:t>
            </a:r>
            <a:r>
              <a:rPr lang="ru-RU" sz="2800" b="1" dirty="0"/>
              <a:t> вагою 200 г) </a:t>
            </a:r>
            <a:r>
              <a:rPr lang="ru-RU" sz="2800" b="1" dirty="0" err="1"/>
              <a:t>отримала</a:t>
            </a:r>
            <a:r>
              <a:rPr lang="ru-RU" sz="2800" b="1" dirty="0"/>
              <a:t> свою назву на честь </a:t>
            </a:r>
            <a:r>
              <a:rPr lang="ru-RU" sz="2800" b="1" dirty="0" err="1"/>
              <a:t>прикраси</a:t>
            </a:r>
            <a:r>
              <a:rPr lang="ru-RU" sz="2800" b="1" dirty="0"/>
              <a:t> у </a:t>
            </a:r>
            <a:r>
              <a:rPr lang="ru-RU" sz="2800" b="1" dirty="0" err="1"/>
              <a:t>вигляді</a:t>
            </a:r>
            <a:r>
              <a:rPr lang="ru-RU" sz="2800" b="1" dirty="0"/>
              <a:t> обруча, що </a:t>
            </a:r>
            <a:r>
              <a:rPr lang="ru-RU" sz="2800" b="1" dirty="0" err="1"/>
              <a:t>надягають</a:t>
            </a:r>
            <a:r>
              <a:rPr lang="ru-RU" sz="2800" b="1" dirty="0"/>
              <a:t> на шию </a:t>
            </a:r>
            <a:r>
              <a:rPr lang="ru-RU" sz="2800" b="1" dirty="0" smtClean="0"/>
              <a:t>(«грива, загривок</a:t>
            </a:r>
            <a:r>
              <a:rPr lang="ru-RU" sz="2800" b="1" dirty="0"/>
              <a:t>»), який </a:t>
            </a:r>
            <a:r>
              <a:rPr lang="ru-RU" sz="2800" b="1" dirty="0" err="1"/>
              <a:t>використовувався</a:t>
            </a:r>
            <a:r>
              <a:rPr lang="ru-RU" sz="2800" b="1" dirty="0"/>
              <a:t> </a:t>
            </a:r>
            <a:r>
              <a:rPr lang="ru-RU" sz="2800" b="1" dirty="0" err="1"/>
              <a:t>раніше</a:t>
            </a:r>
            <a:r>
              <a:rPr lang="ru-RU" sz="2800" b="1" dirty="0"/>
              <a:t> замість грошей. </a:t>
            </a:r>
            <a:r>
              <a:rPr lang="ru-RU" sz="2800" b="1" dirty="0" err="1"/>
              <a:t>Іноді</a:t>
            </a:r>
            <a:r>
              <a:rPr lang="ru-RU" sz="2800" b="1" dirty="0"/>
              <a:t> </a:t>
            </a:r>
            <a:r>
              <a:rPr lang="ru-RU" sz="2800" b="1" dirty="0" err="1"/>
              <a:t>гривню</a:t>
            </a:r>
            <a:r>
              <a:rPr lang="ru-RU" sz="2800" b="1" dirty="0"/>
              <a:t> </a:t>
            </a:r>
            <a:r>
              <a:rPr lang="ru-RU" sz="2800" b="1" dirty="0" err="1"/>
              <a:t>ділили</a:t>
            </a:r>
            <a:r>
              <a:rPr lang="ru-RU" sz="2800" b="1" dirty="0"/>
              <a:t> («рубали») на </a:t>
            </a:r>
            <a:r>
              <a:rPr lang="ru-RU" sz="2800" b="1" dirty="0" err="1"/>
              <a:t>чотири</a:t>
            </a:r>
            <a:r>
              <a:rPr lang="ru-RU" sz="2800" b="1" dirty="0"/>
              <a:t> </a:t>
            </a:r>
            <a:r>
              <a:rPr lang="ru-RU" sz="2800" b="1" dirty="0" err="1"/>
              <a:t>частини</a:t>
            </a:r>
            <a:r>
              <a:rPr lang="ru-RU" sz="2800" b="1" dirty="0"/>
              <a:t>, які почали потім </a:t>
            </a:r>
            <a:r>
              <a:rPr lang="ru-RU" sz="2800" b="1" dirty="0" err="1" smtClean="0"/>
              <a:t>називатися</a:t>
            </a:r>
            <a:r>
              <a:rPr lang="ru-RU" sz="2800" b="1" dirty="0" smtClean="0"/>
              <a:t> </a:t>
            </a:r>
            <a:r>
              <a:rPr lang="ru-RU" sz="2800" b="1" dirty="0"/>
              <a:t>«рубль». Від слова «</a:t>
            </a:r>
            <a:r>
              <a:rPr lang="ru-RU" sz="2800" b="1" dirty="0" err="1"/>
              <a:t>гривня</a:t>
            </a:r>
            <a:r>
              <a:rPr lang="ru-RU" sz="2800" b="1" dirty="0"/>
              <a:t>» </a:t>
            </a:r>
            <a:r>
              <a:rPr lang="ru-RU" sz="2800" b="1" dirty="0" err="1"/>
              <a:t>пішла</a:t>
            </a:r>
            <a:r>
              <a:rPr lang="ru-RU" sz="2800" b="1" dirty="0"/>
              <a:t> і назва «</a:t>
            </a:r>
            <a:r>
              <a:rPr lang="ru-RU" sz="2800" b="1" dirty="0" err="1"/>
              <a:t>гривеник</a:t>
            </a:r>
            <a:r>
              <a:rPr lang="ru-RU" sz="2800" b="1" dirty="0"/>
              <a:t>».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Чим відрізняється гривна та гривня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51" y="3990570"/>
            <a:ext cx="2123839" cy="22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иївська гривня&quot; срібло, ціна: 42320 ₴, купити на Prom.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11248" r="9465" b="12446"/>
          <a:stretch/>
        </p:blipFill>
        <p:spPr bwMode="auto">
          <a:xfrm>
            <a:off x="9080002" y="1387600"/>
            <a:ext cx="2052589" cy="14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08752" y="2843072"/>
            <a:ext cx="23762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Гривня</a:t>
            </a:r>
            <a:r>
              <a:rPr lang="ru-RU" sz="3200" b="1" dirty="0" smtClean="0">
                <a:solidFill>
                  <a:srgbClr val="FF0000"/>
                </a:solidFill>
              </a:rPr>
              <a:t> 200г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08752" y="3405796"/>
            <a:ext cx="14652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Гривна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5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227" y="599860"/>
            <a:ext cx="9953945" cy="652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Це </a:t>
            </a:r>
            <a:r>
              <a:rPr lang="ru-RU" sz="4000" b="1" dirty="0" err="1"/>
              <a:t>цікаво</a:t>
            </a:r>
            <a:r>
              <a:rPr lang="ru-RU" sz="4000" b="1" dirty="0" smtClean="0"/>
              <a:t>!</a:t>
            </a:r>
            <a:r>
              <a:rPr lang="ru-RU" sz="4000" dirty="0"/>
              <a:t> </a:t>
            </a:r>
            <a:r>
              <a:rPr lang="ru-RU" sz="4000" b="1" dirty="0"/>
              <a:t>ВАЛЮТА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01910" y="2541891"/>
            <a:ext cx="10368447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</a:rPr>
              <a:t>Валюта </a:t>
            </a:r>
            <a:r>
              <a:rPr lang="ru-RU" sz="2800" b="1" dirty="0">
                <a:solidFill>
                  <a:srgbClr val="FFFF00"/>
                </a:solidFill>
              </a:rPr>
              <a:t>— це гроші </a:t>
            </a:r>
            <a:r>
              <a:rPr lang="ru-RU" sz="2800" b="1" dirty="0" err="1">
                <a:solidFill>
                  <a:srgbClr val="FFFF00"/>
                </a:solidFill>
              </a:rPr>
              <a:t>певної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країни</a:t>
            </a:r>
            <a:r>
              <a:rPr lang="ru-RU" sz="2800" b="1" dirty="0">
                <a:solidFill>
                  <a:srgbClr val="FFFF00"/>
                </a:solidFill>
              </a:rPr>
              <a:t>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/>
              <a:t>Гривня</a:t>
            </a:r>
            <a:r>
              <a:rPr lang="ru-RU" sz="2800" b="1" dirty="0" smtClean="0"/>
              <a:t> </a:t>
            </a:r>
            <a:r>
              <a:rPr lang="ru-RU" sz="2800" b="1" dirty="0"/>
              <a:t>— це валюта України. 1 </a:t>
            </a:r>
            <a:r>
              <a:rPr lang="ru-RU" sz="2800" b="1" dirty="0" err="1"/>
              <a:t>грн</a:t>
            </a:r>
            <a:r>
              <a:rPr lang="ru-RU" sz="2800" b="1" dirty="0"/>
              <a:t> = 100 к. </a:t>
            </a:r>
            <a:endParaRPr lang="ru-RU" sz="2800" b="1" dirty="0" smtClean="0"/>
          </a:p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/>
              <a:t>Долар</a:t>
            </a:r>
            <a:r>
              <a:rPr lang="ru-RU" sz="2800" b="1" dirty="0" smtClean="0"/>
              <a:t> </a:t>
            </a:r>
            <a:r>
              <a:rPr lang="ru-RU" sz="2800" b="1" dirty="0"/>
              <a:t>— валюта США. 1 </a:t>
            </a:r>
            <a:r>
              <a:rPr lang="ru-RU" sz="2800" b="1" dirty="0" err="1"/>
              <a:t>долар</a:t>
            </a:r>
            <a:r>
              <a:rPr lang="ru-RU" sz="2800" b="1" dirty="0"/>
              <a:t> = 100 </a:t>
            </a:r>
            <a:r>
              <a:rPr lang="ru-RU" sz="2800" b="1" dirty="0" err="1"/>
              <a:t>центів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Юань </a:t>
            </a:r>
            <a:r>
              <a:rPr lang="ru-RU" sz="2800" b="1" dirty="0"/>
              <a:t>— валюта Китаю. 1 юань = 10 </a:t>
            </a:r>
            <a:r>
              <a:rPr lang="ru-RU" sz="2800" b="1" dirty="0" err="1"/>
              <a:t>цзяо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/>
              <a:t>Євро</a:t>
            </a:r>
            <a:r>
              <a:rPr lang="ru-RU" sz="2800" b="1" dirty="0" smtClean="0"/>
              <a:t> </a:t>
            </a:r>
            <a:r>
              <a:rPr lang="ru-RU" sz="2800" b="1" dirty="0"/>
              <a:t>— валюта </a:t>
            </a:r>
            <a:r>
              <a:rPr lang="ru-RU" sz="2800" b="1" dirty="0" err="1"/>
              <a:t>країн</a:t>
            </a:r>
            <a:r>
              <a:rPr lang="ru-RU" sz="2800" b="1" dirty="0"/>
              <a:t> Євросоюзу. 1 </a:t>
            </a:r>
            <a:r>
              <a:rPr lang="ru-RU" sz="2800" b="1" dirty="0" err="1"/>
              <a:t>євро</a:t>
            </a:r>
            <a:r>
              <a:rPr lang="ru-RU" sz="2800" b="1" dirty="0"/>
              <a:t> = </a:t>
            </a:r>
            <a:r>
              <a:rPr lang="ru-RU" sz="2800" b="1" dirty="0" smtClean="0"/>
              <a:t>100 </a:t>
            </a:r>
            <a:r>
              <a:rPr lang="ru-RU" sz="2800" b="1" dirty="0" err="1"/>
              <a:t>центів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/>
              <a:t>Єна</a:t>
            </a:r>
            <a:r>
              <a:rPr lang="ru-RU" sz="2800" b="1" dirty="0" smtClean="0"/>
              <a:t> </a:t>
            </a:r>
            <a:r>
              <a:rPr lang="ru-RU" sz="2800" b="1" dirty="0"/>
              <a:t>— валюта Японії. 1 </a:t>
            </a:r>
            <a:r>
              <a:rPr lang="ru-RU" sz="2800" b="1" dirty="0" err="1"/>
              <a:t>єна</a:t>
            </a:r>
            <a:r>
              <a:rPr lang="ru-RU" sz="2800" b="1" dirty="0"/>
              <a:t> = 100 сен. </a:t>
            </a:r>
            <a:endParaRPr lang="ru-RU" sz="2800" b="1" dirty="0" smtClean="0"/>
          </a:p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/>
              <a:t>Швецька</a:t>
            </a:r>
            <a:r>
              <a:rPr lang="ru-RU" sz="2800" b="1" dirty="0" smtClean="0"/>
              <a:t> </a:t>
            </a:r>
            <a:r>
              <a:rPr lang="ru-RU" sz="2800" b="1" dirty="0"/>
              <a:t>крона — валюта </a:t>
            </a:r>
            <a:r>
              <a:rPr lang="ru-RU" sz="2800" b="1" dirty="0" err="1"/>
              <a:t>Швеції</a:t>
            </a:r>
            <a:r>
              <a:rPr lang="ru-RU" sz="2800" b="1" dirty="0"/>
              <a:t>. 1 крона = 100 ере. </a:t>
            </a:r>
            <a:endParaRPr lang="ru-RU" sz="2800" b="1" dirty="0" smtClean="0"/>
          </a:p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/>
              <a:t>Єгипетський</a:t>
            </a:r>
            <a:r>
              <a:rPr lang="ru-RU" sz="2800" b="1" dirty="0" smtClean="0"/>
              <a:t> </a:t>
            </a:r>
            <a:r>
              <a:rPr lang="ru-RU" sz="2800" b="1" dirty="0"/>
              <a:t>фунт — валюта </a:t>
            </a:r>
            <a:r>
              <a:rPr lang="ru-RU" sz="2800" b="1" dirty="0" err="1"/>
              <a:t>Єгипту</a:t>
            </a:r>
            <a:r>
              <a:rPr lang="ru-RU" sz="2800" b="1" dirty="0"/>
              <a:t>. 1 фунт = 100 </a:t>
            </a:r>
            <a:r>
              <a:rPr lang="ru-RU" sz="2800" b="1" dirty="0" err="1"/>
              <a:t>піастрів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Шекель </a:t>
            </a:r>
            <a:r>
              <a:rPr lang="ru-RU" sz="2800" b="1" dirty="0"/>
              <a:t>— валюта </a:t>
            </a:r>
            <a:r>
              <a:rPr lang="ru-RU" sz="2800" b="1" dirty="0" err="1"/>
              <a:t>Ізраїлю</a:t>
            </a:r>
            <a:r>
              <a:rPr lang="ru-RU" sz="2800" b="1" dirty="0"/>
              <a:t>. 1 шекель = 100 </a:t>
            </a:r>
            <a:r>
              <a:rPr lang="ru-RU" sz="2800" b="1" dirty="0" err="1"/>
              <a:t>агорів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6534" y="1341562"/>
            <a:ext cx="1044045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до Указу Президента України та статей 99 і 102 </a:t>
            </a:r>
            <a:r>
              <a:rPr lang="ru-RU" sz="2400" b="1" dirty="0" err="1">
                <a:solidFill>
                  <a:srgbClr val="0070C0"/>
                </a:solidFill>
              </a:rPr>
              <a:t>Конституції</a:t>
            </a:r>
            <a:r>
              <a:rPr lang="ru-RU" sz="2400" b="1" dirty="0">
                <a:solidFill>
                  <a:srgbClr val="0070C0"/>
                </a:solidFill>
              </a:rPr>
              <a:t> України </a:t>
            </a:r>
            <a:r>
              <a:rPr lang="ru-RU" sz="2400" b="1" dirty="0" err="1">
                <a:solidFill>
                  <a:srgbClr val="0070C0"/>
                </a:solidFill>
              </a:rPr>
              <a:t>протягом</a:t>
            </a:r>
            <a:r>
              <a:rPr lang="ru-RU" sz="2400" b="1" dirty="0">
                <a:solidFill>
                  <a:srgbClr val="0070C0"/>
                </a:solidFill>
              </a:rPr>
              <a:t> 2–16 </a:t>
            </a:r>
            <a:r>
              <a:rPr lang="ru-RU" sz="2400" b="1" dirty="0" err="1">
                <a:solidFill>
                  <a:srgbClr val="0070C0"/>
                </a:solidFill>
              </a:rPr>
              <a:t>вересня</a:t>
            </a:r>
            <a:r>
              <a:rPr lang="ru-RU" sz="2400" b="1" dirty="0">
                <a:solidFill>
                  <a:srgbClr val="0070C0"/>
                </a:solidFill>
              </a:rPr>
              <a:t> 1996 року була проведена </a:t>
            </a:r>
            <a:r>
              <a:rPr lang="ru-RU" sz="2400" b="1" dirty="0" err="1">
                <a:solidFill>
                  <a:srgbClr val="0070C0"/>
                </a:solidFill>
              </a:rPr>
              <a:t>грошова</a:t>
            </a:r>
            <a:r>
              <a:rPr lang="ru-RU" sz="2400" b="1" dirty="0">
                <a:solidFill>
                  <a:srgbClr val="0070C0"/>
                </a:solidFill>
              </a:rPr>
              <a:t> реформа і введена </a:t>
            </a:r>
            <a:r>
              <a:rPr lang="ru-RU" sz="2400" b="1" dirty="0" err="1">
                <a:solidFill>
                  <a:srgbClr val="0070C0"/>
                </a:solidFill>
              </a:rPr>
              <a:t>національна</a:t>
            </a:r>
            <a:r>
              <a:rPr lang="ru-RU" sz="2400" b="1" dirty="0">
                <a:solidFill>
                  <a:srgbClr val="0070C0"/>
                </a:solidFill>
              </a:rPr>
              <a:t> валюта — </a:t>
            </a:r>
            <a:r>
              <a:rPr lang="ru-RU" sz="2400" b="1" dirty="0" err="1">
                <a:solidFill>
                  <a:srgbClr val="0070C0"/>
                </a:solidFill>
              </a:rPr>
              <a:t>гривня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157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Рабочий стол\числівник впр.jpg"/>
          <p:cNvPicPr>
            <a:picLocks noChangeAspect="1" noChangeArrowheads="1"/>
          </p:cNvPicPr>
          <p:nvPr/>
        </p:nvPicPr>
        <p:blipFill>
          <a:blip r:embed="rId2" cstate="print"/>
          <a:srcRect l="2924" t="24900" r="16037" b="10270"/>
          <a:stretch>
            <a:fillRect/>
          </a:stretch>
        </p:blipFill>
        <p:spPr bwMode="auto">
          <a:xfrm>
            <a:off x="1987574" y="1557586"/>
            <a:ext cx="7882071" cy="356383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55227" y="599860"/>
            <a:ext cx="9953945" cy="652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 err="1" smtClean="0"/>
              <a:t>ребуси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859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5887" y="1413570"/>
            <a:ext cx="6101623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будемо вчитися правильно читати </a:t>
            </a:r>
            <a:r>
              <a:rPr lang="uk-UA" sz="3200" b="1" dirty="0" smtClean="0">
                <a:solidFill>
                  <a:srgbClr val="0070C0"/>
                </a:solidFill>
              </a:rPr>
              <a:t>числівники.</a:t>
            </a:r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Продовжимо </a:t>
            </a:r>
            <a:r>
              <a:rPr lang="uk-UA" sz="3200" b="1" dirty="0">
                <a:solidFill>
                  <a:srgbClr val="0070C0"/>
                </a:solidFill>
              </a:rPr>
              <a:t>знайомство з містом Запоріжжя. Побуваємо на острові Хортиця.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1" y="1431778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 ОСТРІВ ХОРТИЦЯ – 100 ПРИРОДНИХ ЧУДЕС УКРАЇНИ – Станіславівський Натуралі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99" y="3960584"/>
            <a:ext cx="3912875" cy="2712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2036038"/>
            <a:ext cx="4573697" cy="10239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83798" y="1579566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35850" y="1579565"/>
            <a:ext cx="526345" cy="6572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99836" y="-684537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549" y="4768632"/>
            <a:ext cx="9554261" cy="10374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Пригадайте, чим відрізняються числівники від іменників? 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529502"/>
            <a:ext cx="1928220" cy="8201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47561" r="33799" b="36176"/>
          <a:stretch/>
        </p:blipFill>
        <p:spPr>
          <a:xfrm>
            <a:off x="1218672" y="2703271"/>
            <a:ext cx="3020979" cy="111552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6" t="48466" r="24140" b="39196"/>
          <a:stretch/>
        </p:blipFill>
        <p:spPr>
          <a:xfrm>
            <a:off x="4359190" y="2719482"/>
            <a:ext cx="1673718" cy="8463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33694" r="59830" b="52908"/>
          <a:stretch/>
        </p:blipFill>
        <p:spPr>
          <a:xfrm>
            <a:off x="6367368" y="2801501"/>
            <a:ext cx="1670481" cy="9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77466"/>
            <a:ext cx="10585176" cy="749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повідомлення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439" y="1259362"/>
            <a:ext cx="1058517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 </a:t>
            </a:r>
            <a:r>
              <a:rPr lang="ru-RU" sz="3200" b="1" dirty="0" err="1"/>
              <a:t>Дніпрогес</a:t>
            </a:r>
            <a:r>
              <a:rPr lang="ru-RU" sz="3200" b="1" dirty="0"/>
              <a:t> </a:t>
            </a:r>
            <a:r>
              <a:rPr lang="ru-RU" sz="3200" b="1" dirty="0" err="1"/>
              <a:t>працює</a:t>
            </a:r>
            <a:r>
              <a:rPr lang="ru-RU" sz="3200" b="1" dirty="0"/>
              <a:t> вже понад 80 років і </a:t>
            </a:r>
            <a:r>
              <a:rPr lang="ru-RU" sz="3200" b="1" dirty="0" err="1"/>
              <a:t>вражає</a:t>
            </a:r>
            <a:r>
              <a:rPr lang="ru-RU" sz="3200" b="1" dirty="0"/>
              <a:t> своїми </a:t>
            </a:r>
            <a:r>
              <a:rPr lang="ru-RU" sz="3200" b="1" dirty="0" err="1"/>
              <a:t>розмірами</a:t>
            </a:r>
            <a:r>
              <a:rPr lang="ru-RU" sz="3200" b="1" dirty="0"/>
              <a:t>. Адже </a:t>
            </a:r>
            <a:r>
              <a:rPr lang="ru-RU" sz="3200" b="1" dirty="0" err="1"/>
              <a:t>довжина</a:t>
            </a:r>
            <a:r>
              <a:rPr lang="ru-RU" sz="3200" b="1" dirty="0"/>
              <a:t> </a:t>
            </a:r>
            <a:r>
              <a:rPr lang="ru-RU" sz="3200" b="1" dirty="0" err="1"/>
              <a:t>греблі</a:t>
            </a:r>
            <a:r>
              <a:rPr lang="ru-RU" sz="3200" b="1" dirty="0"/>
              <a:t> — </a:t>
            </a:r>
            <a:r>
              <a:rPr lang="ru-RU" sz="3200" b="1" dirty="0" err="1"/>
              <a:t>майже</a:t>
            </a:r>
            <a:r>
              <a:rPr lang="ru-RU" sz="3200" b="1" dirty="0"/>
              <a:t> 2000 </a:t>
            </a:r>
            <a:r>
              <a:rPr lang="ru-RU" sz="3200" b="1" dirty="0" err="1"/>
              <a:t>метрів</a:t>
            </a:r>
            <a:r>
              <a:rPr lang="ru-RU" sz="3200" b="1" dirty="0"/>
              <a:t>, </a:t>
            </a:r>
            <a:r>
              <a:rPr lang="ru-RU" sz="3200" b="1" dirty="0" err="1"/>
              <a:t>висота</a:t>
            </a:r>
            <a:r>
              <a:rPr lang="ru-RU" sz="3200" b="1" dirty="0"/>
              <a:t> — 60 </a:t>
            </a:r>
            <a:r>
              <a:rPr lang="ru-RU" sz="3200" b="1" dirty="0" err="1"/>
              <a:t>метрів</a:t>
            </a:r>
            <a:r>
              <a:rPr lang="ru-RU" sz="3200" b="1" dirty="0"/>
              <a:t>. А це як два </a:t>
            </a:r>
            <a:r>
              <a:rPr lang="ru-RU" sz="3200" b="1" dirty="0" err="1"/>
              <a:t>будинки</a:t>
            </a:r>
            <a:r>
              <a:rPr lang="ru-RU" sz="3200" b="1" dirty="0"/>
              <a:t> у 9 </a:t>
            </a:r>
            <a:r>
              <a:rPr lang="ru-RU" sz="3200" b="1" dirty="0" err="1"/>
              <a:t>поверхів</a:t>
            </a:r>
            <a:r>
              <a:rPr lang="ru-RU" sz="3200" b="1" dirty="0"/>
              <a:t>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4916" y="5487557"/>
            <a:ext cx="70567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Спишіть текст. </a:t>
            </a:r>
            <a:r>
              <a:rPr lang="ru-RU" sz="2800" b="1" dirty="0">
                <a:solidFill>
                  <a:srgbClr val="002060"/>
                </a:solidFill>
              </a:rPr>
              <a:t>Числа </a:t>
            </a:r>
            <a:r>
              <a:rPr lang="ru-RU" sz="2800" b="1" dirty="0" err="1" smtClean="0">
                <a:solidFill>
                  <a:srgbClr val="002060"/>
                </a:solidFill>
              </a:rPr>
              <a:t>записуйте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словами. </a:t>
            </a:r>
            <a:r>
              <a:rPr lang="ru-RU" sz="2800" b="1" dirty="0" smtClean="0">
                <a:solidFill>
                  <a:srgbClr val="002060"/>
                </a:solidFill>
              </a:rPr>
              <a:t>Поставте </a:t>
            </a:r>
            <a:r>
              <a:rPr lang="ru-RU" sz="2800" b="1" dirty="0">
                <a:solidFill>
                  <a:srgbClr val="002060"/>
                </a:solidFill>
              </a:rPr>
              <a:t>наголос у </a:t>
            </a:r>
            <a:r>
              <a:rPr lang="ru-RU" sz="2800" b="1" dirty="0" err="1" smtClean="0">
                <a:solidFill>
                  <a:srgbClr val="002060"/>
                </a:solidFill>
              </a:rPr>
              <a:t>числівниках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3 клас\01 УКР МОВА\1 Пономарьова\06 Числівник\№079 - Правильно читаю числові вирази\2026-02-19_203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925738"/>
            <a:ext cx="8499739" cy="24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287388" y="2890785"/>
            <a:ext cx="208543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вісімдесят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64948" y="3475560"/>
            <a:ext cx="208543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дві</a:t>
            </a:r>
            <a:r>
              <a:rPr lang="ru-RU" sz="3200" b="1" dirty="0" smtClean="0">
                <a:solidFill>
                  <a:srgbClr val="002060"/>
                </a:solidFill>
              </a:rPr>
              <a:t> тисячі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7389" y="4089603"/>
            <a:ext cx="208543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шістдесят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2100" y="4674378"/>
            <a:ext cx="208543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дев’ять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8249</TotalTime>
  <Words>694</Words>
  <Application>Microsoft Office PowerPoint</Application>
  <PresentationFormat>Произвольный</PresentationFormat>
  <Paragraphs>108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Правильно читаю числові вирази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635</cp:revision>
  <dcterms:created xsi:type="dcterms:W3CDTF">2025-08-27T14:01:18Z</dcterms:created>
  <dcterms:modified xsi:type="dcterms:W3CDTF">2026-02-24T11:03:25Z</dcterms:modified>
</cp:coreProperties>
</file>