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681" r:id="rId3"/>
    <p:sldId id="676" r:id="rId4"/>
    <p:sldId id="684" r:id="rId5"/>
    <p:sldId id="682" r:id="rId6"/>
    <p:sldId id="326" r:id="rId7"/>
    <p:sldId id="683" r:id="rId8"/>
    <p:sldId id="653" r:id="rId9"/>
    <p:sldId id="677" r:id="rId10"/>
    <p:sldId id="648" r:id="rId11"/>
    <p:sldId id="679" r:id="rId12"/>
    <p:sldId id="666" r:id="rId13"/>
    <p:sldId id="536" r:id="rId14"/>
    <p:sldId id="680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546" y="-150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035" y="1053530"/>
            <a:ext cx="8856984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Краще першим завжди привітатись!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А. Костецький «Добра порада».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87675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80</a:t>
            </a:r>
          </a:p>
        </p:txBody>
      </p:sp>
      <p:pic>
        <p:nvPicPr>
          <p:cNvPr id="7" name="Picture 4" descr="Картинки по запросу &quot;клипарт осел и свинья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5" y="3878990"/>
            <a:ext cx="3028205" cy="20115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3 клас\02 ЧИТАННЯ\1 Савченко уроки\6 Літер казки байки\№083-084-А. Костецький «Добра порада». Робота з дитячою книжкою\2026-02-23_203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57" y="997597"/>
            <a:ext cx="51720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2107" y="261442"/>
            <a:ext cx="10029825" cy="6653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Анатолій Костецький. Добра порада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29857" y="4509914"/>
            <a:ext cx="33123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829857" y="4797946"/>
            <a:ext cx="3070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3 клас\02 ЧИТАННЯ\1 Савченко уроки\6 Літер казки байки\№083-084-А. Костецький «Добра порада». Робота з дитячою книжкою\2026-02-23_203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7" y="1019059"/>
            <a:ext cx="48577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7855" y="4921897"/>
            <a:ext cx="698477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Чим </a:t>
            </a:r>
            <a:r>
              <a:rPr lang="ru-RU" sz="2400" b="1" dirty="0"/>
              <a:t>були </a:t>
            </a:r>
            <a:r>
              <a:rPr lang="ru-RU" sz="2400" b="1" dirty="0" err="1"/>
              <a:t>незадоволені</a:t>
            </a:r>
            <a:r>
              <a:rPr lang="ru-RU" sz="2400" b="1" dirty="0"/>
              <a:t> осел і </a:t>
            </a:r>
            <a:r>
              <a:rPr lang="ru-RU" sz="2400" b="1" dirty="0" err="1"/>
              <a:t>свиня</a:t>
            </a:r>
            <a:r>
              <a:rPr lang="ru-RU" sz="2400" b="1" dirty="0"/>
              <a:t>?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З </a:t>
            </a:r>
            <a:r>
              <a:rPr lang="ru-RU" sz="2400" b="1" dirty="0"/>
              <a:t>яким почуттям слід прочитати їхні </a:t>
            </a:r>
            <a:r>
              <a:rPr lang="ru-RU" sz="2400" b="1" dirty="0" err="1"/>
              <a:t>міркування</a:t>
            </a:r>
            <a:r>
              <a:rPr lang="ru-RU" sz="2400" b="1" dirty="0"/>
              <a:t>?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У </a:t>
            </a:r>
            <a:r>
              <a:rPr lang="ru-RU" sz="2400" b="1" dirty="0"/>
              <a:t>яких словах вірша </a:t>
            </a:r>
            <a:r>
              <a:rPr lang="ru-RU" sz="2400" b="1" dirty="0" err="1"/>
              <a:t>висловлено</a:t>
            </a:r>
            <a:r>
              <a:rPr lang="ru-RU" sz="2400" b="1" dirty="0"/>
              <a:t> </a:t>
            </a:r>
            <a:r>
              <a:rPr lang="ru-RU" sz="2400" b="1" dirty="0" err="1"/>
              <a:t>пораду</a:t>
            </a:r>
            <a:r>
              <a:rPr lang="ru-RU" sz="2400" b="1" dirty="0"/>
              <a:t> автора? Чи </a:t>
            </a:r>
            <a:r>
              <a:rPr lang="ru-RU" sz="2400" b="1" dirty="0" smtClean="0"/>
              <a:t>погоджуєтеся </a:t>
            </a:r>
            <a:r>
              <a:rPr lang="ru-RU" sz="2400" b="1" dirty="0"/>
              <a:t>з нею? </a:t>
            </a:r>
          </a:p>
        </p:txBody>
      </p:sp>
    </p:spTree>
    <p:extLst>
      <p:ext uri="{BB962C8B-B14F-4D97-AF65-F5344CB8AC3E}">
        <p14:creationId xmlns:p14="http://schemas.microsoft.com/office/powerpoint/2010/main" val="38603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298" y="477466"/>
            <a:ext cx="6739917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Бесіда за змістом байки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393" y="4221882"/>
            <a:ext cx="719387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Були добре </a:t>
            </a:r>
            <a:r>
              <a:rPr lang="ru-RU" sz="2800" b="1" dirty="0" err="1"/>
              <a:t>знайомі</a:t>
            </a:r>
            <a:r>
              <a:rPr lang="ru-RU" sz="2800" b="1" dirty="0"/>
              <a:t>/знали одне одного </a:t>
            </a:r>
            <a:r>
              <a:rPr lang="ru-RU" sz="2800" b="1" dirty="0" err="1"/>
              <a:t>вічність</a:t>
            </a:r>
            <a:r>
              <a:rPr lang="ru-RU" sz="2800" b="1" dirty="0"/>
              <a:t>; не </a:t>
            </a:r>
            <a:r>
              <a:rPr lang="ru-RU" sz="2800" b="1" dirty="0" err="1"/>
              <a:t>віталися</a:t>
            </a:r>
            <a:r>
              <a:rPr lang="ru-RU" sz="2800" b="1" dirty="0"/>
              <a:t> під час зустрічі; осел </a:t>
            </a:r>
            <a:r>
              <a:rPr lang="ru-RU" sz="2800" b="1" dirty="0" err="1"/>
              <a:t>упертий</a:t>
            </a:r>
            <a:r>
              <a:rPr lang="ru-RU" sz="2800" b="1" dirty="0"/>
              <a:t>, </a:t>
            </a:r>
            <a:r>
              <a:rPr lang="ru-RU" sz="2800" b="1" dirty="0" err="1"/>
              <a:t>свиня</a:t>
            </a:r>
            <a:r>
              <a:rPr lang="ru-RU" sz="2800" b="1" dirty="0"/>
              <a:t> </a:t>
            </a:r>
            <a:r>
              <a:rPr lang="ru-RU" sz="2800" b="1" dirty="0" err="1"/>
              <a:t>йде</a:t>
            </a:r>
            <a:r>
              <a:rPr lang="ru-RU" sz="2800" b="1" dirty="0"/>
              <a:t> напролом.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9987" y="1254745"/>
            <a:ext cx="715027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Який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епізод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байки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зображено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малюнку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074" name="Picture 2" descr="D:\3 клас\02 ЧИТАННЯ\1 Савченко уроки\6 Літер казки байки\№083-084-А. Костецький «Добра порада». Робота з дитячою книжкою\2026-02-23_203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27" y="229394"/>
            <a:ext cx="31908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6393" y="5734050"/>
            <a:ext cx="60896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Чим були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незадоволені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тварини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9987" y="1845618"/>
            <a:ext cx="715027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— Хто герої байки? Чому автор </a:t>
            </a:r>
            <a:r>
              <a:rPr lang="ru-RU" sz="2800" b="1" dirty="0" err="1"/>
              <a:t>обрав</a:t>
            </a:r>
            <a:r>
              <a:rPr lang="ru-RU" sz="2800" b="1" dirty="0"/>
              <a:t> саме цих тварин? </a:t>
            </a:r>
          </a:p>
          <a:p>
            <a:r>
              <a:rPr lang="ru-RU" sz="2800" b="1" dirty="0"/>
              <a:t>— Що вам </a:t>
            </a:r>
            <a:r>
              <a:rPr lang="ru-RU" sz="2800" b="1" dirty="0" err="1"/>
              <a:t>відомо</a:t>
            </a:r>
            <a:r>
              <a:rPr lang="ru-RU" sz="2800" b="1" dirty="0"/>
              <a:t> про них? </a:t>
            </a:r>
          </a:p>
          <a:p>
            <a:r>
              <a:rPr lang="ru-RU" sz="2800" b="1" dirty="0" smtClean="0"/>
              <a:t>— Яку </a:t>
            </a:r>
            <a:r>
              <a:rPr lang="ru-RU" sz="2800" b="1" dirty="0"/>
              <a:t>характеристику можна дати </a:t>
            </a:r>
            <a:r>
              <a:rPr lang="ru-RU" sz="2800" b="1" dirty="0" err="1"/>
              <a:t>цим</a:t>
            </a:r>
            <a:r>
              <a:rPr lang="ru-RU" sz="2800" b="1" dirty="0"/>
              <a:t> </a:t>
            </a:r>
            <a:r>
              <a:rPr lang="ru-RU" sz="2800" b="1" dirty="0" err="1"/>
              <a:t>двом</a:t>
            </a:r>
            <a:r>
              <a:rPr lang="ru-RU" sz="2800" b="1" dirty="0"/>
              <a:t> особам?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3478" y="477466"/>
            <a:ext cx="9865097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/>
              <a:t>Визначаємо</a:t>
            </a:r>
            <a:r>
              <a:rPr lang="ru-RU" sz="4000" b="1" dirty="0"/>
              <a:t> тему і </a:t>
            </a:r>
            <a:r>
              <a:rPr lang="ru-RU" sz="4000" b="1" dirty="0" err="1"/>
              <a:t>головну</a:t>
            </a:r>
            <a:r>
              <a:rPr lang="ru-RU" sz="4000" b="1" dirty="0"/>
              <a:t> </a:t>
            </a:r>
            <a:r>
              <a:rPr lang="ru-RU" sz="4000" b="1" dirty="0" smtClean="0"/>
              <a:t>думку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151" y="4437906"/>
            <a:ext cx="6048672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Зіграймо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в театр —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інсценізуймо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байку.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223" y="1917626"/>
            <a:ext cx="88299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Головна думка</a:t>
            </a:r>
            <a:r>
              <a:rPr lang="ru-RU" sz="3200" b="1" dirty="0" smtClean="0"/>
              <a:t>:</a:t>
            </a:r>
          </a:p>
          <a:p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5151" y="1269554"/>
            <a:ext cx="49411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Тема: </a:t>
            </a:r>
            <a:endParaRPr lang="ru-RU" sz="3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89649" y="3134882"/>
            <a:ext cx="621819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Згадайте правила поведінки при зустрічі з другом або подругою.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Картинки по запросу &quot;правила поведінки при зустрічі з товаришем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99" y="3134882"/>
            <a:ext cx="3384376" cy="32108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270" y="1269554"/>
            <a:ext cx="3724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зустріч</a:t>
            </a:r>
            <a:r>
              <a:rPr lang="ru-RU" sz="3200" b="1" dirty="0">
                <a:solidFill>
                  <a:srgbClr val="FFFF00"/>
                </a:solidFill>
              </a:rPr>
              <a:t> осла і </a:t>
            </a:r>
            <a:r>
              <a:rPr lang="ru-RU" sz="3200" b="1" dirty="0" err="1">
                <a:solidFill>
                  <a:srgbClr val="FFFF00"/>
                </a:solidFill>
              </a:rPr>
              <a:t>свині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159" y="2367247"/>
            <a:ext cx="8865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наголосити</a:t>
            </a:r>
            <a:r>
              <a:rPr lang="ru-RU" sz="3200" b="1" dirty="0">
                <a:solidFill>
                  <a:srgbClr val="FFFF00"/>
                </a:solidFill>
              </a:rPr>
              <a:t> на правилах </a:t>
            </a:r>
            <a:r>
              <a:rPr lang="ru-RU" sz="3200" b="1" dirty="0" err="1">
                <a:solidFill>
                  <a:srgbClr val="FFFF00"/>
                </a:solidFill>
              </a:rPr>
              <a:t>етикету</a:t>
            </a:r>
            <a:r>
              <a:rPr lang="ru-RU" sz="3200" b="1" dirty="0">
                <a:solidFill>
                  <a:srgbClr val="FFFF00"/>
                </a:solidFill>
              </a:rPr>
              <a:t> під час зустрічі. </a:t>
            </a:r>
          </a:p>
        </p:txBody>
      </p:sp>
    </p:spTree>
    <p:extLst>
      <p:ext uri="{BB962C8B-B14F-4D97-AF65-F5344CB8AC3E}">
        <p14:creationId xmlns:p14="http://schemas.microsoft.com/office/powerpoint/2010/main" val="18104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8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356" y="405458"/>
            <a:ext cx="10062235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0471" y="1362562"/>
            <a:ext cx="7492119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Які риси характеру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засуджує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Костецький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байці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“Добра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порада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”? 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57" y="1338526"/>
            <a:ext cx="2395486" cy="295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36234" y="3447224"/>
            <a:ext cx="7496357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Підручник </a:t>
            </a:r>
            <a:r>
              <a:rPr lang="uk-UA" sz="2800" b="1" dirty="0" smtClean="0">
                <a:solidFill>
                  <a:srgbClr val="002060"/>
                </a:solidFill>
              </a:rPr>
              <a:t>с.121. </a:t>
            </a:r>
            <a:r>
              <a:rPr lang="uk-UA" sz="2800" b="1" dirty="0">
                <a:solidFill>
                  <a:srgbClr val="002060"/>
                </a:solidFill>
              </a:rPr>
              <a:t>Прочитайте </a:t>
            </a:r>
            <a:r>
              <a:rPr lang="uk-UA" sz="2800" b="1" dirty="0" smtClean="0">
                <a:solidFill>
                  <a:srgbClr val="002060"/>
                </a:solidFill>
              </a:rPr>
              <a:t>байку виразно, передаючи інтонацією характери героїв і події.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35847" y="2565698"/>
            <a:ext cx="5256584" cy="637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349" y="511748"/>
            <a:ext cx="10116681" cy="805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913666" y="1518634"/>
            <a:ext cx="8071942" cy="5719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Вибери емоційну валізу, з якою закінчуєш урок. 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044349" y="2589159"/>
            <a:ext cx="2347238" cy="107443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Все було легко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378014" y="2589159"/>
            <a:ext cx="2466546" cy="9846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Було важко </a:t>
            </a:r>
            <a:endParaRPr lang="ru-RU" sz="3200" b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8365097" y="4581922"/>
            <a:ext cx="3146227" cy="10014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Цікаво, про що дізнаюсь далі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1044348" y="4581922"/>
            <a:ext cx="2347239" cy="1001409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Урок мене здивував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79" y="2451541"/>
            <a:ext cx="4830918" cy="32615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349" y="511748"/>
            <a:ext cx="10116681" cy="805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913666" y="1413570"/>
            <a:ext cx="8071942" cy="5719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Вибери емоційну валізу, з якою починаєш урок. 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763439" y="2853730"/>
            <a:ext cx="2628148" cy="8098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Задоволення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658637" y="2853730"/>
            <a:ext cx="2761985" cy="8098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агресивність</a:t>
            </a:r>
            <a:endParaRPr lang="ru-RU" sz="3200" b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8658637" y="4716543"/>
            <a:ext cx="2852687" cy="857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Жартівливість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22682" y="4716543"/>
            <a:ext cx="2509661" cy="857393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Тривожність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87" y="2147893"/>
            <a:ext cx="5181883" cy="349853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3439" y="1412420"/>
            <a:ext cx="3505057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800" b="1" dirty="0">
                <a:solidFill>
                  <a:srgbClr val="002060"/>
                </a:solidFill>
              </a:rPr>
              <a:t>Що завадило героям виконати роботу?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0789" y="494643"/>
            <a:ext cx="1020180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417" y="3429794"/>
            <a:ext cx="2267142" cy="22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3 клас\02 ЧИТАННЯ\1 Савченко уроки\6 Літер казки байки\№078-Л.Глібов. Лебідь, Щука в Рак\2026-02-23_162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47" y="1412421"/>
            <a:ext cx="70887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438" y="2520077"/>
            <a:ext cx="3505057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Яка </a:t>
            </a:r>
            <a:r>
              <a:rPr lang="ru-RU" sz="2800" b="1" dirty="0" err="1">
                <a:solidFill>
                  <a:srgbClr val="002060"/>
                </a:solidFill>
              </a:rPr>
              <a:t>головна</a:t>
            </a:r>
            <a:r>
              <a:rPr lang="ru-RU" sz="2800" b="1" dirty="0">
                <a:solidFill>
                  <a:srgbClr val="002060"/>
                </a:solidFill>
              </a:rPr>
              <a:t> думка байки? Чого вона </a:t>
            </a:r>
            <a:r>
              <a:rPr lang="ru-RU" sz="2800" b="1" dirty="0" err="1">
                <a:solidFill>
                  <a:srgbClr val="002060"/>
                </a:solidFill>
              </a:rPr>
              <a:t>навчає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00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2 ЧИТАННЯ\1 Савченко уроки\6 Літер казки байки\№079-Л.Глібов. Чиж та голуб\2026-02-23_190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00" y="424181"/>
            <a:ext cx="8013179" cy="60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334" y="610070"/>
            <a:ext cx="3168351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Леонід Глібов 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03799" y="5950074"/>
            <a:ext cx="33123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03799" y="6349160"/>
            <a:ext cx="3652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1738" y="1269554"/>
            <a:ext cx="322603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</a:rPr>
              <a:t>Які риси характеру </a:t>
            </a:r>
            <a:r>
              <a:rPr lang="ru-RU" sz="2400" b="1" dirty="0" err="1">
                <a:solidFill>
                  <a:srgbClr val="002060"/>
                </a:solidFill>
              </a:rPr>
              <a:t>засуджує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автор </a:t>
            </a:r>
            <a:r>
              <a:rPr lang="ru-RU" sz="2400" b="1" dirty="0">
                <a:solidFill>
                  <a:srgbClr val="002060"/>
                </a:solidFill>
              </a:rPr>
              <a:t>у </a:t>
            </a:r>
            <a:r>
              <a:rPr lang="ru-RU" sz="2400" b="1" dirty="0" err="1">
                <a:solidFill>
                  <a:srgbClr val="002060"/>
                </a:solidFill>
              </a:rPr>
              <a:t>байці</a:t>
            </a:r>
            <a:r>
              <a:rPr lang="ru-RU" sz="2400" b="1" dirty="0">
                <a:solidFill>
                  <a:srgbClr val="002060"/>
                </a:solidFill>
              </a:rPr>
              <a:t> “Чиж та Голуб”?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751" y="2469883"/>
            <a:ext cx="3010011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err="1">
                <a:solidFill>
                  <a:schemeClr val="bg1"/>
                </a:solidFill>
              </a:rPr>
              <a:t>Байдужість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зарозумілість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пихатість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безсердечність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самовпевненість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хвалькуватість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9750" y="4778207"/>
            <a:ext cx="301001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Яка </a:t>
            </a:r>
            <a:r>
              <a:rPr lang="ru-RU" sz="2400" b="1" dirty="0" err="1">
                <a:solidFill>
                  <a:srgbClr val="002060"/>
                </a:solidFill>
              </a:rPr>
              <a:t>головна</a:t>
            </a:r>
            <a:r>
              <a:rPr lang="ru-RU" sz="2400" b="1" dirty="0">
                <a:solidFill>
                  <a:srgbClr val="002060"/>
                </a:solidFill>
              </a:rPr>
              <a:t> думка байки? Чого вона </a:t>
            </a:r>
            <a:r>
              <a:rPr lang="ru-RU" sz="2400" b="1" dirty="0" err="1">
                <a:solidFill>
                  <a:srgbClr val="002060"/>
                </a:solidFill>
              </a:rPr>
              <a:t>навчає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6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018856" cy="99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Складіть павутинку до поняття </a:t>
            </a:r>
            <a:r>
              <a:rPr lang="uk-UA" sz="3200" b="1" i="1" dirty="0" smtClean="0">
                <a:solidFill>
                  <a:schemeClr val="bg1"/>
                </a:solidFill>
              </a:rPr>
              <a:t>Байка </a:t>
            </a:r>
            <a:r>
              <a:rPr lang="uk-UA" sz="3200" b="1" dirty="0" smtClean="0">
                <a:solidFill>
                  <a:schemeClr val="bg1"/>
                </a:solidFill>
              </a:rPr>
              <a:t>за змістом прочитаних байок.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7793038" y="3679643"/>
            <a:ext cx="592316" cy="7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580431" y="2602932"/>
            <a:ext cx="704019" cy="569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460183" y="4088611"/>
            <a:ext cx="720080" cy="730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899566" y="3731066"/>
            <a:ext cx="6185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899566" y="4052903"/>
            <a:ext cx="833352" cy="789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899566" y="2633340"/>
            <a:ext cx="833351" cy="654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4"/>
          <p:cNvSpPr txBox="1"/>
          <p:nvPr/>
        </p:nvSpPr>
        <p:spPr>
          <a:xfrm>
            <a:off x="5018771" y="3288048"/>
            <a:ext cx="231338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0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Байка</a:t>
            </a:r>
            <a:endParaRPr lang="ru-RU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094136" y="2032913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TextBox 44"/>
          <p:cNvSpPr txBox="1"/>
          <p:nvPr/>
        </p:nvSpPr>
        <p:spPr>
          <a:xfrm>
            <a:off x="1939759" y="1772287"/>
            <a:ext cx="2149838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4"/>
          <p:cNvSpPr txBox="1"/>
          <p:nvPr/>
        </p:nvSpPr>
        <p:spPr>
          <a:xfrm>
            <a:off x="1326096" y="3322099"/>
            <a:ext cx="2332395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повчання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Box 44"/>
          <p:cNvSpPr txBox="1"/>
          <p:nvPr/>
        </p:nvSpPr>
        <p:spPr>
          <a:xfrm>
            <a:off x="1987575" y="4985779"/>
            <a:ext cx="205420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Box 44"/>
          <p:cNvSpPr txBox="1"/>
          <p:nvPr/>
        </p:nvSpPr>
        <p:spPr>
          <a:xfrm>
            <a:off x="8180263" y="1772287"/>
            <a:ext cx="205420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TextBox 44"/>
          <p:cNvSpPr txBox="1"/>
          <p:nvPr/>
        </p:nvSpPr>
        <p:spPr>
          <a:xfrm>
            <a:off x="8684319" y="3233923"/>
            <a:ext cx="205420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байкар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Box 44"/>
          <p:cNvSpPr txBox="1"/>
          <p:nvPr/>
        </p:nvSpPr>
        <p:spPr>
          <a:xfrm>
            <a:off x="8284450" y="4819345"/>
            <a:ext cx="205420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44"/>
          <p:cNvSpPr txBox="1"/>
          <p:nvPr/>
        </p:nvSpPr>
        <p:spPr>
          <a:xfrm>
            <a:off x="5056845" y="1733322"/>
            <a:ext cx="205420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TextBox 44"/>
          <p:cNvSpPr txBox="1"/>
          <p:nvPr/>
        </p:nvSpPr>
        <p:spPr>
          <a:xfrm>
            <a:off x="5119223" y="4993895"/>
            <a:ext cx="2054207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6083948" y="2669595"/>
            <a:ext cx="0" cy="523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6095144" y="4227068"/>
            <a:ext cx="0" cy="615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5" y="1244489"/>
            <a:ext cx="2820445" cy="28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7895" y="1251645"/>
            <a:ext cx="590465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згадаємо українського письменника Анатолія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Костецького.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Дослідимо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байку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«Добра порада»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Картинки по запросу &quot;клипарт осел и свинья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99" y="3933850"/>
            <a:ext cx="3598374" cy="239034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494643"/>
            <a:ext cx="9289032" cy="1350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Згадайте. Анатолій Костецький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(2 клас – «Батьківщина»)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9312" y="2052753"/>
            <a:ext cx="557458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Анатолій Георгійович Костецький -</a:t>
            </a:r>
            <a:endParaRPr lang="uk-U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 дитячий письменник, перекладач, мовознавець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остецький Анатолій Георгійович: біографія, біографічні стат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97" y="1845618"/>
            <a:ext cx="2673734" cy="39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9503" y="477466"/>
            <a:ext cx="5832648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431" y="1629594"/>
            <a:ext cx="604867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Роздивіться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ілюстрацію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байки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Анатолія Костецького «Добра порада»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Припустіть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 що вона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розповідати.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що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цих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тваринах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Picture 2" descr="D:\3 клас\02 ЧИТАННЯ\1 Савченко уроки\6 Літер казки байки\№083-084-А. Костецький «Добра порада». Робота з дитячою книжкою\2026-02-23_203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38" y="477466"/>
            <a:ext cx="2974851" cy="59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6" y="621482"/>
            <a:ext cx="10153128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Прочитайте слова, правильно </a:t>
            </a:r>
            <a:r>
              <a:rPr lang="uk-UA" sz="3600" b="1" dirty="0" err="1">
                <a:solidFill>
                  <a:schemeClr val="bg1"/>
                </a:solidFill>
              </a:rPr>
              <a:t>ставте</a:t>
            </a:r>
            <a:r>
              <a:rPr lang="uk-UA" sz="3600" b="1" dirty="0">
                <a:solidFill>
                  <a:schemeClr val="bg1"/>
                </a:solidFill>
              </a:rPr>
              <a:t> наголос. 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84070" y="1438525"/>
            <a:ext cx="2932097" cy="400459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чність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знай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нік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вчки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міркув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вісл</a:t>
            </a:r>
            <a:r>
              <a:rPr lang="uk-UA" sz="3600" b="1" dirty="0">
                <a:solidFill>
                  <a:srgbClr val="FFFF00"/>
                </a:solidFill>
              </a:rPr>
              <a:t>ю</a:t>
            </a:r>
            <a:r>
              <a:rPr lang="uk-UA" sz="3600" b="1" dirty="0">
                <a:solidFill>
                  <a:schemeClr val="bg1"/>
                </a:solidFill>
              </a:rPr>
              <a:t>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навманн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1" y="1557586"/>
            <a:ext cx="3096344" cy="30560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46324" y="1438525"/>
            <a:ext cx="371426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Навмання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—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не </a:t>
            </a:r>
            <a:r>
              <a:rPr lang="uk-UA" sz="3200" b="1" dirty="0"/>
              <a:t>маючи точних даних про щось, упевненості в чомусь; як вийде, як доведеться.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0183" y="4609974"/>
            <a:ext cx="32625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Віслюк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— </a:t>
            </a:r>
            <a:r>
              <a:rPr lang="uk-UA" sz="3200" b="1" dirty="0" smtClean="0"/>
              <a:t>осел</a:t>
            </a:r>
            <a:endParaRPr lang="uk-UA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375">
        <p:circle/>
      </p:transition>
    </mc:Choice>
    <mc:Fallback xmlns=""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4804</TotalTime>
  <Words>432</Words>
  <Application>Microsoft Office PowerPoint</Application>
  <PresentationFormat>Произвольный</PresentationFormat>
  <Paragraphs>91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Бесіда за змістом байки</vt:lpstr>
      <vt:lpstr>Визначаємо тему і головну думку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358</cp:revision>
  <dcterms:created xsi:type="dcterms:W3CDTF">2025-08-27T14:01:18Z</dcterms:created>
  <dcterms:modified xsi:type="dcterms:W3CDTF">2026-02-26T12:10:08Z</dcterms:modified>
</cp:coreProperties>
</file>