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14" r:id="rId3"/>
    <p:sldId id="708" r:id="rId4"/>
    <p:sldId id="715" r:id="rId5"/>
    <p:sldId id="716" r:id="rId6"/>
    <p:sldId id="492" r:id="rId7"/>
    <p:sldId id="704" r:id="rId8"/>
    <p:sldId id="687" r:id="rId9"/>
    <p:sldId id="717" r:id="rId10"/>
    <p:sldId id="701" r:id="rId11"/>
    <p:sldId id="718" r:id="rId12"/>
    <p:sldId id="719" r:id="rId13"/>
    <p:sldId id="720" r:id="rId14"/>
    <p:sldId id="721" r:id="rId15"/>
    <p:sldId id="699" r:id="rId16"/>
    <p:sldId id="722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Розпізнаю дієслова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6740103" y="3788986"/>
            <a:ext cx="345638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</a:t>
            </a:r>
            <a:r>
              <a:rPr lang="uk-UA" sz="2400" b="1" i="1" dirty="0" smtClean="0">
                <a:solidFill>
                  <a:srgbClr val="0070C0"/>
                </a:solidFill>
              </a:rPr>
              <a:t>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80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Тест «Дніпро – місто гармонії та контрастів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501802"/>
            <a:ext cx="3240360" cy="20819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58334" y="4101737"/>
            <a:ext cx="5969801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У </a:t>
            </a:r>
            <a:r>
              <a:rPr lang="ru-RU" sz="3200" b="1" dirty="0"/>
              <a:t>місті Дніпрі проживає і трудиться майже мільйон мешканців і мешканок.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120" y="550381"/>
            <a:ext cx="10155463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текст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9564" y="1917626"/>
            <a:ext cx="10141019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  Місто </a:t>
            </a:r>
            <a:r>
              <a:rPr lang="ru-RU" sz="3200" b="1" dirty="0"/>
              <a:t>Дніпро розкинулося по обидва береги річки Дніпро. П’ять мостів з’єднують правий і лівий береги. </a:t>
            </a:r>
            <a:endParaRPr lang="ru-RU" sz="3200" b="1" dirty="0" smtClean="0"/>
          </a:p>
          <a:p>
            <a:pPr algn="just"/>
            <a:r>
              <a:rPr lang="ru-RU" sz="3200" b="1" dirty="0" smtClean="0"/>
              <a:t>       Під </a:t>
            </a:r>
            <a:r>
              <a:rPr lang="ru-RU" sz="3200" b="1" dirty="0"/>
              <a:t>землею у місті працює метрополітен. Його протяжність найменша в Європі, всього шість станцій. </a:t>
            </a:r>
            <a:endParaRPr lang="ru-RU" sz="3200" b="1" dirty="0" smtClean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3936" y="1423999"/>
            <a:ext cx="93973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Випишіть дієслова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 колонку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6" descr="Картинки по запросу &quot;місто дніпро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3993034"/>
            <a:ext cx="4034935" cy="246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367675" y="2412681"/>
            <a:ext cx="2228412" cy="900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97518" y="2896716"/>
            <a:ext cx="1798569" cy="180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50207" y="3357786"/>
            <a:ext cx="1421944" cy="90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576405" y="4581922"/>
            <a:ext cx="1810951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58334" y="5085978"/>
            <a:ext cx="18653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6050" y="621482"/>
            <a:ext cx="10080557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Поряд </a:t>
            </a:r>
            <a:r>
              <a:rPr lang="uk-UA" sz="3200" b="1" dirty="0">
                <a:solidFill>
                  <a:schemeClr val="bg1"/>
                </a:solidFill>
              </a:rPr>
              <a:t>у дужках </a:t>
            </a:r>
            <a:r>
              <a:rPr lang="uk-UA" sz="3200" b="1" dirty="0" smtClean="0">
                <a:solidFill>
                  <a:schemeClr val="bg1"/>
                </a:solidFill>
              </a:rPr>
              <a:t>запишіть </a:t>
            </a:r>
            <a:r>
              <a:rPr lang="uk-UA" sz="3200" b="1" dirty="0">
                <a:solidFill>
                  <a:schemeClr val="bg1"/>
                </a:solidFill>
              </a:rPr>
              <a:t>питання до </a:t>
            </a:r>
            <a:r>
              <a:rPr lang="uk-UA" sz="3200" b="1" dirty="0" smtClean="0">
                <a:solidFill>
                  <a:schemeClr val="bg1"/>
                </a:solidFill>
              </a:rPr>
              <a:t>кожного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дієслова. Позначте </a:t>
            </a:r>
            <a:r>
              <a:rPr lang="uk-UA" sz="3200" b="1" dirty="0">
                <a:solidFill>
                  <a:schemeClr val="bg1"/>
                </a:solidFill>
              </a:rPr>
              <a:t>префікси в дієсловах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479" y="1773610"/>
            <a:ext cx="280831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розкинулося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з’єднують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працює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проживає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трудиться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1791" y="1773610"/>
            <a:ext cx="316835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(що зробило?)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(що роблять?)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(що робить?)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(що робить?)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(що робить?)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Місто Дніпро: історія, сучасність та життя в серці України 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Місто Дніпро, Дніпропетровська область - тури, фото, карта, відгуки, гі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3703223"/>
            <a:ext cx="4911279" cy="2953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 rot="10800000">
            <a:off x="1267015" y="1845618"/>
            <a:ext cx="600355" cy="145917"/>
            <a:chOff x="7883612" y="2366745"/>
            <a:chExt cx="5125684" cy="1820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1123478" y="2421681"/>
            <a:ext cx="249708" cy="151839"/>
            <a:chOff x="7890174" y="2366745"/>
            <a:chExt cx="5149668" cy="18202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10800000">
            <a:off x="1123478" y="3501801"/>
            <a:ext cx="768588" cy="288032"/>
            <a:chOff x="7890174" y="2366745"/>
            <a:chExt cx="5149668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0460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79463" y="1917626"/>
            <a:ext cx="2045835" cy="222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7494" y="487914"/>
            <a:ext cx="9577065" cy="12136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Ґаджик </a:t>
            </a:r>
            <a:r>
              <a:rPr lang="ru-RU" sz="3600" b="1" dirty="0">
                <a:solidFill>
                  <a:schemeClr val="bg1"/>
                </a:solidFill>
              </a:rPr>
              <a:t>дібрав слова, які називають його улюблені дії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59847" y="3294599"/>
            <a:ext cx="3704292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Малювання – </a:t>
            </a:r>
          </a:p>
          <a:p>
            <a:r>
              <a:rPr lang="uk-UA" sz="3600" b="1" dirty="0" smtClean="0"/>
              <a:t>ліплення – </a:t>
            </a:r>
          </a:p>
          <a:p>
            <a:r>
              <a:rPr lang="uk-UA" sz="3600" b="1" dirty="0" smtClean="0"/>
              <a:t>розв’язування –</a:t>
            </a:r>
          </a:p>
          <a:p>
            <a:r>
              <a:rPr lang="uk-UA" sz="3600" b="1" dirty="0" smtClean="0"/>
              <a:t>читання – </a:t>
            </a:r>
          </a:p>
          <a:p>
            <a:r>
              <a:rPr lang="uk-UA" sz="3600" b="1" dirty="0" smtClean="0"/>
              <a:t>конструювання – </a:t>
            </a:r>
            <a:endParaRPr lang="uk-UA" sz="3600" b="1" dirty="0">
              <a:solidFill>
                <a:srgbClr val="295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3719" y="1751380"/>
            <a:ext cx="7560840" cy="6203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Він </a:t>
            </a:r>
            <a:r>
              <a:rPr lang="ru-RU" sz="2400" b="1" dirty="0">
                <a:solidFill>
                  <a:srgbClr val="0070C0"/>
                </a:solidFill>
              </a:rPr>
              <a:t>думає, що це дієслова.  Чи </a:t>
            </a:r>
            <a:r>
              <a:rPr lang="ru-RU" sz="2400" b="1" dirty="0" smtClean="0">
                <a:solidFill>
                  <a:srgbClr val="0070C0"/>
                </a:solidFill>
              </a:rPr>
              <a:t>погоджуєтеся ви </a:t>
            </a:r>
            <a:r>
              <a:rPr lang="ru-RU" sz="2400" b="1" dirty="0">
                <a:solidFill>
                  <a:srgbClr val="0070C0"/>
                </a:solidFill>
              </a:rPr>
              <a:t>з ним?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2535" y="2396240"/>
            <a:ext cx="7704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Виправте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помилки Ґаджика. </a:t>
            </a:r>
            <a:r>
              <a:rPr lang="ru-RU" sz="2400" b="1" dirty="0" err="1" smtClean="0">
                <a:solidFill>
                  <a:srgbClr val="0070C0"/>
                </a:solidFill>
              </a:rPr>
              <a:t>Утворіть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від його слів дієслова за </a:t>
            </a:r>
            <a:r>
              <a:rPr lang="ru-RU" sz="2400" b="1" dirty="0" err="1">
                <a:solidFill>
                  <a:srgbClr val="0070C0"/>
                </a:solidFill>
              </a:rPr>
              <a:t>зразком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smtClean="0">
                <a:solidFill>
                  <a:srgbClr val="0070C0"/>
                </a:solidFill>
              </a:rPr>
              <a:t>запишіть. </a:t>
            </a:r>
            <a:r>
              <a:rPr lang="ru-RU" sz="2400" b="1" dirty="0" err="1">
                <a:solidFill>
                  <a:srgbClr val="FF0000"/>
                </a:solidFill>
              </a:rPr>
              <a:t>Зразок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прання</a:t>
            </a:r>
            <a:r>
              <a:rPr lang="ru-RU" sz="2400" b="1" dirty="0">
                <a:solidFill>
                  <a:srgbClr val="FF0000"/>
                </a:solidFill>
              </a:rPr>
              <a:t> — </a:t>
            </a:r>
            <a:r>
              <a:rPr lang="ru-RU" sz="2400" b="1" dirty="0" err="1">
                <a:solidFill>
                  <a:srgbClr val="FF0000"/>
                </a:solidFill>
              </a:rPr>
              <a:t>прати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39" y="3294599"/>
            <a:ext cx="3060340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малювати </a:t>
            </a:r>
          </a:p>
          <a:p>
            <a:r>
              <a:rPr lang="uk-UA" sz="3600" b="1" dirty="0" smtClean="0"/>
              <a:t>ліпити </a:t>
            </a:r>
          </a:p>
          <a:p>
            <a:r>
              <a:rPr lang="uk-UA" sz="3600" b="1" dirty="0" smtClean="0"/>
              <a:t>розв’язувати</a:t>
            </a:r>
          </a:p>
          <a:p>
            <a:r>
              <a:rPr lang="uk-UA" sz="3600" b="1" dirty="0" smtClean="0"/>
              <a:t>читати </a:t>
            </a:r>
          </a:p>
          <a:p>
            <a:r>
              <a:rPr lang="uk-UA" sz="3600" b="1" dirty="0" smtClean="0"/>
              <a:t>конструювати </a:t>
            </a:r>
            <a:endParaRPr lang="uk-UA" sz="3600" b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494645"/>
            <a:ext cx="10290198" cy="765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Прочитайте, що зацікавило у Дніпрі Щебетунчика</a:t>
            </a:r>
            <a:endParaRPr lang="uk-UA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1431" y="2177369"/>
            <a:ext cx="6840759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      </a:t>
            </a:r>
            <a:r>
              <a:rPr lang="ru-RU" sz="2800" b="1" dirty="0"/>
              <a:t>У </a:t>
            </a:r>
            <a:r>
              <a:rPr lang="uk-UA" sz="2800" b="1" dirty="0" smtClean="0"/>
              <a:t>місті (Д,д)</a:t>
            </a:r>
            <a:r>
              <a:rPr lang="uk-UA" sz="2800" b="1" dirty="0" err="1" smtClean="0"/>
              <a:t>ніпро</a:t>
            </a:r>
            <a:r>
              <a:rPr lang="uk-UA" sz="2800" b="1" dirty="0" smtClean="0"/>
              <a:t> багато різних заводів. Тут випускають складне електронне </a:t>
            </a:r>
            <a:r>
              <a:rPr lang="uk-UA" sz="2800" b="1" dirty="0" err="1" smtClean="0"/>
              <a:t>обладна</a:t>
            </a:r>
            <a:r>
              <a:rPr lang="uk-UA" sz="2800" b="1" dirty="0" smtClean="0"/>
              <a:t>(</a:t>
            </a:r>
            <a:r>
              <a:rPr lang="uk-UA" sz="2800" b="1" dirty="0" err="1" smtClean="0"/>
              <a:t>н,нн</a:t>
            </a:r>
            <a:r>
              <a:rPr lang="uk-UA" sz="2800" b="1" dirty="0" smtClean="0"/>
              <a:t>)я. Над його створе(</a:t>
            </a:r>
            <a:r>
              <a:rPr lang="uk-UA" sz="2800" b="1" dirty="0" err="1" smtClean="0"/>
              <a:t>н,нн</a:t>
            </a:r>
            <a:r>
              <a:rPr lang="uk-UA" sz="2800" b="1" dirty="0" smtClean="0"/>
              <a:t>)ям працюють конструктори. А ще у (Д,д)</a:t>
            </a:r>
            <a:r>
              <a:rPr lang="uk-UA" sz="2800" b="1" dirty="0" err="1" smtClean="0"/>
              <a:t>ніпрі</a:t>
            </a:r>
            <a:r>
              <a:rPr lang="uk-UA" sz="2800" b="1" dirty="0" smtClean="0"/>
              <a:t> будують космічні станції, супутники, ракети. Усю цю техніку можна побачити в аерокосмічному музеї. </a:t>
            </a:r>
            <a:endParaRPr lang="uk-UA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14401" y="1354901"/>
            <a:ext cx="10290197" cy="7236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3 </a:t>
            </a:r>
            <a:r>
              <a:rPr lang="uk-UA" sz="2400" b="1" dirty="0" smtClean="0">
                <a:solidFill>
                  <a:srgbClr val="0070C0"/>
                </a:solidFill>
              </a:rPr>
              <a:t>перші речення </a:t>
            </a:r>
            <a:r>
              <a:rPr lang="uk-UA" sz="2400" b="1" dirty="0" smtClean="0">
                <a:solidFill>
                  <a:srgbClr val="0070C0"/>
                </a:solidFill>
              </a:rPr>
              <a:t>тексту, розкривши дужки.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Підкресліть дієслова двома лініями.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696878" y="3003074"/>
            <a:ext cx="1772835" cy="92169"/>
            <a:chOff x="4386805" y="2801074"/>
            <a:chExt cx="1759352" cy="9599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763438" y="3902897"/>
            <a:ext cx="1617339" cy="88465"/>
            <a:chOff x="4386805" y="2801074"/>
            <a:chExt cx="1759352" cy="9599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763438" y="4289432"/>
            <a:ext cx="1272876" cy="88465"/>
            <a:chOff x="4386805" y="2801074"/>
            <a:chExt cx="1759352" cy="9599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5731990" y="4712285"/>
            <a:ext cx="1415914" cy="88465"/>
            <a:chOff x="4386805" y="2801074"/>
            <a:chExt cx="1759352" cy="9599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 descr="Картинки по запросу &quot;аерокосмический музей в днепр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35" y="2078533"/>
            <a:ext cx="4174873" cy="2786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285" y="5335101"/>
            <a:ext cx="74888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Чи хотілося б </a:t>
            </a:r>
            <a:r>
              <a:rPr lang="uk-UA" sz="2400" b="1" dirty="0" smtClean="0">
                <a:solidFill>
                  <a:srgbClr val="0070C0"/>
                </a:solidFill>
              </a:rPr>
              <a:t>вам </a:t>
            </a:r>
            <a:r>
              <a:rPr lang="uk-UA" sz="2400" b="1" dirty="0">
                <a:solidFill>
                  <a:srgbClr val="0070C0"/>
                </a:solidFill>
              </a:rPr>
              <a:t>побувати в аерокосмічному музеї? Чому? </a:t>
            </a:r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про це текст (3–4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26559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297144" cy="798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Прочитайте, що зацікавило у Дніпрі Родзинку.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0448" y="2277666"/>
            <a:ext cx="857615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    </a:t>
            </a:r>
            <a:r>
              <a:rPr lang="uk-UA" sz="3200" b="1" dirty="0" smtClean="0">
                <a:solidFill>
                  <a:srgbClr val="FFFF00"/>
                </a:solidFill>
              </a:rPr>
              <a:t>Набережну Дніпра __________ унікальний фонтан «Лебідь». Він ______ крилами, ___________ навколо себе, _______ струмені води на 50 метрів заввишки. </a:t>
            </a:r>
            <a:r>
              <a:rPr lang="uk-UA" sz="3200" b="1" dirty="0" smtClean="0">
                <a:solidFill>
                  <a:schemeClr val="bg1"/>
                </a:solidFill>
              </a:rPr>
              <a:t>Ним захоплюються туристи і мешканці та мешканки міста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529128" y="2254737"/>
            <a:ext cx="2171320" cy="30469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1742" y="5521379"/>
            <a:ext cx="95748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u="sng" dirty="0" smtClean="0">
                <a:solidFill>
                  <a:schemeClr val="bg1"/>
                </a:solidFill>
              </a:rPr>
              <a:t>Довідка</a:t>
            </a:r>
            <a:r>
              <a:rPr lang="uk-UA" sz="3200" b="1" dirty="0" smtClean="0">
                <a:solidFill>
                  <a:schemeClr val="bg1"/>
                </a:solidFill>
              </a:rPr>
              <a:t>: обертається, викидає, прикрашає, махає.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9463" y="1359709"/>
            <a:ext cx="10297144" cy="79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виділені речення, вставляючи дієслова з довідки. Число запишіть  словом. Підкресліть дієслова двома рисками.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88527" y="2277895"/>
            <a:ext cx="217239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прикрашає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76207" y="2683846"/>
            <a:ext cx="124906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махає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80150" y="3193897"/>
            <a:ext cx="26047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обертається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2232" y="3216385"/>
            <a:ext cx="172819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викидає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17774"/>
            <a:ext cx="1007736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3520" y="4254995"/>
            <a:ext cx="5616624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 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37" y="4005858"/>
            <a:ext cx="2451564" cy="25423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3 клас\01 УКР МОВА\1 Пономарьова\06 Дієслово\№080-Розпізнаю дієслова\2026-02-22_1952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7" y="1341561"/>
            <a:ext cx="10036421" cy="25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sentacid.ru/thumbs/11/119eeccd70fc8284d9ba46351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71" y="1269554"/>
            <a:ext cx="9876069" cy="5484319"/>
          </a:xfrm>
          <a:prstGeom prst="rect">
            <a:avLst/>
          </a:prstGeom>
          <a:noFill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D80C98E-C50C-496F-983F-6FE5172CE41D}"/>
              </a:ext>
            </a:extLst>
          </p:cNvPr>
          <p:cNvSpPr/>
          <p:nvPr/>
        </p:nvSpPr>
        <p:spPr>
          <a:xfrm>
            <a:off x="3355727" y="2205658"/>
            <a:ext cx="6597608" cy="2658267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Раз, два, три, </a:t>
            </a:r>
            <a:r>
              <a:rPr lang="ru-RU" sz="3600" b="1" dirty="0" err="1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Прошу </a:t>
            </a:r>
            <a:r>
              <a:rPr lang="ru-RU" sz="3600" b="1" dirty="0" err="1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рівненько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встать.</a:t>
            </a:r>
            <a:b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Пролунав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уже дзвінок — </a:t>
            </a:r>
            <a:endParaRPr lang="ru-RU" sz="3600" b="1" dirty="0" smtClean="0">
              <a:solidFill>
                <a:srgbClr val="075D0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600" b="1" dirty="0" err="1" smtClean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Починаємо</a:t>
            </a:r>
            <a:r>
              <a:rPr lang="ru-RU" sz="3600" b="1" dirty="0" smtClean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75D0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урок.</a:t>
            </a:r>
            <a:endParaRPr lang="uk-UA" sz="2800" b="1" dirty="0">
              <a:solidFill>
                <a:srgbClr val="075D0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14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1 УКР МОВА\1 Пономарьова\06 Числівник\№079 - Правильно читаю числові вирази\2026-02-19_212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09" y="1347269"/>
            <a:ext cx="91630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613" y="3044931"/>
            <a:ext cx="1944217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31" y="1052980"/>
            <a:ext cx="10965657" cy="1143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229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110" y="1150922"/>
            <a:ext cx="4544215" cy="34332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87863" y="2997746"/>
            <a:ext cx="357471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Я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кі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частини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мови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ми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вивчили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«Хмаринки»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693" y="1150922"/>
            <a:ext cx="4353598" cy="32892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515967" y="2867556"/>
            <a:ext cx="3096343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іменник?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48" y="3215873"/>
            <a:ext cx="45418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896181" y="4998157"/>
            <a:ext cx="323957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прикметник?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2191" y="3215873"/>
            <a:ext cx="4544215" cy="34332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152544" y="4967249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числівник?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5536" y="4293594"/>
            <a:ext cx="11238528" cy="1257591"/>
          </a:xfrm>
        </p:spPr>
        <p:txBody>
          <a:bodyPr/>
          <a:lstStyle/>
          <a:p>
            <a:pPr>
              <a:buNone/>
            </a:pPr>
            <a:r>
              <a:rPr lang="uk-UA" sz="4800" b="1" dirty="0">
                <a:solidFill>
                  <a:srgbClr val="00B050"/>
                </a:solidFill>
              </a:rPr>
              <a:t>  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18" y="1413570"/>
            <a:ext cx="2927996" cy="209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701" y="1440802"/>
            <a:ext cx="2592288" cy="210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4015" y="1413570"/>
            <a:ext cx="2927996" cy="209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259B0EB-370C-4AF8-B1F3-6920751972B4}"/>
              </a:ext>
            </a:extLst>
          </p:cNvPr>
          <p:cNvSpPr/>
          <p:nvPr/>
        </p:nvSpPr>
        <p:spPr>
          <a:xfrm>
            <a:off x="8180263" y="3431741"/>
            <a:ext cx="2741748" cy="1242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Машина </a:t>
            </a:r>
            <a:r>
              <a:rPr lang="uk-UA" sz="3200" b="1" dirty="0">
                <a:solidFill>
                  <a:srgbClr val="FFFF00"/>
                </a:solidFill>
                <a:ea typeface="Times New Roman" panose="02020603050405020304" pitchFamily="18" charset="0"/>
              </a:rPr>
              <a:t>їде</a:t>
            </a:r>
            <a:r>
              <a:rPr lang="uk-UA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 по шосе.      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9CE8C6F-29EE-42B0-B8A1-5508B5DF4165}"/>
              </a:ext>
            </a:extLst>
          </p:cNvPr>
          <p:cNvSpPr/>
          <p:nvPr/>
        </p:nvSpPr>
        <p:spPr>
          <a:xfrm>
            <a:off x="1052895" y="3489255"/>
            <a:ext cx="2880320" cy="1242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Голуб </a:t>
            </a:r>
            <a:r>
              <a:rPr lang="uk-UA" sz="32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літає</a:t>
            </a:r>
            <a:r>
              <a:rPr lang="uk-UA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високо в небі. 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B244C010-79C6-409F-9B40-9BA7D3AD2093}"/>
              </a:ext>
            </a:extLst>
          </p:cNvPr>
          <p:cNvSpPr/>
          <p:nvPr/>
        </p:nvSpPr>
        <p:spPr>
          <a:xfrm>
            <a:off x="4790084" y="3429794"/>
            <a:ext cx="2602905" cy="1242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3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онце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сідає</a:t>
            </a:r>
            <a:r>
              <a:rPr lang="uk-UA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 обрій.                   </a:t>
            </a:r>
            <a:endParaRPr lang="uk-UA" sz="3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79463" y="606649"/>
            <a:ext cx="10234764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Складіть речення за світлинами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2894" y="4996382"/>
            <a:ext cx="288031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Що спільне у всіх цих реченнях?</a:t>
            </a:r>
            <a:r>
              <a:rPr lang="uk-UA" sz="2800" b="1" i="1" dirty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2145" y="4780937"/>
            <a:ext cx="739389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Кожен </a:t>
            </a:r>
            <a:r>
              <a:rPr lang="uk-UA" sz="2800" b="1" dirty="0">
                <a:solidFill>
                  <a:srgbClr val="0070C0"/>
                </a:solidFill>
              </a:rPr>
              <a:t>предмет рухається, виконує певну дію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Визначте в реченнях слова які відповідають на питання ЩО РОБИТЬ?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13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9823" y="1499057"/>
            <a:ext cx="689371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Ми розпочинаємо вивчення великої теми −  </a:t>
            </a:r>
            <a:r>
              <a:rPr lang="uk-UA" sz="2800" b="1" dirty="0">
                <a:solidFill>
                  <a:srgbClr val="FF0000"/>
                </a:solidFill>
              </a:rPr>
              <a:t>дієслово</a:t>
            </a:r>
            <a:r>
              <a:rPr lang="uk-UA" sz="2800" b="1" dirty="0">
                <a:solidFill>
                  <a:srgbClr val="0070C0"/>
                </a:solidFill>
              </a:rPr>
              <a:t>. На сьогоднішньому уроці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розрізняти дієслова серед інших частин мови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Побуваємо у місті Дніпро, познайомимося з аерокосмічним музеєм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31778"/>
            <a:ext cx="2952327" cy="28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непр (Днепропетровск): современная городская архитек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3" y="4176713"/>
            <a:ext cx="6889912" cy="249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989634"/>
            <a:ext cx="4573697" cy="1023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3584" y="1603434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63090" y="1603434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48" y="4477797"/>
            <a:ext cx="9554261" cy="10374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Визначте серед </a:t>
            </a:r>
            <a:r>
              <a:rPr lang="uk-UA" sz="2800" b="1" dirty="0">
                <a:solidFill>
                  <a:schemeClr val="bg1"/>
                </a:solidFill>
              </a:rPr>
              <a:t>слів дієслова</a:t>
            </a:r>
            <a:r>
              <a:rPr lang="uk-UA" sz="2800" b="1" dirty="0" smtClean="0">
                <a:solidFill>
                  <a:schemeClr val="bg1"/>
                </a:solidFill>
              </a:rPr>
              <a:t>. Доведіть свою думку. </a:t>
            </a:r>
            <a:r>
              <a:rPr lang="uk-UA" sz="2800" b="1" dirty="0">
                <a:solidFill>
                  <a:schemeClr val="bg1"/>
                </a:solidFill>
              </a:rPr>
              <a:t>Підкресліть </a:t>
            </a:r>
            <a:r>
              <a:rPr lang="uk-UA" sz="2800" b="1" dirty="0" smtClean="0">
                <a:solidFill>
                  <a:schemeClr val="bg1"/>
                </a:solidFill>
              </a:rPr>
              <a:t>їх двома рисками. 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51297" r="28382" b="38587"/>
          <a:stretch/>
        </p:blipFill>
        <p:spPr>
          <a:xfrm>
            <a:off x="1163951" y="2949797"/>
            <a:ext cx="1853485" cy="6937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4" r="53262" b="37096"/>
          <a:stretch/>
        </p:blipFill>
        <p:spPr>
          <a:xfrm>
            <a:off x="2617306" y="2671535"/>
            <a:ext cx="2266598" cy="10828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32033" r="37496" b="52195"/>
          <a:stretch/>
        </p:blipFill>
        <p:spPr>
          <a:xfrm>
            <a:off x="7010674" y="2672708"/>
            <a:ext cx="2709746" cy="1081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35470" r="50354" b="50821"/>
          <a:stretch/>
        </p:blipFill>
        <p:spPr>
          <a:xfrm>
            <a:off x="5018857" y="2984620"/>
            <a:ext cx="1861258" cy="8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77466"/>
            <a:ext cx="10585176" cy="74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360" y="1896934"/>
            <a:ext cx="645214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</a:rPr>
              <a:t>Тече</a:t>
            </a:r>
            <a:r>
              <a:rPr lang="ru-RU" sz="3200" b="1" dirty="0"/>
              <a:t>, поспішає Дніпро до синього моря. На його берегах </a:t>
            </a:r>
            <a:r>
              <a:rPr lang="ru-RU" sz="3200" b="1" dirty="0">
                <a:solidFill>
                  <a:srgbClr val="FFFF00"/>
                </a:solidFill>
              </a:rPr>
              <a:t>стоїть</a:t>
            </a:r>
            <a:r>
              <a:rPr lang="ru-RU" sz="3200" b="1" dirty="0"/>
              <a:t> місто. Воно </a:t>
            </a:r>
            <a:r>
              <a:rPr lang="ru-RU" sz="3200" b="1" dirty="0">
                <a:solidFill>
                  <a:srgbClr val="FFFF00"/>
                </a:solidFill>
              </a:rPr>
              <a:t>носить</a:t>
            </a:r>
            <a:r>
              <a:rPr lang="ru-RU" sz="3200" b="1" dirty="0"/>
              <a:t> назву великої річки — Дніпро.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535" y="4072181"/>
            <a:ext cx="89977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Проведіть дослідження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smtClean="0"/>
              <a:t>Прочитайте </a:t>
            </a:r>
            <a:r>
              <a:rPr lang="ru-RU" sz="2800" b="1" dirty="0" err="1"/>
              <a:t>виділені</a:t>
            </a:r>
            <a:r>
              <a:rPr lang="ru-RU" sz="2800" b="1" dirty="0"/>
              <a:t> в тексті слова.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err="1" smtClean="0"/>
              <a:t>Поміркуйте</a:t>
            </a:r>
            <a:r>
              <a:rPr lang="ru-RU" sz="2800" b="1" dirty="0" smtClean="0"/>
              <a:t>, </a:t>
            </a:r>
            <a:r>
              <a:rPr lang="ru-RU" sz="2800" b="1" dirty="0"/>
              <a:t>що вони називають. </a:t>
            </a:r>
          </a:p>
          <a:p>
            <a:pPr marL="361950" indent="-361950">
              <a:buAutoNum type="arabicPeriod"/>
            </a:pPr>
            <a:r>
              <a:rPr lang="ru-RU" sz="2800" b="1" dirty="0" smtClean="0"/>
              <a:t>Поставте </a:t>
            </a:r>
            <a:r>
              <a:rPr lang="ru-RU" sz="2800" b="1" dirty="0"/>
              <a:t>питання до кожного слова. </a:t>
            </a:r>
            <a:r>
              <a:rPr lang="ru-RU" sz="2800" b="1" dirty="0" smtClean="0"/>
              <a:t>Пригадайте, </a:t>
            </a:r>
            <a:r>
              <a:rPr lang="ru-RU" sz="2800" b="1" dirty="0"/>
              <a:t>як </a:t>
            </a:r>
            <a:r>
              <a:rPr lang="ru-RU" sz="2800" b="1" dirty="0" err="1" smtClean="0"/>
              <a:t>називаються</a:t>
            </a:r>
            <a:r>
              <a:rPr lang="ru-RU" sz="2800" b="1" dirty="0" smtClean="0"/>
              <a:t> </a:t>
            </a:r>
            <a:r>
              <a:rPr lang="ru-RU" sz="2800" b="1" dirty="0"/>
              <a:t>такі слова. </a:t>
            </a:r>
            <a:r>
              <a:rPr lang="ru-RU" sz="2800" b="1" dirty="0" err="1" smtClean="0"/>
              <a:t>Перевірте</a:t>
            </a:r>
            <a:r>
              <a:rPr lang="ru-RU" sz="2800" b="1" dirty="0" smtClean="0"/>
              <a:t> </a:t>
            </a:r>
            <a:r>
              <a:rPr lang="ru-RU" sz="2800" b="1" dirty="0"/>
              <a:t>себе за правилом.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439" y="1322398"/>
            <a:ext cx="59766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Яке слово в ньому є багатозначним?</a:t>
            </a:r>
          </a:p>
        </p:txBody>
      </p:sp>
      <p:pic>
        <p:nvPicPr>
          <p:cNvPr id="2052" name="Picture 4" descr="Тест «Дніпро – місто гармонії та контрасті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04" y="1322398"/>
            <a:ext cx="4100886" cy="263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621482"/>
            <a:ext cx="9721080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 запам'ятайте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3679" y="1629594"/>
            <a:ext cx="8136904" cy="2862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які називають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 і відповідають на питання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робить?, що зробив?, що буде робити?,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дієсловами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Наприклад: </a:t>
            </a:r>
            <a:r>
              <a:rPr lang="uk-UA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знає, читав, напишуть.</a:t>
            </a:r>
            <a:endParaRPr lang="uk-UA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992303" y="1647168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71751" y="4606077"/>
            <a:ext cx="50405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Що називає дієслово?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 яке питання відповідає?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Наведіть приклади дієслів</a:t>
            </a:r>
            <a:endParaRPr lang="uk-UA" alt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687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8445</TotalTime>
  <Words>649</Words>
  <Application>Microsoft Office PowerPoint</Application>
  <PresentationFormat>Произвольный</PresentationFormat>
  <Paragraphs>119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Розпізнаю дієслова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651</cp:revision>
  <dcterms:created xsi:type="dcterms:W3CDTF">2025-08-27T14:01:18Z</dcterms:created>
  <dcterms:modified xsi:type="dcterms:W3CDTF">2026-02-25T10:29:57Z</dcterms:modified>
</cp:coreProperties>
</file>