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411" r:id="rId3"/>
    <p:sldId id="397" r:id="rId4"/>
    <p:sldId id="385" r:id="rId5"/>
    <p:sldId id="402" r:id="rId6"/>
    <p:sldId id="413" r:id="rId7"/>
    <p:sldId id="414" r:id="rId8"/>
    <p:sldId id="419" r:id="rId9"/>
    <p:sldId id="420" r:id="rId10"/>
    <p:sldId id="366" r:id="rId11"/>
    <p:sldId id="354" r:id="rId12"/>
    <p:sldId id="412" r:id="rId13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2B2"/>
    <a:srgbClr val="00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sz="5400" b="1" dirty="0" smtClean="0"/>
            <a:t>урок</a:t>
          </a:r>
          <a:endParaRPr lang="ru-RU" sz="5400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 sz="2000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 sz="2000"/>
        </a:p>
      </dgm:t>
    </dgm:pt>
    <dgm:pt modelId="{E14F5D1D-2235-4A78-B962-6AB89CDB34AD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цікавий</a:t>
          </a:r>
          <a:endParaRPr lang="ru-RU" sz="4000" b="1" dirty="0"/>
        </a:p>
      </dgm:t>
    </dgm:pt>
    <dgm:pt modelId="{46F52824-6C77-4C95-9D70-53F13A911034}" type="parTrans" cxnId="{B995C2F3-31AA-4CD2-8210-F04AC07A9B66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 sz="2000"/>
        </a:p>
      </dgm:t>
    </dgm:pt>
    <dgm:pt modelId="{F016CD53-4314-44C8-8851-271A8386442A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нудний</a:t>
          </a:r>
          <a:endParaRPr lang="ru-RU" sz="4000" b="1" dirty="0"/>
        </a:p>
      </dgm:t>
    </dgm:pt>
    <dgm:pt modelId="{E85B6E4D-70A7-4DB1-A1A0-A1519B498753}" type="parTrans" cxnId="{748E59BD-2C29-4AF4-AC12-330BF3616D1D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 sz="2000"/>
        </a:p>
      </dgm:t>
    </dgm:pt>
    <dgm:pt modelId="{C7962517-4C5C-42CA-BFBB-E232FC2B266D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uk-UA" sz="4000" b="1" dirty="0" smtClean="0"/>
            <a:t>пізнавальний</a:t>
          </a:r>
          <a:endParaRPr lang="ru-RU" sz="4000" b="1" dirty="0"/>
        </a:p>
      </dgm:t>
    </dgm:pt>
    <dgm:pt modelId="{FB51DD19-8365-4539-BC19-2E62842AA665}" type="parTrans" cxnId="{61E4E69C-425F-4B4A-8490-8F0B3788F53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endParaRPr lang="ru-RU" sz="2000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 sz="2000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довгий</a:t>
          </a:r>
          <a:endParaRPr lang="ru-RU" sz="40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 sz="2000"/>
        </a:p>
      </dgm:t>
    </dgm:pt>
    <dgm:pt modelId="{2252AE63-8550-48D5-B76D-33F4776E21D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швидкий</a:t>
          </a:r>
          <a:endParaRPr lang="ru-RU" sz="4000" b="1" dirty="0"/>
        </a:p>
      </dgm:t>
    </dgm:pt>
    <dgm:pt modelId="{43D7AFE5-A151-4A39-BE65-75D4FCB60E50}" type="parTrans" cxnId="{91C5C2D8-1F85-480C-BB37-28924ED47A5F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 sz="2000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 custScaleX="122433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 custScaleX="61271" custScaleY="80746" custLinFactNeighborX="25828" custLinFactNeighborY="1836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 custScaleX="128549" custScaleY="78887" custRadScaleRad="125764" custRadScaleInc="-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 custScaleX="51659" custScaleY="99033" custLinFactNeighborX="27095" custLinFactNeighborY="5285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ScaleX="126015" custScaleY="80916" custRadScaleRad="119962" custRadScaleInc="-32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 custAng="21593911" custScaleX="79783" custScaleY="72936" custLinFactNeighborX="88" custLinFactNeighborY="5285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203841" custScaleY="59128" custRadScaleRad="106777" custRadScaleInc="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 custScaleX="55068" custScaleY="96196" custLinFactNeighborX="-26075" custLinFactNeighborY="42010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ScaleX="114063" custScaleY="79813" custRadScaleRad="120967" custRadScaleInc="33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 custScaleY="80746" custLinFactNeighborX="-5630" custLinFactNeighborY="2110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38530" custScaleY="78887" custRadScaleRad="114680" custRadScaleInc="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DC416A88-B457-4190-82C4-8919B89F1511}" type="presOf" srcId="{C7962517-4C5C-42CA-BFBB-E232FC2B266D}" destId="{2BCCC9C3-A556-4EBF-A2F7-AA7AE81151C5}" srcOrd="0" destOrd="0" presId="urn:microsoft.com/office/officeart/2005/8/layout/radial4"/>
    <dgm:cxn modelId="{D6287B60-0324-4CEF-828C-B87CAC02C0FD}" type="presOf" srcId="{E85B6E4D-70A7-4DB1-A1A0-A1519B498753}" destId="{97AF4133-705B-422C-A43F-E1CBC8EB6FB8}" srcOrd="0" destOrd="0" presId="urn:microsoft.com/office/officeart/2005/8/layout/radial4"/>
    <dgm:cxn modelId="{89AFFEEF-6F9C-4FE7-9394-7226BFF328C3}" type="presOf" srcId="{3F736675-4146-4E95-9E88-00E945979D80}" destId="{886191E9-BEED-4D49-9BC0-55CF97BBD098}" srcOrd="0" destOrd="0" presId="urn:microsoft.com/office/officeart/2005/8/layout/radial4"/>
    <dgm:cxn modelId="{78E96756-ABDB-4B18-BB38-0848F2B488DF}" type="presOf" srcId="{46F52824-6C77-4C95-9D70-53F13A911034}" destId="{322D643B-98E7-48FB-B365-19A4E35E80BE}" srcOrd="0" destOrd="0" presId="urn:microsoft.com/office/officeart/2005/8/layout/radial4"/>
    <dgm:cxn modelId="{81F4C85E-A0B6-41DB-8B55-FCF2485ED81D}" type="presOf" srcId="{FB51DD19-8365-4539-BC19-2E62842AA665}" destId="{57DF4519-05E7-4E60-B563-B73106BC51CA}" srcOrd="0" destOrd="0" presId="urn:microsoft.com/office/officeart/2005/8/layout/radial4"/>
    <dgm:cxn modelId="{A36B1E91-969C-4169-8E75-C9C172F91509}" type="presOf" srcId="{0751368C-5490-4419-8EE3-56792E0EC74B}" destId="{CDA86CE5-EC7C-46F2-A933-03A0CFACB5F2}" srcOrd="0" destOrd="0" presId="urn:microsoft.com/office/officeart/2005/8/layout/radial4"/>
    <dgm:cxn modelId="{82924697-E28F-44AC-9FFC-5F12EEF2CA30}" type="presOf" srcId="{E14F5D1D-2235-4A78-B962-6AB89CDB34AD}" destId="{93688CAB-E69F-4828-B1A4-C8BA928A3C5C}" srcOrd="0" destOrd="0" presId="urn:microsoft.com/office/officeart/2005/8/layout/radial4"/>
    <dgm:cxn modelId="{0F0FF33B-1438-4CF0-8A0A-3005E14E9976}" type="presOf" srcId="{D11BE1E0-2FCF-4F5D-B40C-C9F46BE22818}" destId="{A1DA17EA-73B1-430F-B0C0-A6399710F092}" srcOrd="0" destOrd="0" presId="urn:microsoft.com/office/officeart/2005/8/layout/radial4"/>
    <dgm:cxn modelId="{96F7618A-3A6D-4299-A385-B36F82EF91F7}" type="presOf" srcId="{F016CD53-4314-44C8-8851-271A8386442A}" destId="{F21D2CB4-61F7-4C96-88D6-482ADA1F7E14}" srcOrd="0" destOrd="0" presId="urn:microsoft.com/office/officeart/2005/8/layout/radial4"/>
    <dgm:cxn modelId="{40DCF978-CA51-404C-8F30-35B232DEC87F}" type="presOf" srcId="{D4781B1E-F8C4-4597-843A-0EAE9000DD23}" destId="{E3DA2B5F-5B05-4A0B-A7DD-509193D4E17C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ABEB090E-C3E4-439E-8033-AE59FB99B59B}" type="presOf" srcId="{2252AE63-8550-48D5-B76D-33F4776E21D7}" destId="{BB208B9D-B692-4ADE-BCA6-F15EAB400D8C}" srcOrd="0" destOrd="0" presId="urn:microsoft.com/office/officeart/2005/8/layout/radial4"/>
    <dgm:cxn modelId="{F4CE178C-5678-428E-B19B-6050EE0183A9}" type="presOf" srcId="{43D7AFE5-A151-4A39-BE65-75D4FCB60E50}" destId="{ADD48452-783F-4794-8177-6F90FAAEFC3F}" srcOrd="0" destOrd="0" presId="urn:microsoft.com/office/officeart/2005/8/layout/radial4"/>
    <dgm:cxn modelId="{8621F73A-C08B-4FF6-9037-A497C115B603}" type="presParOf" srcId="{E3DA2B5F-5B05-4A0B-A7DD-509193D4E17C}" destId="{A1DA17EA-73B1-430F-B0C0-A6399710F092}" srcOrd="0" destOrd="0" presId="urn:microsoft.com/office/officeart/2005/8/layout/radial4"/>
    <dgm:cxn modelId="{1E1EC083-B00F-453E-AD2D-AA28F2875665}" type="presParOf" srcId="{E3DA2B5F-5B05-4A0B-A7DD-509193D4E17C}" destId="{322D643B-98E7-48FB-B365-19A4E35E80BE}" srcOrd="1" destOrd="0" presId="urn:microsoft.com/office/officeart/2005/8/layout/radial4"/>
    <dgm:cxn modelId="{C8F4A05C-AEE1-4BE0-9460-F8C873E26A78}" type="presParOf" srcId="{E3DA2B5F-5B05-4A0B-A7DD-509193D4E17C}" destId="{93688CAB-E69F-4828-B1A4-C8BA928A3C5C}" srcOrd="2" destOrd="0" presId="urn:microsoft.com/office/officeart/2005/8/layout/radial4"/>
    <dgm:cxn modelId="{CE218F61-0B7A-4395-8D19-A0D2F8E808A5}" type="presParOf" srcId="{E3DA2B5F-5B05-4A0B-A7DD-509193D4E17C}" destId="{97AF4133-705B-422C-A43F-E1CBC8EB6FB8}" srcOrd="3" destOrd="0" presId="urn:microsoft.com/office/officeart/2005/8/layout/radial4"/>
    <dgm:cxn modelId="{17BAE086-8AC5-4EB1-B8C4-4C9B2AF1B48A}" type="presParOf" srcId="{E3DA2B5F-5B05-4A0B-A7DD-509193D4E17C}" destId="{F21D2CB4-61F7-4C96-88D6-482ADA1F7E14}" srcOrd="4" destOrd="0" presId="urn:microsoft.com/office/officeart/2005/8/layout/radial4"/>
    <dgm:cxn modelId="{6B9E2CCC-52EF-47B8-A296-F2EE66273F2F}" type="presParOf" srcId="{E3DA2B5F-5B05-4A0B-A7DD-509193D4E17C}" destId="{57DF4519-05E7-4E60-B563-B73106BC51CA}" srcOrd="5" destOrd="0" presId="urn:microsoft.com/office/officeart/2005/8/layout/radial4"/>
    <dgm:cxn modelId="{CCCEA2F2-6E53-407F-882E-4759C805A9B5}" type="presParOf" srcId="{E3DA2B5F-5B05-4A0B-A7DD-509193D4E17C}" destId="{2BCCC9C3-A556-4EBF-A2F7-AA7AE81151C5}" srcOrd="6" destOrd="0" presId="urn:microsoft.com/office/officeart/2005/8/layout/radial4"/>
    <dgm:cxn modelId="{6C05DF2D-1BEB-4A7A-867F-5BEB5881374A}" type="presParOf" srcId="{E3DA2B5F-5B05-4A0B-A7DD-509193D4E17C}" destId="{CDA86CE5-EC7C-46F2-A933-03A0CFACB5F2}" srcOrd="7" destOrd="0" presId="urn:microsoft.com/office/officeart/2005/8/layout/radial4"/>
    <dgm:cxn modelId="{A45D4B02-09F2-4314-A217-27590A58490F}" type="presParOf" srcId="{E3DA2B5F-5B05-4A0B-A7DD-509193D4E17C}" destId="{886191E9-BEED-4D49-9BC0-55CF97BBD098}" srcOrd="8" destOrd="0" presId="urn:microsoft.com/office/officeart/2005/8/layout/radial4"/>
    <dgm:cxn modelId="{1F3EFD5D-56E3-4522-B17E-5A4DF58B9905}" type="presParOf" srcId="{E3DA2B5F-5B05-4A0B-A7DD-509193D4E17C}" destId="{ADD48452-783F-4794-8177-6F90FAAEFC3F}" srcOrd="9" destOrd="0" presId="urn:microsoft.com/office/officeart/2005/8/layout/radial4"/>
    <dgm:cxn modelId="{6978A336-409A-4B2F-9B9B-62348F04B2F8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432754" y="2433896"/>
          <a:ext cx="2341041" cy="1912100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/>
            <a:t>урок</a:t>
          </a:r>
          <a:endParaRPr lang="ru-RU" sz="5400" b="1" kern="1200" dirty="0"/>
        </a:p>
      </dsp:txBody>
      <dsp:txXfrm>
        <a:off x="3775592" y="2713917"/>
        <a:ext cx="1655365" cy="1352058"/>
      </dsp:txXfrm>
    </dsp:sp>
    <dsp:sp modelId="{322D643B-98E7-48FB-B365-19A4E35E80BE}">
      <dsp:nvSpPr>
        <dsp:cNvPr id="0" name=""/>
        <dsp:cNvSpPr/>
      </dsp:nvSpPr>
      <dsp:spPr>
        <a:xfrm rot="10792287">
          <a:off x="2134946" y="3185246"/>
          <a:ext cx="1311587" cy="44002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0" y="2824463"/>
          <a:ext cx="2335086" cy="1146382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цікавий</a:t>
          </a:r>
          <a:endParaRPr lang="ru-RU" sz="4000" b="1" kern="1200" dirty="0"/>
        </a:p>
      </dsp:txBody>
      <dsp:txXfrm>
        <a:off x="33576" y="2858039"/>
        <a:ext cx="2267934" cy="1079230"/>
      </dsp:txXfrm>
    </dsp:sp>
    <dsp:sp modelId="{97AF4133-705B-422C-A43F-E1CBC8EB6FB8}">
      <dsp:nvSpPr>
        <dsp:cNvPr id="0" name=""/>
        <dsp:cNvSpPr/>
      </dsp:nvSpPr>
      <dsp:spPr>
        <a:xfrm rot="12795797">
          <a:off x="2711822" y="2149528"/>
          <a:ext cx="1113538" cy="5396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638822" y="952254"/>
          <a:ext cx="2289056" cy="1175868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нудний</a:t>
          </a:r>
          <a:endParaRPr lang="ru-RU" sz="4000" b="1" kern="1200" dirty="0"/>
        </a:p>
      </dsp:txBody>
      <dsp:txXfrm>
        <a:off x="673262" y="986694"/>
        <a:ext cx="2220176" cy="1106988"/>
      </dsp:txXfrm>
    </dsp:sp>
    <dsp:sp modelId="{57DF4519-05E7-4E60-B563-B73106BC51CA}">
      <dsp:nvSpPr>
        <dsp:cNvPr id="0" name=""/>
        <dsp:cNvSpPr/>
      </dsp:nvSpPr>
      <dsp:spPr>
        <a:xfrm rot="16200000">
          <a:off x="3852945" y="1465943"/>
          <a:ext cx="1511123" cy="39746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2757137" y="0"/>
          <a:ext cx="3702762" cy="859245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пізнавальний</a:t>
          </a:r>
          <a:endParaRPr lang="ru-RU" sz="4000" b="1" kern="1200" dirty="0"/>
        </a:p>
      </dsp:txBody>
      <dsp:txXfrm>
        <a:off x="2782303" y="25166"/>
        <a:ext cx="3652430" cy="808913"/>
      </dsp:txXfrm>
    </dsp:sp>
    <dsp:sp modelId="{CDA86CE5-EC7C-46F2-A933-03A0CFACB5F2}">
      <dsp:nvSpPr>
        <dsp:cNvPr id="0" name=""/>
        <dsp:cNvSpPr/>
      </dsp:nvSpPr>
      <dsp:spPr>
        <a:xfrm rot="19613232">
          <a:off x="5368417" y="2094913"/>
          <a:ext cx="1201427" cy="52421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15738" y="952246"/>
          <a:ext cx="2071949" cy="1159839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довгий</a:t>
          </a:r>
          <a:endParaRPr lang="ru-RU" sz="4000" b="1" kern="1200" dirty="0"/>
        </a:p>
      </dsp:txBody>
      <dsp:txXfrm>
        <a:off x="6449709" y="986217"/>
        <a:ext cx="2004007" cy="1091897"/>
      </dsp:txXfrm>
    </dsp:sp>
    <dsp:sp modelId="{ADD48452-783F-4794-8177-6F90FAAEFC3F}">
      <dsp:nvSpPr>
        <dsp:cNvPr id="0" name=""/>
        <dsp:cNvSpPr/>
      </dsp:nvSpPr>
      <dsp:spPr>
        <a:xfrm rot="8230">
          <a:off x="5777476" y="3186827"/>
          <a:ext cx="1940522" cy="44002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569051" y="2824472"/>
          <a:ext cx="2516390" cy="114638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швидкий</a:t>
          </a:r>
          <a:endParaRPr lang="ru-RU" sz="4000" b="1" kern="1200" dirty="0"/>
        </a:p>
      </dsp:txBody>
      <dsp:txXfrm>
        <a:off x="6602627" y="2858048"/>
        <a:ext cx="2449238" cy="1079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382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6786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387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9920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104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9148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386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82691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0096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6839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3965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1551" y="981522"/>
            <a:ext cx="8568951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Розвиток зв'язного мовлення. </a:t>
            </a:r>
          </a:p>
          <a:p>
            <a:pPr algn="ctr"/>
            <a:r>
              <a:rPr lang="uk-UA" sz="4000" b="1" dirty="0">
                <a:solidFill>
                  <a:srgbClr val="0070C0"/>
                </a:solidFill>
              </a:rPr>
              <a:t>Пишу переказ тексту </a:t>
            </a:r>
            <a:endParaRPr lang="uk-UA" sz="4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«</a:t>
            </a:r>
            <a:r>
              <a:rPr lang="uk-UA" sz="4000" b="1" dirty="0">
                <a:solidFill>
                  <a:srgbClr val="0070C0"/>
                </a:solidFill>
              </a:rPr>
              <a:t>Випадок в автобусі»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9105" y="4287977"/>
            <a:ext cx="2671397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3</a:t>
            </a:r>
            <a:r>
              <a:rPr lang="uk-UA" sz="2400" b="1" i="1" dirty="0" smtClean="0">
                <a:solidFill>
                  <a:srgbClr val="0070C0"/>
                </a:solidFill>
              </a:rPr>
              <a:t> клас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uk-UA" sz="2400" b="1" dirty="0" smtClean="0">
                <a:solidFill>
                  <a:srgbClr val="0070C0"/>
                </a:solidFill>
              </a:rPr>
              <a:t>81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Картинки по запросу &quot;клипарт пасажири в автобусе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3" t="6020" r="7339"/>
          <a:stretch/>
        </p:blipFill>
        <p:spPr bwMode="auto">
          <a:xfrm>
            <a:off x="1771551" y="3717826"/>
            <a:ext cx="2952328" cy="20332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549474"/>
            <a:ext cx="10009112" cy="815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Запишіть </a:t>
            </a:r>
            <a:r>
              <a:rPr lang="uk-UA" sz="4000" b="1" dirty="0" smtClean="0">
                <a:solidFill>
                  <a:schemeClr val="bg1"/>
                </a:solidFill>
              </a:rPr>
              <a:t>переказ тексту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0201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3027" y="1557586"/>
            <a:ext cx="4104456" cy="5952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Розпочніть із заголовка 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9808" y="1506483"/>
            <a:ext cx="445358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Випадок в автобусі</a:t>
            </a:r>
            <a:endParaRPr lang="uk-U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37082" y="2303770"/>
            <a:ext cx="451935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Запам'ятайте!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Кожну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частину тексту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починайте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писати з нового рядка.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047" r="2476" b="1659"/>
          <a:stretch/>
        </p:blipFill>
        <p:spPr>
          <a:xfrm>
            <a:off x="939846" y="2303770"/>
            <a:ext cx="5135115" cy="2710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484273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621482"/>
            <a:ext cx="10102760" cy="6337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Зображення &quot;Дівчина-Осінь&quot; 63х80 см"/>
          <p:cNvSpPr>
            <a:spLocks noChangeAspect="1" noChangeArrowheads="1"/>
          </p:cNvSpPr>
          <p:nvPr/>
        </p:nvSpPr>
        <p:spPr bwMode="auto">
          <a:xfrm>
            <a:off x="1608453" y="-508568"/>
            <a:ext cx="111932" cy="1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32125" y="1413570"/>
            <a:ext cx="577998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Прочитайте свій переказ. Якщо знайдете </a:t>
            </a:r>
            <a:r>
              <a:rPr lang="uk-UA" sz="2800" b="1" dirty="0">
                <a:solidFill>
                  <a:srgbClr val="0070C0"/>
                </a:solidFill>
              </a:rPr>
              <a:t>помилки – </a:t>
            </a:r>
            <a:r>
              <a:rPr lang="uk-UA" sz="2800" b="1" dirty="0" err="1" smtClean="0">
                <a:solidFill>
                  <a:srgbClr val="0070C0"/>
                </a:solidFill>
              </a:rPr>
              <a:t>виправте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>
                <a:solidFill>
                  <a:srgbClr val="0070C0"/>
                </a:solidFill>
              </a:rPr>
              <a:t>їх.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5912" y="5734049"/>
            <a:ext cx="1447607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№10-12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4806" y="3429794"/>
            <a:ext cx="5737305" cy="2144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Якщо бажаєте,  прочитайте у кріслі автора свій твір для однокласників і однокласниць.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2125" y="2421682"/>
            <a:ext cx="5779986" cy="9439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Намалюйте </a:t>
            </a:r>
            <a:r>
              <a:rPr lang="uk-UA" sz="2800" b="1" dirty="0">
                <a:solidFill>
                  <a:srgbClr val="0070C0"/>
                </a:solidFill>
              </a:rPr>
              <a:t>кольоровими олівцями ілюстрацію </a:t>
            </a:r>
            <a:r>
              <a:rPr lang="uk-UA" sz="2800" b="1" dirty="0" smtClean="0">
                <a:solidFill>
                  <a:srgbClr val="0070C0"/>
                </a:solidFill>
              </a:rPr>
              <a:t>до </a:t>
            </a:r>
            <a:r>
              <a:rPr lang="uk-UA" sz="2800" b="1" dirty="0">
                <a:solidFill>
                  <a:srgbClr val="0070C0"/>
                </a:solidFill>
              </a:rPr>
              <a:t>своєї розповіді.</a:t>
            </a:r>
          </a:p>
        </p:txBody>
      </p:sp>
      <p:sp>
        <p:nvSpPr>
          <p:cNvPr id="3" name="AutoShape 2" descr=", створено за допомогою Ш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36" y="1454468"/>
            <a:ext cx="4126096" cy="4126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839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834" y="574676"/>
            <a:ext cx="10149760" cy="752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2666531"/>
              </p:ext>
            </p:extLst>
          </p:nvPr>
        </p:nvGraphicFramePr>
        <p:xfrm>
          <a:off x="1467202" y="2031102"/>
          <a:ext cx="9297202" cy="449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467202" y="1413570"/>
            <a:ext cx="9217024" cy="51077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Опишіть</a:t>
            </a:r>
            <a:r>
              <a:rPr lang="ru-RU" sz="2400" b="1" dirty="0" smtClean="0">
                <a:solidFill>
                  <a:srgbClr val="0070C0"/>
                </a:solidFill>
              </a:rPr>
              <a:t> за допомогою </a:t>
            </a:r>
            <a:r>
              <a:rPr lang="ru-RU" sz="2400" b="1" dirty="0" err="1" smtClean="0">
                <a:solidFill>
                  <a:srgbClr val="0070C0"/>
                </a:solidFill>
              </a:rPr>
              <a:t>прикметників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>
                <a:solidFill>
                  <a:srgbClr val="0070C0"/>
                </a:solidFill>
              </a:rPr>
              <a:t>яким був цей </a:t>
            </a:r>
            <a:r>
              <a:rPr lang="ru-RU" sz="2400" b="1" dirty="0" smtClean="0">
                <a:solidFill>
                  <a:srgbClr val="0070C0"/>
                </a:solidFill>
              </a:rPr>
              <a:t>урок для вас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396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79078" y="1340433"/>
            <a:ext cx="10106248" cy="739221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Виберіть той смайлик, який відображає ваш настрій на початку уроку. Прочитайте слова під смайлами. На яке питання вони відповідають?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87863" y="500415"/>
            <a:ext cx="9921309" cy="72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«Який ти зараз?»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Картинки по запросу смайл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8" y="2167373"/>
            <a:ext cx="2292822" cy="1488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Рисунок 10" descr="Картинки по запросу смайлик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6780"/>
          <a:stretch/>
        </p:blipFill>
        <p:spPr bwMode="auto">
          <a:xfrm>
            <a:off x="3813516" y="2172978"/>
            <a:ext cx="2158594" cy="151278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433" y="2172978"/>
            <a:ext cx="2012354" cy="145720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Рисунок 16" descr="Картинки по запросу смайли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7109"/>
          <a:stretch/>
        </p:blipFill>
        <p:spPr bwMode="auto">
          <a:xfrm>
            <a:off x="1271792" y="4244996"/>
            <a:ext cx="1589288" cy="149122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Рисунок 17" descr="Картинки по запросу смайли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36" y="4188432"/>
            <a:ext cx="1776826" cy="15352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" name="Рисунок 18" descr="Картинки по запросу смайли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24" y="4200962"/>
            <a:ext cx="1719617" cy="153974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72" y="4232986"/>
            <a:ext cx="1710042" cy="148776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Скругленный прямоугольник 20"/>
          <p:cNvSpPr/>
          <p:nvPr/>
        </p:nvSpPr>
        <p:spPr>
          <a:xfrm>
            <a:off x="1093409" y="3705527"/>
            <a:ext cx="1947538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Чудовий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78799" y="3634048"/>
            <a:ext cx="1937701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святковий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400020" y="5738927"/>
            <a:ext cx="183852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веселий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30686" y="5771592"/>
            <a:ext cx="2569657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задоволений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53719" y="5771592"/>
            <a:ext cx="1942441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творчий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22090" y="5753414"/>
            <a:ext cx="1847664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сумний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81459" y="3609550"/>
            <a:ext cx="1780055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гнівний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Картинки по запросу смайлики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1931"/>
          <a:stretch/>
        </p:blipFill>
        <p:spPr bwMode="auto">
          <a:xfrm>
            <a:off x="9466895" y="2187983"/>
            <a:ext cx="1546992" cy="149947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9084533" y="3622081"/>
            <a:ext cx="223599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задумливий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53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39" y="549473"/>
            <a:ext cx="10657184" cy="754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Розгляньте ілюстрації. Яка тема їх об’єднує?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D:\3 клас\01 УКР МОВА\Укр мова конструктор\Уроки\Урок 06 Слова вежливости\Иллюстрации\Рис 6-05 Добр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59" y="3852126"/>
            <a:ext cx="2987118" cy="2589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клипарт пожилая женщин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95"/>
          <a:stretch/>
        </p:blipFill>
        <p:spPr bwMode="auto">
          <a:xfrm>
            <a:off x="5011549" y="1462320"/>
            <a:ext cx="2342197" cy="2333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клипарт пасажири в автобусе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3" t="6020" r="7339"/>
          <a:stretch/>
        </p:blipFill>
        <p:spPr bwMode="auto">
          <a:xfrm>
            <a:off x="1140850" y="1335531"/>
            <a:ext cx="3355609" cy="2310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Картинки по запросу &quot;клипарт новоселье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5" y="1447562"/>
            <a:ext cx="3405120" cy="4211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&quot;клипарт девочка и бабушка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0"/>
          <a:stretch/>
        </p:blipFill>
        <p:spPr bwMode="auto">
          <a:xfrm>
            <a:off x="1107321" y="3884284"/>
            <a:ext cx="3256518" cy="2524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621482"/>
            <a:ext cx="9793088" cy="804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9903" y="1597803"/>
            <a:ext cx="590465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ви будете продовжувати вчитись писати переказ тексту, складати план.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поговоримо про поведінку в автобусі, про повагу до літніх людей.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690"/>
          <a:stretch/>
        </p:blipFill>
        <p:spPr bwMode="auto">
          <a:xfrm>
            <a:off x="1205331" y="1557586"/>
            <a:ext cx="335799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Про свято Новий рі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43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898" y="477466"/>
            <a:ext cx="10744260" cy="57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Прочитайте текст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74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3898" y="1125538"/>
            <a:ext cx="10744260" cy="5016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автобусі Оксанка сиділа на зручному місці й дивилася у вікно. На зупинці увійшла літня жінка з важкими сумками. Оксанка вдала, що не помічає її.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Увечері Оксанка з батьками подзвонила до нових сусідів, які справляли новосілля. Двері відчинилися. На порозі стояла та сама жінка, яку дівчинка образила своєю нечемністю. А на столі було частування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 самих важких сумок. 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Оксанка почервоніла. Вона ладна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 провалитися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крізь землю.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047" r="2476" b="1659"/>
          <a:stretch/>
        </p:blipFill>
        <p:spPr>
          <a:xfrm>
            <a:off x="7676207" y="4149873"/>
            <a:ext cx="4242784" cy="236525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7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7232" y="405458"/>
            <a:ext cx="10045898" cy="936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Поясніть, </a:t>
            </a:r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 smtClean="0">
                <a:solidFill>
                  <a:schemeClr val="bg1"/>
                </a:solidFill>
              </a:rPr>
              <a:t>ви розумієте </a:t>
            </a:r>
            <a:r>
              <a:rPr lang="uk-UA" sz="3200" b="1" dirty="0" smtClean="0">
                <a:solidFill>
                  <a:schemeClr val="bg1"/>
                </a:solidFill>
              </a:rPr>
              <a:t>значення поданих слів і висловів.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2622" y="1416472"/>
            <a:ext cx="8366746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Літня жінка, новосілля, неч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мність, частув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ння, л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дна провал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тися крізь землю.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74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047" r="2476" b="1659"/>
          <a:stretch/>
        </p:blipFill>
        <p:spPr>
          <a:xfrm>
            <a:off x="8153732" y="4581922"/>
            <a:ext cx="3311271" cy="184596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013660" y="3518984"/>
            <a:ext cx="635052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Новос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rgbClr val="FFFF00"/>
                </a:solidFill>
              </a:rPr>
              <a:t>лля</a:t>
            </a:r>
            <a:r>
              <a:rPr lang="uk-UA" sz="2800" b="1" dirty="0" smtClean="0">
                <a:solidFill>
                  <a:srgbClr val="FF0000"/>
                </a:solidFill>
              </a:rPr>
              <a:t> </a:t>
            </a:r>
            <a:r>
              <a:rPr lang="uk-UA" sz="2800" b="1" dirty="0" smtClean="0"/>
              <a:t>– місце чи будинок, куди недавно хто-небудь переселився або збирається переселитися; нове житло.</a:t>
            </a:r>
            <a:r>
              <a:rPr lang="ru-RU" sz="2800" b="1" dirty="0"/>
              <a:t> </a:t>
            </a:r>
            <a:endParaRPr lang="uk-UA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35620" y="2493690"/>
            <a:ext cx="432090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Літня жінка </a:t>
            </a:r>
            <a:r>
              <a:rPr lang="uk-UA" sz="2800" b="1" dirty="0" smtClean="0"/>
              <a:t>– жінка, віком старша за 60 років.</a:t>
            </a:r>
            <a:endParaRPr lang="uk-UA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364181" y="3518984"/>
            <a:ext cx="388843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Неч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rgbClr val="FFFF00"/>
                </a:solidFill>
              </a:rPr>
              <a:t>мність </a:t>
            </a:r>
            <a:r>
              <a:rPr lang="uk-UA" sz="2800" b="1" dirty="0" smtClean="0"/>
              <a:t>– грубий, неввічливий вчинок. </a:t>
            </a:r>
            <a:endParaRPr lang="uk-UA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71951" y="2508729"/>
            <a:ext cx="590917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Частув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rgbClr val="FFFF00"/>
                </a:solidFill>
              </a:rPr>
              <a:t>ння</a:t>
            </a:r>
            <a:r>
              <a:rPr lang="uk-UA" sz="2800" b="1" dirty="0" smtClean="0">
                <a:solidFill>
                  <a:srgbClr val="FF0000"/>
                </a:solidFill>
              </a:rPr>
              <a:t> </a:t>
            </a:r>
            <a:r>
              <a:rPr lang="uk-UA" sz="2800" b="1" dirty="0" smtClean="0"/>
              <a:t>– страва та напої, якими пригощають кого-небудь.</a:t>
            </a:r>
            <a:endParaRPr lang="uk-UA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13660" y="4945704"/>
            <a:ext cx="718971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Ладна провалитися крізь землю </a:t>
            </a:r>
            <a:r>
              <a:rPr lang="uk-UA" sz="2800" b="1" dirty="0" smtClean="0"/>
              <a:t>– бажання якомога швидше звідкись зникнути через сором; дуже незручно, неприємно.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809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504246"/>
            <a:ext cx="9937104" cy="7168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Дайте </a:t>
            </a:r>
            <a:r>
              <a:rPr lang="uk-UA" sz="4000" b="1" dirty="0" smtClean="0">
                <a:solidFill>
                  <a:schemeClr val="bg1"/>
                </a:solidFill>
              </a:rPr>
              <a:t>відповіді на подані </a:t>
            </a:r>
            <a:r>
              <a:rPr lang="uk-UA" sz="4000" b="1" dirty="0" smtClean="0">
                <a:solidFill>
                  <a:schemeClr val="bg1"/>
                </a:solidFill>
              </a:rPr>
              <a:t>запитання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479" y="1341562"/>
            <a:ext cx="9937104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Як Оксанка повела себе в автобусі?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Куди пішла Оксанка з батьками увечері?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Чому Оксанка почервоніла?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Як думаєш, чи зрозуміла Оксанка свою помилку?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742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№3-4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047" r="2476" b="1659"/>
          <a:stretch/>
        </p:blipFill>
        <p:spPr>
          <a:xfrm>
            <a:off x="1123479" y="3501802"/>
            <a:ext cx="5775157" cy="304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7062758" y="3933542"/>
            <a:ext cx="3948502" cy="1800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</a:t>
            </a:r>
            <a:r>
              <a:rPr lang="uk-UA" sz="2800" b="1" dirty="0" smtClean="0">
                <a:solidFill>
                  <a:schemeClr val="bg1"/>
                </a:solidFill>
              </a:rPr>
              <a:t>траплялися у </a:t>
            </a:r>
            <a:r>
              <a:rPr lang="uk-UA" sz="2800" b="1" dirty="0" smtClean="0">
                <a:solidFill>
                  <a:schemeClr val="bg1"/>
                </a:solidFill>
              </a:rPr>
              <a:t>вашому </a:t>
            </a:r>
            <a:r>
              <a:rPr lang="uk-UA" sz="2800" b="1" dirty="0" smtClean="0">
                <a:solidFill>
                  <a:schemeClr val="bg1"/>
                </a:solidFill>
              </a:rPr>
              <a:t>житті подібні ситуації? </a:t>
            </a:r>
            <a:r>
              <a:rPr lang="uk-UA" sz="2800" b="1" dirty="0" smtClean="0">
                <a:solidFill>
                  <a:schemeClr val="bg1"/>
                </a:solidFill>
              </a:rPr>
              <a:t>Розкажіть, </a:t>
            </a:r>
            <a:r>
              <a:rPr lang="uk-UA" sz="2800" b="1" dirty="0" smtClean="0">
                <a:solidFill>
                  <a:schemeClr val="bg1"/>
                </a:solidFill>
              </a:rPr>
              <a:t>коли і як це було.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898" y="405458"/>
            <a:ext cx="10744260" cy="504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текст ще раз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74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№5-6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469" y="1557586"/>
            <a:ext cx="10744260" cy="5016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автобусі Оксанка сиділа на зручному місці й дивилася у вікно. На зупинці увійшла літня жінка з важкими сумками. Оксанка вдала, що не помічає її.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Увечері Оксанка з батьками подзвонила до нових сусідів, які справляли новосілля. Двері відчинилися. На порозі стояла та сама жінка, яку дівчинка образила своєю нечемністю. А на столі було частування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 самих важких сумок. 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Оксанка почервоніла. Вона ладна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 провалитися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крізь землю.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3974" y="909514"/>
            <a:ext cx="10704184" cy="7200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Визначте, </a:t>
            </a:r>
            <a:r>
              <a:rPr lang="uk-UA" sz="2400" b="1" dirty="0" smtClean="0">
                <a:solidFill>
                  <a:srgbClr val="0070C0"/>
                </a:solidFill>
              </a:rPr>
              <a:t>скільки частин він має</a:t>
            </a:r>
            <a:r>
              <a:rPr lang="uk-UA" sz="2400" b="1" dirty="0">
                <a:solidFill>
                  <a:srgbClr val="0070C0"/>
                </a:solidFill>
              </a:rPr>
              <a:t>. Придумайте заголовок до кожної частини і запишіть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07655" y="2349674"/>
            <a:ext cx="5688632" cy="5040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1. Літня жінка з важкими сумками.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3612" y="3717826"/>
            <a:ext cx="5688632" cy="5040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2. Новосілля у сусідів.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5687" y="5590034"/>
            <a:ext cx="5688632" cy="5040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3. Оксанка почервоніла.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472420"/>
            <a:ext cx="9793088" cy="8345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Перекажіть 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 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усно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Зображення &quot;Дівчина-Осінь&quot; 63х80 см"/>
          <p:cNvSpPr>
            <a:spLocks noChangeAspect="1" noChangeArrowheads="1"/>
          </p:cNvSpPr>
          <p:nvPr/>
        </p:nvSpPr>
        <p:spPr bwMode="auto">
          <a:xfrm>
            <a:off x="1608453" y="-508568"/>
            <a:ext cx="111932" cy="1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95488" y="1413571"/>
            <a:ext cx="8496944" cy="5040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Скористайтеся </a:t>
            </a:r>
            <a:r>
              <a:rPr lang="uk-UA" sz="2800" b="1" dirty="0">
                <a:solidFill>
                  <a:srgbClr val="0070C0"/>
                </a:solidFill>
              </a:rPr>
              <a:t>записаними </a:t>
            </a:r>
            <a:r>
              <a:rPr lang="uk-UA" sz="2800" b="1" dirty="0" smtClean="0">
                <a:solidFill>
                  <a:srgbClr val="0070C0"/>
                </a:solidFill>
              </a:rPr>
              <a:t>запитаннями і словами.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5487" y="1941190"/>
            <a:ext cx="6408712" cy="15606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1. Літня жінка з важкими сумками.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2. Новосілля </a:t>
            </a:r>
            <a:r>
              <a:rPr lang="uk-UA" sz="3200" b="1" dirty="0">
                <a:solidFill>
                  <a:schemeClr val="bg1"/>
                </a:solidFill>
              </a:rPr>
              <a:t>у сусідів.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3. Оксанка </a:t>
            </a:r>
            <a:r>
              <a:rPr lang="uk-UA" sz="3200" b="1" dirty="0">
                <a:solidFill>
                  <a:schemeClr val="bg1"/>
                </a:solidFill>
              </a:rPr>
              <a:t>почервоніла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74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№7-8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92642" y="3625380"/>
            <a:ext cx="5835493" cy="12445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Приготуйтеся </a:t>
            </a:r>
            <a:r>
              <a:rPr lang="uk-UA" sz="2800" b="1" dirty="0" smtClean="0">
                <a:solidFill>
                  <a:srgbClr val="0070C0"/>
                </a:solidFill>
              </a:rPr>
              <a:t>записати переказ тексту. </a:t>
            </a:r>
            <a:r>
              <a:rPr lang="uk-UA" sz="2800" b="1" dirty="0" smtClean="0">
                <a:solidFill>
                  <a:srgbClr val="0070C0"/>
                </a:solidFill>
              </a:rPr>
              <a:t>Зверніть </a:t>
            </a:r>
            <a:r>
              <a:rPr lang="uk-UA" sz="2800" b="1" dirty="0" smtClean="0">
                <a:solidFill>
                  <a:srgbClr val="0070C0"/>
                </a:solidFill>
              </a:rPr>
              <a:t>увагу, </a:t>
            </a:r>
            <a:r>
              <a:rPr lang="uk-UA" sz="2800" b="1" dirty="0" smtClean="0">
                <a:solidFill>
                  <a:srgbClr val="0070C0"/>
                </a:solidFill>
              </a:rPr>
              <a:t>як </a:t>
            </a:r>
            <a:r>
              <a:rPr lang="uk-UA" sz="2800" b="1" dirty="0" smtClean="0">
                <a:solidFill>
                  <a:srgbClr val="0070C0"/>
                </a:solidFill>
              </a:rPr>
              <a:t>пишуться подані слова.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7922" y="5046577"/>
            <a:ext cx="892899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  </a:t>
            </a:r>
            <a:r>
              <a:rPr lang="uk-UA" sz="3200" b="1" dirty="0" smtClean="0">
                <a:solidFill>
                  <a:srgbClr val="CC0099"/>
                </a:solidFill>
              </a:rPr>
              <a:t>У</a:t>
            </a:r>
            <a:r>
              <a:rPr lang="uk-UA" sz="3200" b="1" dirty="0" smtClean="0"/>
              <a:t>веч</a:t>
            </a:r>
            <a:r>
              <a:rPr lang="uk-UA" sz="3200" b="1" dirty="0" smtClean="0">
                <a:solidFill>
                  <a:srgbClr val="CC0099"/>
                </a:solidFill>
              </a:rPr>
              <a:t>е</a:t>
            </a:r>
            <a:r>
              <a:rPr lang="uk-UA" sz="3200" b="1" dirty="0" smtClean="0"/>
              <a:t>рі</a:t>
            </a:r>
            <a:r>
              <a:rPr lang="uk-UA" sz="3200" b="1" dirty="0" smtClean="0"/>
              <a:t>, </a:t>
            </a:r>
            <a:r>
              <a:rPr lang="uk-UA" sz="3200" b="1" dirty="0" smtClean="0"/>
              <a:t>новосі</a:t>
            </a:r>
            <a:r>
              <a:rPr lang="uk-UA" sz="3200" b="1" dirty="0" smtClean="0">
                <a:solidFill>
                  <a:srgbClr val="CC0099"/>
                </a:solidFill>
              </a:rPr>
              <a:t>лл</a:t>
            </a:r>
            <a:r>
              <a:rPr lang="uk-UA" sz="3200" b="1" dirty="0" smtClean="0"/>
              <a:t>я, н</a:t>
            </a:r>
            <a:r>
              <a:rPr lang="uk-UA" sz="3200" b="1" dirty="0" smtClean="0">
                <a:solidFill>
                  <a:srgbClr val="CC0099"/>
                </a:solidFill>
              </a:rPr>
              <a:t>е</a:t>
            </a:r>
            <a:r>
              <a:rPr lang="uk-UA" sz="3200" b="1" dirty="0" smtClean="0"/>
              <a:t>чемність</a:t>
            </a:r>
            <a:r>
              <a:rPr lang="uk-UA" sz="3200" b="1" dirty="0" smtClean="0"/>
              <a:t>, частува</a:t>
            </a:r>
            <a:r>
              <a:rPr lang="uk-UA" sz="3200" b="1" dirty="0" smtClean="0">
                <a:solidFill>
                  <a:srgbClr val="CC0099"/>
                </a:solidFill>
              </a:rPr>
              <a:t>нн</a:t>
            </a:r>
            <a:r>
              <a:rPr lang="uk-UA" sz="3200" b="1" dirty="0" smtClean="0"/>
              <a:t>я. </a:t>
            </a:r>
            <a:endParaRPr lang="uk-UA" sz="32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047" r="2476" b="1659"/>
          <a:stretch/>
        </p:blipFill>
        <p:spPr>
          <a:xfrm>
            <a:off x="7210294" y="2696050"/>
            <a:ext cx="4118973" cy="21739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41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2123</TotalTime>
  <Words>587</Words>
  <Application>Microsoft Office PowerPoint</Application>
  <PresentationFormat>Произвольный</PresentationFormat>
  <Paragraphs>93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153</cp:revision>
  <dcterms:created xsi:type="dcterms:W3CDTF">2025-08-27T14:01:18Z</dcterms:created>
  <dcterms:modified xsi:type="dcterms:W3CDTF">2026-02-24T20:16:06Z</dcterms:modified>
</cp:coreProperties>
</file>