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887" r:id="rId3"/>
    <p:sldId id="286" r:id="rId4"/>
    <p:sldId id="872" r:id="rId5"/>
    <p:sldId id="893" r:id="rId6"/>
    <p:sldId id="828" r:id="rId7"/>
    <p:sldId id="891" r:id="rId8"/>
    <p:sldId id="877" r:id="rId9"/>
    <p:sldId id="890" r:id="rId10"/>
    <p:sldId id="894" r:id="rId11"/>
    <p:sldId id="889" r:id="rId12"/>
    <p:sldId id="313" r:id="rId13"/>
    <p:sldId id="895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Письмове додавання трицифрових чисел виду </a:t>
          </a:r>
          <a:r>
            <a:rPr lang="uk-UA" sz="3200" b="1" i="1" dirty="0" smtClean="0">
              <a:solidFill>
                <a:schemeClr val="bg1"/>
              </a:solidFill>
            </a:rPr>
            <a:t>124 + 222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r>
            <a:rPr lang="uk-UA" sz="3200" b="1" dirty="0" smtClean="0">
              <a:solidFill>
                <a:schemeClr val="bg1"/>
              </a:solidFill>
            </a:rPr>
            <a:t>із непрямим </a:t>
          </a:r>
          <a:r>
            <a:rPr lang="uk-UA" sz="3200" b="1" dirty="0" err="1" smtClean="0">
              <a:solidFill>
                <a:schemeClr val="bg1"/>
              </a:solidFill>
            </a:rPr>
            <a:t>збільшен-ням</a:t>
          </a:r>
          <a:r>
            <a:rPr lang="uk-UA" sz="3200" b="1" dirty="0" smtClean="0">
              <a:solidFill>
                <a:schemeClr val="bg1"/>
              </a:solidFill>
            </a:rPr>
            <a:t> числа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318" custLinFactX="404001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9273" custLinFactX="1982" custLinFactNeighborX="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NeighborX="977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2869" custLinFactX="-422947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07784" y="784806"/>
          <a:ext cx="4273486" cy="27038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r>
            <a:rPr lang="uk-UA" sz="3200" b="1" kern="1200" dirty="0" smtClean="0">
              <a:solidFill>
                <a:schemeClr val="bg1"/>
              </a:solidFill>
            </a:rPr>
            <a:t>із непрямим </a:t>
          </a:r>
          <a:r>
            <a:rPr lang="uk-UA" sz="3200" b="1" kern="1200" dirty="0" err="1" smtClean="0">
              <a:solidFill>
                <a:schemeClr val="bg1"/>
              </a:solidFill>
            </a:rPr>
            <a:t>збільшен-ням</a:t>
          </a:r>
          <a:r>
            <a:rPr lang="uk-UA" sz="3200" b="1" kern="1200" dirty="0" smtClean="0">
              <a:solidFill>
                <a:schemeClr val="bg1"/>
              </a:solidFill>
            </a:rPr>
            <a:t> числа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92591" y="854696"/>
        <a:ext cx="27038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029047" y="981765"/>
          <a:ext cx="4273486" cy="230995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10812" y="854697"/>
        <a:ext cx="230995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16666" y="881780"/>
          <a:ext cx="4273486" cy="250992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6" y="854697"/>
        <a:ext cx="250992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81605" y="681605"/>
          <a:ext cx="4273486" cy="291027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Письмове додавання трицифрових чисел виду </a:t>
          </a:r>
          <a:r>
            <a:rPr lang="uk-UA" sz="3200" b="1" i="1" kern="1200" dirty="0" smtClean="0">
              <a:solidFill>
                <a:schemeClr val="bg1"/>
              </a:solidFill>
            </a:rPr>
            <a:t>124 + 222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91027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додавання трицифрових чисел виду </a:t>
            </a:r>
            <a:r>
              <a:rPr lang="uk-UA" sz="4000" b="1" i="1" dirty="0">
                <a:solidFill>
                  <a:srgbClr val="7030A0"/>
                </a:solidFill>
              </a:rPr>
              <a:t>124 + 222. </a:t>
            </a:r>
            <a:r>
              <a:rPr lang="uk-UA" sz="4000" b="1" dirty="0">
                <a:solidFill>
                  <a:srgbClr val="7030A0"/>
                </a:solidFill>
              </a:rPr>
              <a:t>Розв’язування задач із непрямим збільшенням числа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54371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890" y="1721201"/>
            <a:ext cx="2741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– 125 = </a:t>
            </a:r>
            <a:r>
              <a:rPr lang="ru-RU" sz="3200" b="1" dirty="0" smtClean="0"/>
              <a:t>324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64239" y="1629594"/>
            <a:ext cx="27356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– 54 = 134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88227" y="1723244"/>
            <a:ext cx="27104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с – 450 = </a:t>
            </a:r>
            <a:r>
              <a:rPr lang="ru-RU" sz="3200" b="1" dirty="0" smtClean="0"/>
              <a:t>327</a:t>
            </a:r>
            <a:endParaRPr lang="ru-RU" sz="3200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3800035"/>
            <a:ext cx="2712637" cy="261949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334347" y="2458376"/>
            <a:ext cx="26590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</a:t>
            </a:r>
            <a:r>
              <a:rPr lang="ru-RU" sz="3200" b="1" dirty="0" smtClean="0"/>
              <a:t>= 324 +</a:t>
            </a:r>
            <a:r>
              <a:rPr lang="ru-RU" sz="3200" b="1" dirty="0"/>
              <a:t> 125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42490" y="2485425"/>
            <a:ext cx="2741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450 +</a:t>
            </a:r>
            <a:r>
              <a:rPr lang="ru-RU" sz="3200" b="1" dirty="0"/>
              <a:t> </a:t>
            </a:r>
            <a:r>
              <a:rPr lang="ru-RU" sz="3200" b="1" dirty="0" smtClean="0"/>
              <a:t>327 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000167" y="2458374"/>
            <a:ext cx="27356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</a:t>
            </a:r>
            <a:r>
              <a:rPr lang="ru-RU" sz="3200" b="1" dirty="0" smtClean="0"/>
              <a:t>= 134 +</a:t>
            </a:r>
            <a:r>
              <a:rPr lang="ru-RU" sz="3200" b="1" dirty="0"/>
              <a:t> </a:t>
            </a:r>
            <a:r>
              <a:rPr lang="ru-RU" sz="3200" b="1" dirty="0" smtClean="0"/>
              <a:t>54  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34347" y="3239016"/>
            <a:ext cx="15854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</a:t>
            </a:r>
            <a:r>
              <a:rPr lang="ru-RU" sz="3200" b="1" dirty="0" smtClean="0"/>
              <a:t>= 449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642490" y="3266065"/>
            <a:ext cx="14685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777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043807" y="3239015"/>
            <a:ext cx="1576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</a:t>
            </a:r>
            <a:r>
              <a:rPr lang="ru-RU" sz="3200" b="1" dirty="0" smtClean="0"/>
              <a:t>= 188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354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3785827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6 Письм додавання і віднімання в межах 1000\2026-01-30_210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3" y="1413570"/>
            <a:ext cx="8971807" cy="28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1657266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4502" y="1721122"/>
            <a:ext cx="5273537" cy="98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Коли </a:t>
            </a:r>
            <a:r>
              <a:rPr lang="ru-RU" sz="3200" b="1" dirty="0" err="1"/>
              <a:t>додають</a:t>
            </a:r>
            <a:r>
              <a:rPr lang="ru-RU" sz="3200" b="1" dirty="0"/>
              <a:t> </a:t>
            </a:r>
            <a:r>
              <a:rPr lang="ru-RU" sz="3200" b="1" dirty="0" smtClean="0"/>
              <a:t>числа </a:t>
            </a:r>
            <a:r>
              <a:rPr lang="ru-RU" sz="3200" b="1" dirty="0" err="1" smtClean="0"/>
              <a:t>письмово</a:t>
            </a:r>
            <a:r>
              <a:rPr lang="ru-RU" sz="3200" b="1" dirty="0" smtClean="0"/>
              <a:t> в межах 1000?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99" y="3070907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634502" y="3070908"/>
            <a:ext cx="5354073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розв’язувати задачі на непряме збільшення числа?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4725937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634502" y="472593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найважчим?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742246" cy="2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082111"/>
            <a:ext cx="2319872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3" y="2070328"/>
            <a:ext cx="2016325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9" y="2070327"/>
            <a:ext cx="2201129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48388"/>
            <a:ext cx="2033670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61856" y="4625314"/>
            <a:ext cx="17198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85959" y="4633904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Можу</a:t>
            </a:r>
            <a:r>
              <a:rPr lang="ru-RU" sz="2800" b="1" dirty="0" smtClean="0">
                <a:solidFill>
                  <a:schemeClr val="bg1"/>
                </a:solidFill>
              </a:rPr>
              <a:t> краще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8055" y="4668475"/>
            <a:ext cx="2247579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0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556565"/>
            <a:ext cx="2567157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08294"/>
            <a:ext cx="2063378" cy="2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507437"/>
            <a:ext cx="2508349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2490559"/>
            <a:ext cx="2088232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91805582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 клас\03 МАТЕМ\1 Листопад\6 Письм додавання і віднімання в межах 1000\2026-01-30_185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95" y="1197546"/>
            <a:ext cx="25622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6 Письм додавання і віднімання в межах 1000\2026-01-30_185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1" y="1197544"/>
            <a:ext cx="5133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118" y="465246"/>
            <a:ext cx="10137076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Які числа </a:t>
            </a:r>
            <a:r>
              <a:rPr lang="ru-RU" sz="4000" b="1" dirty="0" err="1"/>
              <a:t>зображені</a:t>
            </a:r>
            <a:r>
              <a:rPr lang="ru-RU" sz="4000" b="1" dirty="0"/>
              <a:t> на моделях?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№142-143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48767" y="270450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124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04142" y="266428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222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075" y="3198785"/>
            <a:ext cx="5788694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Додавати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трицифрові</a:t>
            </a:r>
            <a:r>
              <a:rPr lang="ru-RU" sz="2400" b="1" dirty="0">
                <a:solidFill>
                  <a:srgbClr val="7030A0"/>
                </a:solidFill>
              </a:rPr>
              <a:t> числа </a:t>
            </a:r>
            <a:r>
              <a:rPr lang="ru-RU" sz="2400" b="1" dirty="0" err="1">
                <a:solidFill>
                  <a:srgbClr val="7030A0"/>
                </a:solidFill>
              </a:rPr>
              <a:t>зручно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якщо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доданки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записати</a:t>
            </a:r>
            <a:r>
              <a:rPr lang="ru-RU" sz="2400" b="1" dirty="0">
                <a:solidFill>
                  <a:srgbClr val="7030A0"/>
                </a:solidFill>
              </a:rPr>
              <a:t> один під одним: </a:t>
            </a:r>
            <a:r>
              <a:rPr lang="ru-RU" sz="2400" b="1" dirty="0" err="1">
                <a:solidFill>
                  <a:srgbClr val="7030A0"/>
                </a:solidFill>
              </a:rPr>
              <a:t>одиниці</a:t>
            </a:r>
            <a:r>
              <a:rPr lang="ru-RU" sz="2400" b="1" dirty="0">
                <a:solidFill>
                  <a:srgbClr val="7030A0"/>
                </a:solidFill>
              </a:rPr>
              <a:t> під </a:t>
            </a:r>
            <a:r>
              <a:rPr lang="ru-RU" sz="2400" b="1" dirty="0" err="1">
                <a:solidFill>
                  <a:srgbClr val="7030A0"/>
                </a:solidFill>
              </a:rPr>
              <a:t>одиницями</a:t>
            </a:r>
            <a:r>
              <a:rPr lang="ru-RU" sz="2400" b="1" dirty="0">
                <a:solidFill>
                  <a:srgbClr val="7030A0"/>
                </a:solidFill>
              </a:rPr>
              <a:t>, десятки під десятками, </a:t>
            </a:r>
            <a:r>
              <a:rPr lang="ru-RU" sz="2400" b="1" dirty="0" err="1">
                <a:solidFill>
                  <a:srgbClr val="7030A0"/>
                </a:solidFill>
              </a:rPr>
              <a:t>сотні</a:t>
            </a:r>
            <a:r>
              <a:rPr lang="ru-RU" sz="2400" b="1" dirty="0">
                <a:solidFill>
                  <a:srgbClr val="7030A0"/>
                </a:solidFill>
              </a:rPr>
              <a:t> під сотнями. У такий </a:t>
            </a:r>
            <a:r>
              <a:rPr lang="ru-RU" sz="2400" b="1" dirty="0" err="1">
                <a:solidFill>
                  <a:srgbClr val="7030A0"/>
                </a:solidFill>
              </a:rPr>
              <a:t>спосіб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одиниці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додаємо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 smtClean="0">
                <a:solidFill>
                  <a:srgbClr val="7030A0"/>
                </a:solidFill>
              </a:rPr>
              <a:t>одиниць</a:t>
            </a:r>
            <a:r>
              <a:rPr lang="ru-RU" sz="2400" b="1" dirty="0">
                <a:solidFill>
                  <a:srgbClr val="7030A0"/>
                </a:solidFill>
              </a:rPr>
              <a:t>, десятки — до </a:t>
            </a:r>
            <a:r>
              <a:rPr lang="ru-RU" sz="2400" b="1" dirty="0" err="1">
                <a:solidFill>
                  <a:srgbClr val="7030A0"/>
                </a:solidFill>
              </a:rPr>
              <a:t>десятків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сотні</a:t>
            </a:r>
            <a:r>
              <a:rPr lang="ru-RU" sz="2400" b="1" dirty="0">
                <a:solidFill>
                  <a:srgbClr val="7030A0"/>
                </a:solidFill>
              </a:rPr>
              <a:t> — до </a:t>
            </a:r>
            <a:r>
              <a:rPr lang="ru-RU" sz="2400" b="1" dirty="0" err="1">
                <a:solidFill>
                  <a:srgbClr val="7030A0"/>
                </a:solidFill>
              </a:rPr>
              <a:t>сотень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 err="1">
                <a:solidFill>
                  <a:srgbClr val="7030A0"/>
                </a:solidFill>
              </a:rPr>
              <a:t>малюнок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таблицю</a:t>
            </a:r>
            <a:r>
              <a:rPr lang="ru-RU" sz="2400" b="1" dirty="0">
                <a:solidFill>
                  <a:srgbClr val="7030A0"/>
                </a:solidFill>
              </a:rPr>
              <a:t> і записи.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обчислення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суми</a:t>
            </a:r>
            <a:r>
              <a:rPr lang="ru-RU" sz="2400" b="1" dirty="0">
                <a:solidFill>
                  <a:srgbClr val="7030A0"/>
                </a:solidFill>
              </a:rPr>
              <a:t> 124 + 222.</a:t>
            </a:r>
          </a:p>
        </p:txBody>
      </p:sp>
      <p:pic>
        <p:nvPicPr>
          <p:cNvPr id="1028" name="Picture 4" descr="D:\3 клас\03 МАТЕМ\1 Листопад\6 Письм додавання і віднімання в межах 1000\2026-01-30_1859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86" y="1210005"/>
            <a:ext cx="2983501" cy="16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3 клас\03 МАТЕМ\1 Листопад\6 Письм додавання і віднімання в межах 1000\2026-01-30_19023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03" y="2834452"/>
            <a:ext cx="1296680" cy="11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95303" y="4283467"/>
            <a:ext cx="311335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Зверніть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увагу! </a:t>
            </a:r>
            <a:r>
              <a:rPr lang="ru-RU" sz="2400" b="1" dirty="0" err="1" smtClean="0">
                <a:solidFill>
                  <a:srgbClr val="7030A0"/>
                </a:solidFill>
              </a:rPr>
              <a:t>Письмове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додавання</a:t>
            </a:r>
            <a:r>
              <a:rPr lang="ru-RU" sz="2400" b="1" dirty="0">
                <a:solidFill>
                  <a:srgbClr val="7030A0"/>
                </a:solidFill>
              </a:rPr>
              <a:t> починають з </a:t>
            </a:r>
            <a:r>
              <a:rPr lang="ru-RU" sz="2400" b="1" dirty="0" err="1">
                <a:solidFill>
                  <a:srgbClr val="7030A0"/>
                </a:solidFill>
              </a:rPr>
              <a:t>одиниць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Поясніть</a:t>
            </a:r>
            <a:r>
              <a:rPr lang="ru-RU" sz="4000" b="1" dirty="0" smtClean="0"/>
              <a:t>, </a:t>
            </a:r>
            <a:r>
              <a:rPr lang="ru-RU" sz="4000" b="1" dirty="0"/>
              <a:t>як </a:t>
            </a:r>
            <a:r>
              <a:rPr lang="ru-RU" sz="4000" b="1" dirty="0" err="1"/>
              <a:t>знаходили</a:t>
            </a:r>
            <a:r>
              <a:rPr lang="ru-RU" sz="4000" b="1" dirty="0"/>
              <a:t> </a:t>
            </a:r>
            <a:r>
              <a:rPr lang="ru-RU" sz="4000" b="1" dirty="0" err="1"/>
              <a:t>кожну</a:t>
            </a:r>
            <a:r>
              <a:rPr lang="ru-RU" sz="4000" b="1" dirty="0"/>
              <a:t> суму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339379" y="3297488"/>
            <a:ext cx="2965161" cy="2890093"/>
          </a:xfrm>
          <a:prstGeom prst="rect">
            <a:avLst/>
          </a:prstGeom>
        </p:spPr>
      </p:pic>
      <p:pic>
        <p:nvPicPr>
          <p:cNvPr id="34" name="Picture 6" descr="D:\3 клас\03 МАТЕМ\1 Листопад\6 Письм додавання і віднімання в межах 1000\2026-01-30_1912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9" y="1539728"/>
            <a:ext cx="7441874" cy="1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6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4913" y="2784944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68527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06886" y="3542088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11066" y="-71270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73571" y="3510074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</a:t>
            </a:r>
            <a:r>
              <a:rPr lang="ru-RU" sz="4000" b="1" dirty="0" err="1"/>
              <a:t>письмове</a:t>
            </a:r>
            <a:r>
              <a:rPr lang="ru-RU" sz="4000" b="1" dirty="0"/>
              <a:t> </a:t>
            </a:r>
            <a:r>
              <a:rPr lang="ru-RU" sz="4000" b="1" dirty="0" err="1"/>
              <a:t>додавання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50" y="-1420544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02958" y="-683909"/>
            <a:ext cx="420547" cy="53472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89927" y="-712733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4188" y="2784944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28757" y="27810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8333" y="3110920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7608" y="3110920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57716" y="313058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26487" y="3130580"/>
            <a:ext cx="420932" cy="27656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28757" y="3573810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85927" y="2766749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55588" y="2766749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83657" y="3116315"/>
            <a:ext cx="420932" cy="276565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4219823" y="3573810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54121" y="2766931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41113" y="3123249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30425" y="-655913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24934" y="3125549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248404" y="2781014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15630" y="2756836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881079" y="2781014"/>
            <a:ext cx="454720" cy="567792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>
            <a:off x="6847436" y="3582085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04960" y="3130580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26504" y="3112404"/>
            <a:ext cx="420932" cy="27656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00143" y="3077656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761512" y="2799020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11572" y="313913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94187" y="2799020"/>
            <a:ext cx="454720" cy="567792"/>
          </a:xfrm>
          <a:prstGeom prst="rect">
            <a:avLst/>
          </a:prstGeom>
        </p:spPr>
      </p:pic>
      <p:cxnSp>
        <p:nvCxnSpPr>
          <p:cNvPr id="89" name="Прямая соединительная линия 88"/>
          <p:cNvCxnSpPr/>
          <p:nvPr/>
        </p:nvCxnSpPr>
        <p:spPr>
          <a:xfrm>
            <a:off x="9360544" y="3600091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00911" y="-655913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39612" y="3130410"/>
            <a:ext cx="420932" cy="27656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25337" y="2771246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750802" y="3123010"/>
            <a:ext cx="454720" cy="5677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65" y="3510074"/>
            <a:ext cx="4508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6534" y="3505136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11911" y="3505136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42302" y="3469991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181533" y="351007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85927" y="3135509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268840" y="346999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536306" y="316055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492850" y="3482737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47436" y="3474550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91026" y="-782568"/>
            <a:ext cx="454720" cy="567792"/>
          </a:xfrm>
          <a:prstGeom prst="rect">
            <a:avLst/>
          </a:prstGeom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76" y="3501155"/>
            <a:ext cx="4508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342024" y="3510074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041135" y="3135509"/>
            <a:ext cx="454720" cy="567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4658" y="4653930"/>
            <a:ext cx="49633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Письмово</a:t>
            </a:r>
            <a:r>
              <a:rPr lang="ru-RU" sz="2800" b="1" dirty="0"/>
              <a:t> </a:t>
            </a:r>
            <a:r>
              <a:rPr lang="ru-RU" sz="2800" b="1" dirty="0" err="1"/>
              <a:t>додають</a:t>
            </a:r>
            <a:r>
              <a:rPr lang="ru-RU" sz="2800" b="1" dirty="0"/>
              <a:t> тоді, коли </a:t>
            </a:r>
            <a:r>
              <a:rPr lang="ru-RU" sz="2800" b="1" dirty="0" err="1"/>
              <a:t>усно</a:t>
            </a:r>
            <a:r>
              <a:rPr lang="ru-RU" sz="2800" b="1" dirty="0"/>
              <a:t> це </a:t>
            </a:r>
            <a:r>
              <a:rPr lang="ru-RU" sz="2800" b="1" dirty="0" err="1"/>
              <a:t>зробити</a:t>
            </a:r>
            <a:r>
              <a:rPr lang="ru-RU" sz="2800" b="1" dirty="0"/>
              <a:t> </a:t>
            </a:r>
            <a:r>
              <a:rPr lang="ru-RU" sz="2800" b="1" dirty="0" err="1"/>
              <a:t>важко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" y="126955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9118" y="580101"/>
            <a:ext cx="1013707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/>
              <a:t>суми</a:t>
            </a:r>
            <a:r>
              <a:rPr lang="ru-RU" sz="3600" b="1" dirty="0"/>
              <a:t> </a:t>
            </a:r>
            <a:r>
              <a:rPr lang="ru-RU" sz="3600" b="1" dirty="0" err="1"/>
              <a:t>усно</a:t>
            </a:r>
            <a:r>
              <a:rPr lang="ru-RU" sz="3600" b="1" dirty="0"/>
              <a:t> й </a:t>
            </a:r>
            <a:r>
              <a:rPr lang="ru-RU" sz="3600" b="1" dirty="0" err="1" smtClean="0"/>
              <a:t>перевірте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90322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№146-147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305492" y="1446421"/>
            <a:ext cx="66566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1431" y="1437779"/>
            <a:ext cx="1614061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75+24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068736" y="1485357"/>
            <a:ext cx="66501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370176" y="1477922"/>
            <a:ext cx="1670401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55+33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0" y="4253031"/>
            <a:ext cx="2725949" cy="2335472"/>
          </a:xfrm>
          <a:prstGeom prst="rect">
            <a:avLst/>
          </a:prstGeom>
        </p:spPr>
      </p:pic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27222" y="1477922"/>
            <a:ext cx="785089" cy="4764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098651" y="1488550"/>
            <a:ext cx="1724215" cy="49134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160+325=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684068" y="1477921"/>
            <a:ext cx="80856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59852" y="1477921"/>
            <a:ext cx="1724215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444+321=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255" y="2421682"/>
            <a:ext cx="9059110" cy="64633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/>
              <a:t>Виконайте</a:t>
            </a:r>
            <a:r>
              <a:rPr lang="ru-RU" sz="3600" b="1" dirty="0" smtClean="0"/>
              <a:t> </a:t>
            </a:r>
            <a:r>
              <a:rPr lang="ru-RU" sz="3600" b="1" dirty="0" err="1"/>
              <a:t>письмове</a:t>
            </a:r>
            <a:r>
              <a:rPr lang="ru-RU" sz="3600" b="1" dirty="0"/>
              <a:t> </a:t>
            </a:r>
            <a:r>
              <a:rPr lang="ru-RU" sz="3600" b="1" dirty="0" err="1" smtClean="0"/>
              <a:t>додавання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самостійно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4130" y="3079060"/>
            <a:ext cx="830868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734 + 125 </a:t>
            </a:r>
            <a:r>
              <a:rPr lang="ru-RU" sz="3200" b="1" dirty="0" smtClean="0">
                <a:solidFill>
                  <a:srgbClr val="7030A0"/>
                </a:solidFill>
              </a:rPr>
              <a:t>     409 </a:t>
            </a:r>
            <a:r>
              <a:rPr lang="ru-RU" sz="3200" b="1" dirty="0">
                <a:solidFill>
                  <a:srgbClr val="7030A0"/>
                </a:solidFill>
              </a:rPr>
              <a:t>+ 520 </a:t>
            </a:r>
            <a:r>
              <a:rPr lang="ru-RU" sz="3200" b="1" dirty="0" smtClean="0">
                <a:solidFill>
                  <a:srgbClr val="7030A0"/>
                </a:solidFill>
              </a:rPr>
              <a:t>     397 </a:t>
            </a:r>
            <a:r>
              <a:rPr lang="ru-RU" sz="3200" b="1" dirty="0">
                <a:solidFill>
                  <a:srgbClr val="7030A0"/>
                </a:solidFill>
              </a:rPr>
              <a:t>+ 602 </a:t>
            </a:r>
            <a:r>
              <a:rPr lang="ru-RU" sz="3200" b="1" dirty="0" smtClean="0">
                <a:solidFill>
                  <a:srgbClr val="7030A0"/>
                </a:solidFill>
              </a:rPr>
              <a:t>     342 </a:t>
            </a:r>
            <a:r>
              <a:rPr lang="ru-RU" sz="3200" b="1" dirty="0">
                <a:solidFill>
                  <a:srgbClr val="7030A0"/>
                </a:solidFill>
              </a:rPr>
              <a:t>+ 55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61960" y="3773773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84351" y="3770834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83052" y="3773773"/>
            <a:ext cx="420547" cy="53472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33413" y="4114748"/>
            <a:ext cx="420932" cy="276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08641" y="4116542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78132" y="4134715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01245" y="4134715"/>
            <a:ext cx="454720" cy="56779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54345" y="4581922"/>
            <a:ext cx="11847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501245" y="449716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96203" y="4482659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89080" y="4482659"/>
            <a:ext cx="454720" cy="567792"/>
          </a:xfrm>
          <a:prstGeom prst="rect">
            <a:avLst/>
          </a:prstGeom>
        </p:spPr>
      </p:pic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31890" y="3776553"/>
            <a:ext cx="80856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21729" y="3816491"/>
            <a:ext cx="80856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046325" y="3770834"/>
            <a:ext cx="80856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397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53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5" grpId="0" animBg="1"/>
      <p:bldP spid="36" grpId="0" animBg="1"/>
      <p:bldP spid="4" grpId="0" animBg="1"/>
      <p:bldP spid="7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25879" y="1761931"/>
            <a:ext cx="78236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1) Платон заготовив 250 </a:t>
            </a:r>
            <a:r>
              <a:rPr lang="ru-RU" sz="3200" b="1" dirty="0" err="1"/>
              <a:t>каштанів</a:t>
            </a:r>
            <a:r>
              <a:rPr lang="ru-RU" sz="3200" b="1" dirty="0"/>
              <a:t>, а Нестор — на b </a:t>
            </a:r>
            <a:r>
              <a:rPr lang="ru-RU" sz="3200" b="1" dirty="0" err="1"/>
              <a:t>каштанів</a:t>
            </a:r>
            <a:r>
              <a:rPr lang="ru-RU" sz="3200" b="1" dirty="0"/>
              <a:t>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каштанів</a:t>
            </a:r>
            <a:r>
              <a:rPr lang="ru-RU" sz="3200" b="1" dirty="0"/>
              <a:t> </a:t>
            </a:r>
            <a:r>
              <a:rPr lang="ru-RU" sz="3200" b="1" dirty="0" smtClean="0"/>
              <a:t>заготовив </a:t>
            </a:r>
            <a:r>
              <a:rPr lang="ru-RU" sz="3200" b="1" dirty="0"/>
              <a:t>Нестор?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1123479" y="477466"/>
            <a:ext cx="993710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задачі та їх </a:t>
            </a:r>
            <a:r>
              <a:rPr lang="ru-RU" sz="4000" b="1" dirty="0" err="1" smtClean="0"/>
              <a:t>розв’язання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468114" y="1323194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092031" y="2751634"/>
            <a:ext cx="168543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250 + b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9811" y="3355839"/>
            <a:ext cx="7823658" cy="1583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2) Платон заготовив 250 </a:t>
            </a:r>
            <a:r>
              <a:rPr lang="ru-RU" sz="3200" b="1" dirty="0" err="1"/>
              <a:t>каштанів</a:t>
            </a:r>
            <a:r>
              <a:rPr lang="ru-RU" sz="3200" b="1" dirty="0"/>
              <a:t>. Це на b </a:t>
            </a:r>
            <a:r>
              <a:rPr lang="ru-RU" sz="3200" b="1" dirty="0" err="1" smtClean="0"/>
              <a:t>каштанів</a:t>
            </a:r>
            <a:r>
              <a:rPr lang="ru-RU" sz="3200" b="1" dirty="0" smtClean="0"/>
              <a:t> </a:t>
            </a:r>
            <a:r>
              <a:rPr lang="ru-RU" sz="3200" b="1" dirty="0" err="1"/>
              <a:t>менше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заготовив Нестор.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каштанів</a:t>
            </a:r>
            <a:r>
              <a:rPr lang="ru-RU" sz="3200" b="1" dirty="0"/>
              <a:t> заготовив Нестор?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510" y="1212167"/>
            <a:ext cx="523168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Що в них </a:t>
            </a:r>
            <a:r>
              <a:rPr lang="ru-RU" sz="2800" b="1" dirty="0" err="1">
                <a:solidFill>
                  <a:srgbClr val="7030A0"/>
                </a:solidFill>
              </a:rPr>
              <a:t>спільне</a:t>
            </a:r>
            <a:r>
              <a:rPr lang="ru-RU" sz="2800" b="1" dirty="0">
                <a:solidFill>
                  <a:srgbClr val="7030A0"/>
                </a:solidFill>
              </a:rPr>
              <a:t> і що </a:t>
            </a:r>
            <a:r>
              <a:rPr lang="ru-RU" sz="2800" b="1" dirty="0" err="1">
                <a:solidFill>
                  <a:srgbClr val="7030A0"/>
                </a:solidFill>
              </a:rPr>
              <a:t>відмінне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3479" y="5085978"/>
            <a:ext cx="1046112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Таке </a:t>
            </a:r>
            <a:r>
              <a:rPr lang="ru-RU" sz="2800" b="1" dirty="0" err="1">
                <a:solidFill>
                  <a:srgbClr val="7030A0"/>
                </a:solidFill>
              </a:rPr>
              <a:t>формулювання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співвідношення</a:t>
            </a:r>
            <a:r>
              <a:rPr lang="ru-RU" sz="2800" b="1" dirty="0">
                <a:solidFill>
                  <a:srgbClr val="7030A0"/>
                </a:solidFill>
              </a:rPr>
              <a:t> чисел називають </a:t>
            </a:r>
            <a:r>
              <a:rPr lang="ru-RU" sz="2800" b="1" dirty="0" err="1">
                <a:solidFill>
                  <a:srgbClr val="7030A0"/>
                </a:solidFill>
              </a:rPr>
              <a:t>непрямим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збільшенням</a:t>
            </a:r>
            <a:r>
              <a:rPr lang="ru-RU" sz="2800" b="1" dirty="0">
                <a:solidFill>
                  <a:srgbClr val="7030A0"/>
                </a:solidFill>
              </a:rPr>
              <a:t> числа. </a:t>
            </a:r>
            <a:r>
              <a:rPr lang="ru-RU" sz="2800" b="1" dirty="0" err="1">
                <a:solidFill>
                  <a:srgbClr val="7030A0"/>
                </a:solidFill>
              </a:rPr>
              <a:t>Знаходимо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шукане</a:t>
            </a:r>
            <a:r>
              <a:rPr lang="ru-RU" sz="2800" b="1" dirty="0">
                <a:solidFill>
                  <a:srgbClr val="7030A0"/>
                </a:solidFill>
              </a:rPr>
              <a:t> число </a:t>
            </a:r>
            <a:r>
              <a:rPr lang="ru-RU" sz="2800" b="1" dirty="0" err="1">
                <a:solidFill>
                  <a:srgbClr val="7030A0"/>
                </a:solidFill>
              </a:rPr>
              <a:t>дією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451164" y="4358957"/>
            <a:ext cx="168543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250 + b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09523" y="390175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" y="126955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847997" y="1324718"/>
            <a:ext cx="812435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дитинчати</a:t>
            </a:r>
            <a:r>
              <a:rPr lang="ru-RU" sz="3200" b="1" dirty="0"/>
              <a:t> бегемота становить </a:t>
            </a:r>
            <a:r>
              <a:rPr lang="ru-RU" sz="3200" b="1" dirty="0" smtClean="0"/>
              <a:t>225кг</a:t>
            </a:r>
            <a:r>
              <a:rPr lang="ru-RU" sz="3200" b="1" dirty="0"/>
              <a:t>. Це на </a:t>
            </a:r>
            <a:r>
              <a:rPr lang="ru-RU" sz="3200" b="1" dirty="0" smtClean="0"/>
              <a:t>133кг </a:t>
            </a:r>
            <a:r>
              <a:rPr lang="ru-RU" sz="3200" b="1" dirty="0" err="1"/>
              <a:t>менше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слоненяти</a:t>
            </a:r>
            <a:r>
              <a:rPr lang="ru-RU" sz="3200" b="1" dirty="0"/>
              <a:t>. Яка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слоненяти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5"/>
            <a:ext cx="10335018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260383" y="108615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4498" y="4892606"/>
            <a:ext cx="24332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87775" y="4871054"/>
            <a:ext cx="4032448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/>
              <a:t>маса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слоненяти</a:t>
            </a:r>
            <a:r>
              <a:rPr lang="ru-RU" sz="2800" b="1" dirty="0" smtClean="0"/>
              <a:t> 358 кг.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71551" y="3067005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80927" y="375674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44213" y="3067005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91631" y="3067005"/>
            <a:ext cx="454720" cy="5677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71551" y="386184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0887" y="3401513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61781" y="3379597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81358" y="3401513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9741" y="378939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81358" y="3765308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58809" y="3408844"/>
            <a:ext cx="420932" cy="2765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80176" y="375372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9399" y="3748190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16830" y="3698270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418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878</cp:revision>
  <dcterms:created xsi:type="dcterms:W3CDTF">2025-08-27T14:01:18Z</dcterms:created>
  <dcterms:modified xsi:type="dcterms:W3CDTF">2026-02-02T15:27:56Z</dcterms:modified>
</cp:coreProperties>
</file>