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887" r:id="rId3"/>
    <p:sldId id="896" r:id="rId4"/>
    <p:sldId id="286" r:id="rId5"/>
    <p:sldId id="872" r:id="rId6"/>
    <p:sldId id="897" r:id="rId7"/>
    <p:sldId id="828" r:id="rId8"/>
    <p:sldId id="890" r:id="rId9"/>
    <p:sldId id="899" r:id="rId10"/>
    <p:sldId id="898" r:id="rId11"/>
    <p:sldId id="889" r:id="rId12"/>
    <p:sldId id="313" r:id="rId13"/>
    <p:sldId id="895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Письмове віднімання трицифрових чисел виду </a:t>
          </a:r>
          <a:r>
            <a:rPr lang="uk-UA" sz="3200" b="1" i="1" dirty="0" smtClean="0">
              <a:solidFill>
                <a:schemeClr val="bg1"/>
              </a:solidFill>
            </a:rPr>
            <a:t>563 - 441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Обчисле-ння</a:t>
          </a:r>
          <a:r>
            <a:rPr lang="uk-UA" sz="3200" b="1" dirty="0" smtClean="0"/>
            <a:t> виразів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 на віднімання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51318" custLinFactX="404001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9273" custLinFactX="-141671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0464" custLinFactNeighborX="9771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62869" custLinFactX="-285924" custLinFactNeighborX="-300000" custLinFactNeighborY="-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07784" y="784806"/>
          <a:ext cx="4273486" cy="270387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на віднімання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92591" y="854696"/>
        <a:ext cx="270387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939909" y="981765"/>
          <a:ext cx="4273486" cy="2309955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Обчисле-ння</a:t>
          </a:r>
          <a:r>
            <a:rPr lang="uk-UA" sz="3200" b="1" kern="1200" dirty="0" smtClean="0"/>
            <a:t> виразів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1856" y="854697"/>
        <a:ext cx="2309955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416666" y="881780"/>
          <a:ext cx="4273486" cy="250992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98446" y="854697"/>
        <a:ext cx="250992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1736517" y="681605"/>
          <a:ext cx="4273486" cy="2910275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Письмове віднімання трицифрових чисел виду </a:t>
          </a:r>
          <a:r>
            <a:rPr lang="uk-UA" sz="3200" b="1" i="1" kern="1200" dirty="0" smtClean="0">
              <a:solidFill>
                <a:schemeClr val="bg1"/>
              </a:solidFill>
            </a:rPr>
            <a:t>563 - 441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418123" y="854696"/>
        <a:ext cx="2910275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3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764" y="981522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Письмове віднімання трицифрових чисел виду </a:t>
            </a:r>
            <a:r>
              <a:rPr lang="uk-UA" sz="4000" b="1" i="1" dirty="0" smtClean="0">
                <a:solidFill>
                  <a:srgbClr val="7030A0"/>
                </a:solidFill>
              </a:rPr>
              <a:t>563-441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5380" y="3357786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6. </a:t>
            </a:r>
            <a:r>
              <a:rPr lang="uk-UA" sz="2400" b="1" dirty="0" smtClean="0">
                <a:solidFill>
                  <a:srgbClr val="7030A0"/>
                </a:solidFill>
              </a:rPr>
              <a:t>Письмове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97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357786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7222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рівняння</a:t>
            </a:r>
            <a:endParaRPr lang="ru-RU" sz="40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84355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1890" y="1721201"/>
            <a:ext cx="27414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х – 125 = </a:t>
            </a:r>
            <a:r>
              <a:rPr lang="ru-RU" sz="3200" b="1" dirty="0" smtClean="0"/>
              <a:t>324</a:t>
            </a:r>
            <a:endParaRPr lang="ru-RU" sz="32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964239" y="1629594"/>
            <a:ext cx="27356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а – 54 = 134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688227" y="1723244"/>
            <a:ext cx="271044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с – 450 = </a:t>
            </a:r>
            <a:r>
              <a:rPr lang="ru-RU" sz="3200" b="1" dirty="0" smtClean="0"/>
              <a:t>327</a:t>
            </a:r>
            <a:endParaRPr lang="ru-RU" sz="3200" b="1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45" y="3800035"/>
            <a:ext cx="2712637" cy="261949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334347" y="2458376"/>
            <a:ext cx="26590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х </a:t>
            </a:r>
            <a:r>
              <a:rPr lang="ru-RU" sz="3200" b="1" dirty="0" smtClean="0"/>
              <a:t>= 324 +</a:t>
            </a:r>
            <a:r>
              <a:rPr lang="ru-RU" sz="3200" b="1" dirty="0"/>
              <a:t> 125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642490" y="2485425"/>
            <a:ext cx="27414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с = 450 +</a:t>
            </a:r>
            <a:r>
              <a:rPr lang="ru-RU" sz="3200" b="1" dirty="0"/>
              <a:t> </a:t>
            </a:r>
            <a:r>
              <a:rPr lang="ru-RU" sz="3200" b="1" dirty="0" smtClean="0"/>
              <a:t>327 </a:t>
            </a:r>
            <a:endParaRPr lang="ru-RU" sz="32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000167" y="2458374"/>
            <a:ext cx="27356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а </a:t>
            </a:r>
            <a:r>
              <a:rPr lang="ru-RU" sz="3200" b="1" dirty="0" smtClean="0"/>
              <a:t>= 134 +</a:t>
            </a:r>
            <a:r>
              <a:rPr lang="ru-RU" sz="3200" b="1" dirty="0"/>
              <a:t> </a:t>
            </a:r>
            <a:r>
              <a:rPr lang="ru-RU" sz="3200" b="1" dirty="0" smtClean="0"/>
              <a:t>54  </a:t>
            </a:r>
            <a:endParaRPr lang="ru-RU" sz="3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334347" y="3239016"/>
            <a:ext cx="15854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х </a:t>
            </a:r>
            <a:r>
              <a:rPr lang="ru-RU" sz="3200" b="1" dirty="0" smtClean="0"/>
              <a:t>= 449</a:t>
            </a:r>
            <a:endParaRPr lang="ru-RU" sz="32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642490" y="3266065"/>
            <a:ext cx="14685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с = 777</a:t>
            </a:r>
            <a:endParaRPr lang="ru-RU" sz="32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043807" y="3239015"/>
            <a:ext cx="15765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а </a:t>
            </a:r>
            <a:r>
              <a:rPr lang="ru-RU" sz="3200" b="1" dirty="0" smtClean="0"/>
              <a:t>= 188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69546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3 клас\03 МАТЕМ\1 Листопад\6 Письм додавання і віднімання в межах 1000\2026-01-30_235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355371"/>
            <a:ext cx="1002351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349065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Ст.31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989" y="4293890"/>
            <a:ext cx="1485037" cy="20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684319" y="3357786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40" y="1657266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34502" y="1721122"/>
            <a:ext cx="5273537" cy="9804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Коли </a:t>
            </a:r>
            <a:r>
              <a:rPr lang="ru-RU" sz="3200" b="1" dirty="0" err="1" smtClean="0"/>
              <a:t>віднімають</a:t>
            </a:r>
            <a:r>
              <a:rPr lang="ru-RU" sz="3200" b="1" dirty="0" smtClean="0"/>
              <a:t> </a:t>
            </a:r>
            <a:r>
              <a:rPr lang="ru-RU" sz="3200" b="1" dirty="0" smtClean="0"/>
              <a:t>числа </a:t>
            </a:r>
            <a:r>
              <a:rPr lang="ru-RU" sz="3200" b="1" dirty="0" err="1" smtClean="0"/>
              <a:t>письмово</a:t>
            </a:r>
            <a:r>
              <a:rPr lang="ru-RU" sz="3200" b="1" dirty="0" smtClean="0"/>
              <a:t> в межах 1000?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99" y="3070907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634502" y="3070908"/>
            <a:ext cx="5354073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</a:t>
            </a:r>
            <a:r>
              <a:rPr lang="uk-UA" sz="3200" b="1" dirty="0" smtClean="0">
                <a:solidFill>
                  <a:schemeClr val="bg1"/>
                </a:solidFill>
              </a:rPr>
              <a:t>знайти невідоме зменшуване?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40" y="4725937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634502" y="4725936"/>
            <a:ext cx="521418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742246" cy="24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Picture 4" descr="D:\Картинки до тестів\Емоції Овочі фрукти\Лим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55" y="2082111"/>
            <a:ext cx="2319872" cy="24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3" y="2070328"/>
            <a:ext cx="2016325" cy="23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D:\Картинки до тестів\Емоції Овочі фрукти\Яблу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69" y="2070327"/>
            <a:ext cx="2201129" cy="23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Картинки до тестів\Емоції Овочі фрукти\Виногра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2048388"/>
            <a:ext cx="2033670" cy="24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61856" y="4625314"/>
            <a:ext cx="171987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85959" y="4633904"/>
            <a:ext cx="19180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Можу</a:t>
            </a:r>
            <a:r>
              <a:rPr lang="ru-RU" sz="2800" b="1" dirty="0" smtClean="0">
                <a:solidFill>
                  <a:schemeClr val="bg1"/>
                </a:solidFill>
              </a:rPr>
              <a:t> краще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8055" y="4668475"/>
            <a:ext cx="2247579" cy="95410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втому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633904"/>
            <a:ext cx="195450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05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6842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3440" y="549474"/>
            <a:ext cx="10517640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100" name="Picture 4" descr="D:\Картинки до тестів\Емоції Овочі фрукти\Лим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27" y="2556565"/>
            <a:ext cx="2567157" cy="28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508294"/>
            <a:ext cx="2063378" cy="294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Картинки до тестів\Емоції Овочі фрукти\Яблу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2507437"/>
            <a:ext cx="2508349" cy="28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Картинки до тестів\Емоції Овочі фрукти\Виногра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1" y="2490559"/>
            <a:ext cx="2088232" cy="29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3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3 клас\03 МАТЕМ\1 Листопад\6 Письм додавання і віднімання в межах 1000\2026-01-30_210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6" y="1395042"/>
            <a:ext cx="9529697" cy="304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950074"/>
            <a:ext cx="126749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Ст.30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50" y="4079071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7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99298645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465246"/>
            <a:ext cx="9649072" cy="6602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Усна робота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84355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№153-155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160068" y="1998345"/>
            <a:ext cx="792088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60</a:t>
            </a:r>
            <a:endParaRPr lang="ru-RU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263333" y="1998345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130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0338" y="1269552"/>
            <a:ext cx="3007477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Збільште</a:t>
            </a:r>
            <a:r>
              <a:rPr lang="ru-RU" sz="2800" b="1" dirty="0">
                <a:solidFill>
                  <a:srgbClr val="7030A0"/>
                </a:solidFill>
              </a:rPr>
              <a:t> на 30 </a:t>
            </a:r>
            <a:r>
              <a:rPr lang="ru-RU" sz="2800" b="1" dirty="0" err="1">
                <a:solidFill>
                  <a:srgbClr val="7030A0"/>
                </a:solidFill>
              </a:rPr>
              <a:t>кожне</a:t>
            </a:r>
            <a:r>
              <a:rPr lang="ru-RU" sz="2800" b="1" dirty="0">
                <a:solidFill>
                  <a:srgbClr val="7030A0"/>
                </a:solidFill>
              </a:rPr>
              <a:t> число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9057" y="1269551"/>
            <a:ext cx="60738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30, </a:t>
            </a:r>
            <a:r>
              <a:rPr lang="ru-RU" sz="3200" b="1" dirty="0" smtClean="0"/>
              <a:t>    100</a:t>
            </a:r>
            <a:r>
              <a:rPr lang="ru-RU" sz="3200" b="1" dirty="0"/>
              <a:t>, </a:t>
            </a:r>
            <a:r>
              <a:rPr lang="ru-RU" sz="3200" b="1" dirty="0" smtClean="0"/>
              <a:t>    530</a:t>
            </a:r>
            <a:r>
              <a:rPr lang="ru-RU" sz="3200" b="1" dirty="0"/>
              <a:t>, </a:t>
            </a:r>
            <a:r>
              <a:rPr lang="ru-RU" sz="3200" b="1" dirty="0" smtClean="0"/>
              <a:t>    710</a:t>
            </a:r>
            <a:r>
              <a:rPr lang="ru-RU" sz="3200" b="1" dirty="0"/>
              <a:t>, </a:t>
            </a:r>
            <a:r>
              <a:rPr lang="ru-RU" sz="3200" b="1" dirty="0" smtClean="0"/>
              <a:t>    820</a:t>
            </a:r>
            <a:endParaRPr lang="ru-RU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410732" y="1998345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560</a:t>
            </a:r>
            <a:endParaRPr lang="ru-RU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638657" y="1978061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740</a:t>
            </a:r>
            <a:endParaRPr lang="ru-RU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801019" y="1978061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850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0338" y="2637706"/>
            <a:ext cx="3007477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Зменште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на 120 </a:t>
            </a:r>
            <a:r>
              <a:rPr lang="ru-RU" sz="2800" b="1" dirty="0" err="1">
                <a:solidFill>
                  <a:srgbClr val="7030A0"/>
                </a:solidFill>
              </a:rPr>
              <a:t>кожне</a:t>
            </a:r>
            <a:r>
              <a:rPr lang="ru-RU" sz="2800" b="1" dirty="0">
                <a:solidFill>
                  <a:srgbClr val="7030A0"/>
                </a:solidFill>
              </a:rPr>
              <a:t> число.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746977" y="2709714"/>
            <a:ext cx="60738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180, </a:t>
            </a:r>
            <a:r>
              <a:rPr lang="ru-RU" sz="3200" b="1" dirty="0" smtClean="0"/>
              <a:t>     540</a:t>
            </a:r>
            <a:r>
              <a:rPr lang="ru-RU" sz="3200" b="1" dirty="0"/>
              <a:t>, </a:t>
            </a:r>
            <a:r>
              <a:rPr lang="ru-RU" sz="3200" b="1" dirty="0" smtClean="0"/>
              <a:t>     700</a:t>
            </a:r>
            <a:r>
              <a:rPr lang="ru-RU" sz="3200" b="1" dirty="0"/>
              <a:t>, </a:t>
            </a:r>
            <a:r>
              <a:rPr lang="ru-RU" sz="3200" b="1" dirty="0" smtClean="0"/>
              <a:t>     920</a:t>
            </a:r>
            <a:endParaRPr lang="ru-RU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511372" y="3411384"/>
            <a:ext cx="792088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60</a:t>
            </a:r>
            <a:endParaRPr lang="ru-RU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614637" y="3411384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420</a:t>
            </a:r>
            <a:endParaRPr lang="ru-RU" sz="32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955800" y="3411384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580</a:t>
            </a:r>
            <a:endParaRPr lang="ru-RU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144045" y="3387446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800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46977" y="4565325"/>
            <a:ext cx="223971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/>
              <a:t>420 – 180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1000 </a:t>
            </a:r>
            <a:r>
              <a:rPr lang="ru-RU" sz="3200" b="1" dirty="0"/>
              <a:t>– </a:t>
            </a:r>
            <a:r>
              <a:rPr lang="ru-RU" sz="3200" b="1" dirty="0" smtClean="0"/>
              <a:t>550=</a:t>
            </a:r>
            <a:endParaRPr lang="ru-RU" sz="32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40337" y="4005857"/>
            <a:ext cx="300747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вирази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95487" y="4610904"/>
            <a:ext cx="217398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630 </a:t>
            </a:r>
            <a:r>
              <a:rPr lang="ru-RU" sz="3200" b="1" dirty="0"/>
              <a:t>– </a:t>
            </a:r>
            <a:r>
              <a:rPr lang="ru-RU" sz="3200" b="1" dirty="0" smtClean="0"/>
              <a:t>40 =      </a:t>
            </a:r>
          </a:p>
          <a:p>
            <a:r>
              <a:rPr lang="ru-RU" sz="3200" b="1" dirty="0" smtClean="0"/>
              <a:t>170 </a:t>
            </a:r>
            <a:r>
              <a:rPr lang="ru-RU" sz="3200" b="1" dirty="0"/>
              <a:t>– </a:t>
            </a:r>
            <a:r>
              <a:rPr lang="ru-RU" sz="3200" b="1" dirty="0" smtClean="0"/>
              <a:t>80 =</a:t>
            </a:r>
            <a:endParaRPr lang="ru-RU" sz="32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585434" y="4134426"/>
            <a:ext cx="1345136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100  80</a:t>
            </a:r>
            <a:endParaRPr lang="ru-RU" sz="2800" b="1" dirty="0"/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024355" y="5149513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450</a:t>
            </a:r>
            <a:endParaRPr lang="ru-RU" sz="3200" b="1" dirty="0"/>
          </a:p>
        </p:txBody>
      </p:sp>
      <p:sp>
        <p:nvSpPr>
          <p:cNvPr id="4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335187" y="4580884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590</a:t>
            </a:r>
            <a:endParaRPr lang="ru-RU" sz="3200" b="1" dirty="0"/>
          </a:p>
        </p:txBody>
      </p:sp>
      <p:sp>
        <p:nvSpPr>
          <p:cNvPr id="4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311488" y="5192000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90</a:t>
            </a:r>
            <a:endParaRPr lang="ru-RU" sz="3200" b="1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717387" y="4267467"/>
            <a:ext cx="2466676" cy="2404228"/>
          </a:xfrm>
          <a:prstGeom prst="rect">
            <a:avLst/>
          </a:prstGeom>
        </p:spPr>
      </p:pic>
      <p:sp>
        <p:nvSpPr>
          <p:cNvPr id="5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986693" y="4580884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240</a:t>
            </a:r>
            <a:endParaRPr lang="ru-RU" sz="32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732125" y="5646354"/>
            <a:ext cx="1345136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500  50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7356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4" grpId="0" animBg="1"/>
      <p:bldP spid="35" grpId="0" animBg="1"/>
      <p:bldP spid="37" grpId="0" animBg="1"/>
      <p:bldP spid="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9118" y="465246"/>
            <a:ext cx="10137076" cy="6602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Розгляньте </a:t>
            </a:r>
            <a:r>
              <a:rPr lang="ru-RU" sz="4000" b="1" dirty="0" err="1"/>
              <a:t>таблицю</a:t>
            </a:r>
            <a:r>
              <a:rPr lang="ru-RU" sz="4000" b="1" dirty="0"/>
              <a:t> і </a:t>
            </a:r>
            <a:r>
              <a:rPr lang="ru-RU" sz="4000" b="1" dirty="0" smtClean="0"/>
              <a:t>записи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77154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№156-157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38257" y="1694276"/>
            <a:ext cx="3747526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За </a:t>
            </a:r>
            <a:r>
              <a:rPr lang="ru-RU" sz="2400" b="1" dirty="0" err="1">
                <a:solidFill>
                  <a:srgbClr val="7030A0"/>
                </a:solidFill>
              </a:rPr>
              <a:t>письмового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віднімання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розряди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зменшуваного</a:t>
            </a:r>
            <a:r>
              <a:rPr lang="ru-RU" sz="2400" b="1" dirty="0">
                <a:solidFill>
                  <a:srgbClr val="7030A0"/>
                </a:solidFill>
              </a:rPr>
              <a:t> і </a:t>
            </a:r>
            <a:r>
              <a:rPr lang="ru-RU" sz="2400" b="1" dirty="0" err="1">
                <a:solidFill>
                  <a:srgbClr val="7030A0"/>
                </a:solidFill>
              </a:rPr>
              <a:t>від’ємника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пишемо</a:t>
            </a:r>
            <a:r>
              <a:rPr lang="ru-RU" sz="2400" b="1" dirty="0">
                <a:solidFill>
                  <a:srgbClr val="7030A0"/>
                </a:solidFill>
              </a:rPr>
              <a:t> один під одним. </a:t>
            </a:r>
            <a:r>
              <a:rPr lang="ru-RU" sz="2400" b="1" dirty="0" err="1">
                <a:solidFill>
                  <a:srgbClr val="7030A0"/>
                </a:solidFill>
              </a:rPr>
              <a:t>Віднімання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починаємо</a:t>
            </a:r>
            <a:r>
              <a:rPr lang="ru-RU" sz="2400" b="1" dirty="0">
                <a:solidFill>
                  <a:srgbClr val="7030A0"/>
                </a:solidFill>
              </a:rPr>
              <a:t> з </a:t>
            </a:r>
            <a:r>
              <a:rPr lang="ru-RU" sz="2400" b="1" dirty="0" err="1">
                <a:solidFill>
                  <a:srgbClr val="7030A0"/>
                </a:solidFill>
              </a:rPr>
              <a:t>одиниць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9118" y="1210005"/>
            <a:ext cx="625801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обчислення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різниці</a:t>
            </a:r>
            <a:r>
              <a:rPr lang="ru-RU" sz="2800" b="1" dirty="0">
                <a:solidFill>
                  <a:srgbClr val="7030A0"/>
                </a:solidFill>
              </a:rPr>
              <a:t> 563 – 441.</a:t>
            </a:r>
          </a:p>
        </p:txBody>
      </p:sp>
      <p:pic>
        <p:nvPicPr>
          <p:cNvPr id="8" name="Picture 2" descr="D:\3 клас\03 МАТЕМ\1 Листопад\6 Письм додавання і віднімання в межах 1000\2026-01-30_22134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27" y="1773610"/>
            <a:ext cx="3786940" cy="18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3 клас\03 МАТЕМ\1 Листопад\6 Письм додавання і віднімання в межах 1000\2026-01-30_22140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72" y="1902965"/>
            <a:ext cx="1308699" cy="123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3 клас\03 МАТЕМ\1 Листопад\6 Письм додавання і віднімання в межах 1000\2026-01-30_22145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37" y="4458750"/>
            <a:ext cx="5878065" cy="14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009118" y="3789834"/>
            <a:ext cx="6578381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Поясніть</a:t>
            </a:r>
            <a:r>
              <a:rPr lang="ru-RU" sz="2800" b="1" dirty="0" smtClean="0"/>
              <a:t>, </a:t>
            </a:r>
            <a:r>
              <a:rPr lang="ru-RU" sz="2800" b="1" dirty="0"/>
              <a:t>як </a:t>
            </a:r>
            <a:r>
              <a:rPr lang="ru-RU" sz="2800" b="1" dirty="0" err="1"/>
              <a:t>знаходили</a:t>
            </a:r>
            <a:r>
              <a:rPr lang="ru-RU" sz="2800" b="1" dirty="0"/>
              <a:t> </a:t>
            </a:r>
            <a:r>
              <a:rPr lang="ru-RU" sz="2800" b="1" dirty="0" err="1"/>
              <a:t>кожну</a:t>
            </a:r>
            <a:r>
              <a:rPr lang="ru-RU" sz="2800" b="1" dirty="0"/>
              <a:t> </a:t>
            </a:r>
            <a:r>
              <a:rPr lang="ru-RU" sz="2800" b="1" dirty="0" err="1" smtClean="0"/>
              <a:t>різницю</a:t>
            </a:r>
            <a:endParaRPr lang="ru-RU" sz="2800" b="1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080" y="3798289"/>
            <a:ext cx="2951412" cy="25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95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15377" y="-704242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685278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011563" y="2797548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56346" y="-757065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211066" y="-712700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426090" y="3081973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453681" y="2749813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Виконайте</a:t>
            </a:r>
            <a:r>
              <a:rPr lang="ru-RU" sz="4000" b="1" dirty="0" smtClean="0"/>
              <a:t> </a:t>
            </a:r>
            <a:r>
              <a:rPr lang="ru-RU" sz="4000" b="1" dirty="0" err="1"/>
              <a:t>письмове</a:t>
            </a:r>
            <a:r>
              <a:rPr lang="ru-RU" sz="4000" b="1" dirty="0"/>
              <a:t> </a:t>
            </a:r>
            <a:r>
              <a:rPr lang="ru-RU" sz="4000" b="1" dirty="0" err="1" smtClean="0"/>
              <a:t>віднімання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03187" y="-746245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468360" y="-1222689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36063" y="-631541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97407" y="-112309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751736" y="-758038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61" y="-1261067"/>
            <a:ext cx="2031342" cy="867644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326957" y="-771332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231680" y="-816674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49422" y="-641473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102958" y="-683909"/>
            <a:ext cx="420547" cy="534723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55588" y="1346150"/>
            <a:ext cx="454720" cy="567792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42769" y="-732081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23560" y="3106500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28757" y="2781014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48333" y="3110920"/>
            <a:ext cx="454720" cy="5677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215786" y="3510074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501245" y="274981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869282" y="-612425"/>
            <a:ext cx="420932" cy="276565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728757" y="3573810"/>
            <a:ext cx="11229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989692" y="3116899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326560" y="3106500"/>
            <a:ext cx="454720" cy="567792"/>
          </a:xfrm>
          <a:prstGeom prst="rect">
            <a:avLst/>
          </a:prstGeom>
        </p:spPr>
      </p:pic>
      <p:cxnSp>
        <p:nvCxnSpPr>
          <p:cNvPr id="61" name="Прямая соединительная линия 60"/>
          <p:cNvCxnSpPr/>
          <p:nvPr/>
        </p:nvCxnSpPr>
        <p:spPr>
          <a:xfrm>
            <a:off x="4219823" y="3573810"/>
            <a:ext cx="731097" cy="8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112320" y="3116899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56018" y="-703831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33484" y="3469991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53653" y="3146388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835246" y="2764479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03520" y="3110920"/>
            <a:ext cx="454720" cy="567792"/>
          </a:xfrm>
          <a:prstGeom prst="rect">
            <a:avLst/>
          </a:prstGeom>
        </p:spPr>
      </p:pic>
      <p:cxnSp>
        <p:nvCxnSpPr>
          <p:cNvPr id="77" name="Прямая соединительная линия 76"/>
          <p:cNvCxnSpPr/>
          <p:nvPr/>
        </p:nvCxnSpPr>
        <p:spPr>
          <a:xfrm>
            <a:off x="6453681" y="3573810"/>
            <a:ext cx="11229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428271" y="3500100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635144" y="3460905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311572" y="3139137"/>
            <a:ext cx="454720" cy="567792"/>
          </a:xfrm>
          <a:prstGeom prst="rect">
            <a:avLst/>
          </a:prstGeom>
        </p:spPr>
      </p:pic>
      <p:cxnSp>
        <p:nvCxnSpPr>
          <p:cNvPr id="89" name="Прямая соединительная линия 88"/>
          <p:cNvCxnSpPr/>
          <p:nvPr/>
        </p:nvCxnSpPr>
        <p:spPr>
          <a:xfrm>
            <a:off x="8966950" y="3577947"/>
            <a:ext cx="11229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342024" y="2754711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847436" y="3145737"/>
            <a:ext cx="454720" cy="56779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65" y="3510074"/>
            <a:ext cx="4508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07632" y="3469847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367240" y="351007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182506" y="2797548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515409" y="-67731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03065" y="2764479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55240" y="-677319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991026" y="-782568"/>
            <a:ext cx="454720" cy="567792"/>
          </a:xfrm>
          <a:prstGeom prst="rect">
            <a:avLst/>
          </a:prstGeom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576" y="3090131"/>
            <a:ext cx="4508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989692" y="3500100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655824" y="2793484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366508" y="2771246"/>
            <a:ext cx="420547" cy="534723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3960355" y="3054491"/>
            <a:ext cx="302667" cy="272949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04473" y="3474550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9396" y="3500100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215706" y="2784938"/>
            <a:ext cx="420547" cy="534723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155240" y="3100551"/>
            <a:ext cx="302667" cy="272949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8667462" y="3072538"/>
            <a:ext cx="302667" cy="272949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847436" y="3460905"/>
            <a:ext cx="454720" cy="567792"/>
          </a:xfrm>
          <a:prstGeom prst="rect">
            <a:avLst/>
          </a:prstGeom>
        </p:spPr>
      </p:pic>
      <p:sp>
        <p:nvSpPr>
          <p:cNvPr id="12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77154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№158-159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2247" y="4293890"/>
            <a:ext cx="811796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Самостійна</a:t>
            </a:r>
            <a:r>
              <a:rPr lang="ru-RU" sz="3200" b="1" dirty="0" smtClean="0">
                <a:solidFill>
                  <a:schemeClr val="bg1"/>
                </a:solidFill>
              </a:rPr>
              <a:t> робота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889 </a:t>
            </a:r>
            <a:r>
              <a:rPr lang="ru-RU" sz="3200" b="1" dirty="0">
                <a:solidFill>
                  <a:schemeClr val="bg1"/>
                </a:solidFill>
              </a:rPr>
              <a:t>– </a:t>
            </a:r>
            <a:r>
              <a:rPr lang="ru-RU" sz="3200" b="1" dirty="0" smtClean="0">
                <a:solidFill>
                  <a:schemeClr val="bg1"/>
                </a:solidFill>
              </a:rPr>
              <a:t>467    707 </a:t>
            </a:r>
            <a:r>
              <a:rPr lang="ru-RU" sz="3200" b="1" dirty="0">
                <a:solidFill>
                  <a:schemeClr val="bg1"/>
                </a:solidFill>
              </a:rPr>
              <a:t>– </a:t>
            </a:r>
            <a:r>
              <a:rPr lang="ru-RU" sz="3200" b="1" dirty="0" smtClean="0">
                <a:solidFill>
                  <a:schemeClr val="bg1"/>
                </a:solidFill>
              </a:rPr>
              <a:t>504     567 </a:t>
            </a:r>
            <a:r>
              <a:rPr lang="ru-RU" sz="3200" b="1" dirty="0">
                <a:solidFill>
                  <a:schemeClr val="bg1"/>
                </a:solidFill>
              </a:rPr>
              <a:t>– 53  </a:t>
            </a:r>
            <a:r>
              <a:rPr lang="ru-RU" sz="3200" b="1" dirty="0" smtClean="0">
                <a:solidFill>
                  <a:schemeClr val="bg1"/>
                </a:solidFill>
              </a:rPr>
              <a:t>  986 </a:t>
            </a:r>
            <a:r>
              <a:rPr lang="ru-RU" sz="3200" b="1" dirty="0">
                <a:solidFill>
                  <a:schemeClr val="bg1"/>
                </a:solidFill>
              </a:rPr>
              <a:t>– 670  </a:t>
            </a:r>
          </a:p>
        </p:txBody>
      </p:sp>
      <p:sp>
        <p:nvSpPr>
          <p:cNvPr id="12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123541" y="5371108"/>
            <a:ext cx="86692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422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154370" y="5388512"/>
            <a:ext cx="1002436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203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318159" y="5371108"/>
            <a:ext cx="785089" cy="47647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111127" y="5371108"/>
            <a:ext cx="808564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316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51" y="1269554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1118892" y="1303774"/>
            <a:ext cx="963652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У школі селища </a:t>
            </a:r>
            <a:r>
              <a:rPr lang="ru-RU" sz="3200" b="1" dirty="0" err="1"/>
              <a:t>Срібне</a:t>
            </a:r>
            <a:r>
              <a:rPr lang="ru-RU" sz="3200" b="1" dirty="0"/>
              <a:t> </a:t>
            </a:r>
            <a:r>
              <a:rPr lang="ru-RU" sz="3200" b="1" dirty="0" err="1"/>
              <a:t>навчається</a:t>
            </a:r>
            <a:r>
              <a:rPr lang="ru-RU" sz="3200" b="1" dirty="0"/>
              <a:t> 344 учні, а в школі селища </a:t>
            </a:r>
            <a:r>
              <a:rPr lang="ru-RU" sz="3200" b="1" dirty="0" err="1"/>
              <a:t>Талалаївка</a:t>
            </a:r>
            <a:r>
              <a:rPr lang="ru-RU" sz="3200" b="1" dirty="0"/>
              <a:t> — на 210 учнів </a:t>
            </a:r>
            <a:r>
              <a:rPr lang="ru-RU" sz="3200" b="1" dirty="0" err="1"/>
              <a:t>менше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учнів </a:t>
            </a:r>
            <a:r>
              <a:rPr lang="ru-RU" sz="3200" b="1" dirty="0" err="1"/>
              <a:t>навчається</a:t>
            </a:r>
            <a:r>
              <a:rPr lang="ru-RU" sz="3200" b="1" dirty="0"/>
              <a:t> в школі селища </a:t>
            </a:r>
            <a:r>
              <a:rPr lang="ru-RU" sz="3200" b="1" dirty="0" err="1"/>
              <a:t>Талалаївка</a:t>
            </a:r>
            <a:r>
              <a:rPr lang="ru-RU" sz="3200" b="1" dirty="0"/>
              <a:t>?</a:t>
            </a:r>
            <a:endParaRPr lang="uk-UA" sz="32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847997" y="477465"/>
            <a:ext cx="10335018" cy="7439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001480" y="2949874"/>
            <a:ext cx="2181535" cy="200839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7060" y="575524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54498" y="4892606"/>
            <a:ext cx="2433277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 smtClean="0"/>
              <a:t>Відповідь</a:t>
            </a:r>
            <a:r>
              <a:rPr lang="ru-RU" sz="3200" b="1" dirty="0" smtClean="0"/>
              <a:t>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787775" y="4920725"/>
            <a:ext cx="5340425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134 уч. </a:t>
            </a:r>
            <a:r>
              <a:rPr lang="ru-RU" sz="2800" b="1" dirty="0" err="1" smtClean="0"/>
              <a:t>навчаються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Талалаївці</a:t>
            </a:r>
            <a:r>
              <a:rPr lang="ru-RU" sz="2800" b="1" dirty="0" smtClean="0"/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820888" y="-760196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211538" y="-695887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9735" y="-712288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71551" y="386184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67842" y="3401513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806497" y="3065145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16416" y="3779522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80176" y="3753723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79399" y="3748190"/>
            <a:ext cx="508376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106421" y="3065145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430729" y="3359988"/>
            <a:ext cx="302667" cy="27294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29731" y="3784120"/>
            <a:ext cx="408252" cy="50977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13122" y="3401513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54789" y="3065145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63795" y="3748190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54789" y="3359988"/>
            <a:ext cx="454720" cy="567792"/>
          </a:xfrm>
          <a:prstGeom prst="rect">
            <a:avLst/>
          </a:prstGeom>
        </p:spPr>
      </p:pic>
      <p:sp>
        <p:nvSpPr>
          <p:cNvPr id="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846961" y="3789834"/>
            <a:ext cx="724790" cy="47647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уч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53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9" grpId="0"/>
      <p:bldP spid="40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3 клас\03 МАТЕМ\1 Листопад\6 Письм додавання і віднімання в межах 1000\2026-01-31_004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2" y="1221462"/>
            <a:ext cx="8556917" cy="353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836012" y="477464"/>
            <a:ext cx="10570639" cy="7439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1) У </a:t>
            </a:r>
            <a:r>
              <a:rPr lang="ru-RU" sz="3200" b="1" dirty="0"/>
              <a:t>яких </a:t>
            </a:r>
            <a:r>
              <a:rPr lang="ru-RU" sz="3200" b="1" dirty="0" err="1"/>
              <a:t>одиницях</a:t>
            </a:r>
            <a:r>
              <a:rPr lang="ru-RU" sz="3200" b="1" dirty="0"/>
              <a:t> </a:t>
            </a:r>
            <a:r>
              <a:rPr lang="ru-RU" sz="3200" b="1" dirty="0" err="1"/>
              <a:t>вимірювали</a:t>
            </a:r>
            <a:r>
              <a:rPr lang="ru-RU" sz="3200" b="1" dirty="0"/>
              <a:t> </a:t>
            </a:r>
            <a:r>
              <a:rPr lang="ru-RU" sz="3200" b="1" dirty="0" err="1"/>
              <a:t>масу</a:t>
            </a:r>
            <a:r>
              <a:rPr lang="ru-RU" sz="3200" b="1" dirty="0"/>
              <a:t> кожного </a:t>
            </a:r>
            <a:r>
              <a:rPr lang="ru-RU" sz="3200" b="1" dirty="0" err="1"/>
              <a:t>об’єкта</a:t>
            </a:r>
            <a:r>
              <a:rPr lang="ru-RU" sz="3200" b="1" dirty="0"/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404399" y="1557586"/>
            <a:ext cx="2181535" cy="200839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7060" y="575524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4870" y="5043826"/>
            <a:ext cx="7463937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2) Визнач, хто </a:t>
            </a:r>
            <a:r>
              <a:rPr lang="ru-RU" sz="2800" b="1" dirty="0" err="1">
                <a:solidFill>
                  <a:srgbClr val="7030A0"/>
                </a:solidFill>
              </a:rPr>
              <a:t>важчий</a:t>
            </a:r>
            <a:r>
              <a:rPr lang="ru-RU" sz="2800" b="1" dirty="0">
                <a:solidFill>
                  <a:srgbClr val="7030A0"/>
                </a:solidFill>
              </a:rPr>
              <a:t>: котик чи </a:t>
            </a:r>
            <a:r>
              <a:rPr lang="ru-RU" sz="2800" b="1" dirty="0" err="1">
                <a:solidFill>
                  <a:srgbClr val="7030A0"/>
                </a:solidFill>
              </a:rPr>
              <a:t>кінь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Що </a:t>
            </a:r>
            <a:r>
              <a:rPr lang="ru-RU" sz="2800" b="1" dirty="0" err="1">
                <a:solidFill>
                  <a:srgbClr val="7030A0"/>
                </a:solidFill>
              </a:rPr>
              <a:t>важче</a:t>
            </a:r>
            <a:r>
              <a:rPr lang="ru-RU" sz="2800" b="1" dirty="0">
                <a:solidFill>
                  <a:srgbClr val="7030A0"/>
                </a:solidFill>
              </a:rPr>
              <a:t>: книжка чи болт?</a:t>
            </a:r>
          </a:p>
        </p:txBody>
      </p:sp>
      <p:sp>
        <p:nvSpPr>
          <p:cNvPr id="4" name="Овал 3"/>
          <p:cNvSpPr/>
          <p:nvPr/>
        </p:nvSpPr>
        <p:spPr>
          <a:xfrm>
            <a:off x="2240122" y="1385438"/>
            <a:ext cx="863395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030578" y="1989634"/>
            <a:ext cx="989445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108255" y="1989634"/>
            <a:ext cx="989445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774151" y="3205943"/>
            <a:ext cx="989445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844116" y="3184557"/>
            <a:ext cx="1264139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49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10119</TotalTime>
  <Words>367</Words>
  <Application>Microsoft Office PowerPoint</Application>
  <PresentationFormat>Произвольный</PresentationFormat>
  <Paragraphs>119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890</cp:revision>
  <dcterms:created xsi:type="dcterms:W3CDTF">2025-08-27T14:01:18Z</dcterms:created>
  <dcterms:modified xsi:type="dcterms:W3CDTF">2026-02-03T10:04:22Z</dcterms:modified>
</cp:coreProperties>
</file>