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544" r:id="rId3"/>
    <p:sldId id="520" r:id="rId4"/>
    <p:sldId id="546" r:id="rId5"/>
    <p:sldId id="545" r:id="rId6"/>
    <p:sldId id="513" r:id="rId7"/>
    <p:sldId id="522" r:id="rId8"/>
    <p:sldId id="523" r:id="rId9"/>
    <p:sldId id="524" r:id="rId10"/>
    <p:sldId id="493" r:id="rId11"/>
    <p:sldId id="492" r:id="rId12"/>
    <p:sldId id="551" r:id="rId13"/>
    <p:sldId id="412" r:id="rId14"/>
    <p:sldId id="388" r:id="rId15"/>
    <p:sldId id="379" r:id="rId16"/>
    <p:sldId id="380" r:id="rId17"/>
    <p:sldId id="517" r:id="rId18"/>
    <p:sldId id="550" r:id="rId19"/>
    <p:sldId id="534" r:id="rId20"/>
    <p:sldId id="540" r:id="rId21"/>
    <p:sldId id="537" r:id="rId22"/>
    <p:sldId id="536" r:id="rId23"/>
    <p:sldId id="541" r:id="rId24"/>
    <p:sldId id="525" r:id="rId25"/>
    <p:sldId id="548" r:id="rId26"/>
    <p:sldId id="549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2ADA"/>
    <a:srgbClr val="463EDE"/>
    <a:srgbClr val="295FFF"/>
    <a:srgbClr val="FF3300"/>
    <a:srgbClr val="FF5050"/>
    <a:srgbClr val="F2B800"/>
    <a:srgbClr val="F6F9FC"/>
    <a:srgbClr val="F3F7FB"/>
    <a:srgbClr val="FCFDFE"/>
    <a:srgbClr val="EFF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6484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20.09.2023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20.09.2023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20.09.2023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9.jpeg"/><Relationship Id="rId7" Type="http://schemas.microsoft.com/office/2007/relationships/hdphoto" Target="../media/hdphoto10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9.wdp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microsoft.com/office/2007/relationships/hdphoto" Target="../media/hdphoto11.wdp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57.png"/><Relationship Id="rId5" Type="http://schemas.openxmlformats.org/officeDocument/2006/relationships/image" Target="../media/image50.png"/><Relationship Id="rId10" Type="http://schemas.openxmlformats.org/officeDocument/2006/relationships/image" Target="../media/image56.png"/><Relationship Id="rId4" Type="http://schemas.microsoft.com/office/2007/relationships/hdphoto" Target="../media/hdphoto11.wdp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60.png"/><Relationship Id="rId5" Type="http://schemas.openxmlformats.org/officeDocument/2006/relationships/image" Target="../media/image50.png"/><Relationship Id="rId10" Type="http://schemas.openxmlformats.org/officeDocument/2006/relationships/image" Target="../media/image59.png"/><Relationship Id="rId4" Type="http://schemas.microsoft.com/office/2007/relationships/hdphoto" Target="../media/hdphoto11.wdp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62.png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microsoft.com/office/2007/relationships/hdphoto" Target="../media/hdphoto11.wdp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64.png"/><Relationship Id="rId5" Type="http://schemas.openxmlformats.org/officeDocument/2006/relationships/image" Target="../media/image50.png"/><Relationship Id="rId10" Type="http://schemas.openxmlformats.org/officeDocument/2006/relationships/image" Target="../media/image63.png"/><Relationship Id="rId4" Type="http://schemas.microsoft.com/office/2007/relationships/hdphoto" Target="../media/hdphoto11.wdp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90909" y="4299537"/>
            <a:ext cx="8876956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Наголос у словах. </a:t>
            </a:r>
            <a:endParaRPr lang="en-US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Тема </a:t>
            </a:r>
            <a:r>
              <a:rPr lang="uk-UA" sz="3200" b="1" dirty="0">
                <a:solidFill>
                  <a:schemeClr val="bg1"/>
                </a:solidFill>
              </a:rPr>
              <a:t>для спілкування: Казки. Ляльковий театр. Робота з дитячою книжкою</a:t>
            </a:r>
          </a:p>
        </p:txBody>
      </p:sp>
      <p:pic>
        <p:nvPicPr>
          <p:cNvPr id="1026" name="Picture 2" descr="Изображения Puppet Show | Бесплатные векторы, стоковые фото и PS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46" y="790003"/>
            <a:ext cx="4392977" cy="3144281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40350" y="1067497"/>
            <a:ext cx="3413131" cy="2485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err="1">
                <a:solidFill>
                  <a:schemeClr val="bg1"/>
                </a:solidFill>
              </a:rPr>
              <a:t>Добукварний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10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79171" y="445746"/>
            <a:ext cx="9444790" cy="7163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Пограємо. До якого слова яка схема підходить?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8932" y="90801"/>
            <a:ext cx="2226810" cy="27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5EDCA83-ED6D-4624-BE69-C0C628A969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4" t="5373" r="50933" b="10733"/>
          <a:stretch/>
        </p:blipFill>
        <p:spPr>
          <a:xfrm>
            <a:off x="2405742" y="1404982"/>
            <a:ext cx="1875212" cy="1679121"/>
          </a:xfrm>
          <a:prstGeom prst="rect">
            <a:avLst/>
          </a:prstGeom>
        </p:spPr>
      </p:pic>
      <p:pic>
        <p:nvPicPr>
          <p:cNvPr id="1028" name="Picture 4" descr="Детская игра угадай где чей домик карты развитие ребенка кто в домике живет  белочка | Премиум векторы">
            <a:extLst>
              <a:ext uri="{FF2B5EF4-FFF2-40B4-BE49-F238E27FC236}">
                <a16:creationId xmlns:a16="http://schemas.microsoft.com/office/drawing/2014/main" xmlns="" id="{637282E6-4C79-4605-BE04-5F2AB0610B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07"/>
          <a:stretch/>
        </p:blipFill>
        <p:spPr bwMode="auto">
          <a:xfrm>
            <a:off x="4770251" y="1404982"/>
            <a:ext cx="1671596" cy="17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 зі стрілкою 5">
            <a:extLst>
              <a:ext uri="{FF2B5EF4-FFF2-40B4-BE49-F238E27FC236}">
                <a16:creationId xmlns:a16="http://schemas.microsoft.com/office/drawing/2014/main" xmlns="" id="{967C32FC-44F5-4968-B778-1FF298E1D8F9}"/>
              </a:ext>
            </a:extLst>
          </p:cNvPr>
          <p:cNvCxnSpPr>
            <a:cxnSpLocks/>
          </p:cNvCxnSpPr>
          <p:nvPr/>
        </p:nvCxnSpPr>
        <p:spPr>
          <a:xfrm>
            <a:off x="3145972" y="3063591"/>
            <a:ext cx="1447799" cy="152663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 зі стрілкою 20">
            <a:extLst>
              <a:ext uri="{FF2B5EF4-FFF2-40B4-BE49-F238E27FC236}">
                <a16:creationId xmlns:a16="http://schemas.microsoft.com/office/drawing/2014/main" xmlns="" id="{CD05C1F7-FF52-4C3A-A927-05C18A19AA59}"/>
              </a:ext>
            </a:extLst>
          </p:cNvPr>
          <p:cNvCxnSpPr>
            <a:cxnSpLocks/>
          </p:cNvCxnSpPr>
          <p:nvPr/>
        </p:nvCxnSpPr>
        <p:spPr>
          <a:xfrm>
            <a:off x="10014857" y="3344612"/>
            <a:ext cx="0" cy="132213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ый треугольник 59">
            <a:extLst>
              <a:ext uri="{FF2B5EF4-FFF2-40B4-BE49-F238E27FC236}">
                <a16:creationId xmlns:a16="http://schemas.microsoft.com/office/drawing/2014/main" xmlns="" id="{A3E24F10-DD58-47E4-B06C-6388A3D17BF2}"/>
              </a:ext>
            </a:extLst>
          </p:cNvPr>
          <p:cNvSpPr/>
          <p:nvPr/>
        </p:nvSpPr>
        <p:spPr>
          <a:xfrm rot="11552914" flipH="1">
            <a:off x="5169897" y="4438160"/>
            <a:ext cx="74754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60">
            <a:extLst>
              <a:ext uri="{FF2B5EF4-FFF2-40B4-BE49-F238E27FC236}">
                <a16:creationId xmlns:a16="http://schemas.microsoft.com/office/drawing/2014/main" xmlns="" id="{5EE78CE8-BDEF-4428-97A1-2A2223398240}"/>
              </a:ext>
            </a:extLst>
          </p:cNvPr>
          <p:cNvSpPr/>
          <p:nvPr/>
        </p:nvSpPr>
        <p:spPr>
          <a:xfrm>
            <a:off x="4049491" y="4773042"/>
            <a:ext cx="1441519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61">
            <a:extLst>
              <a:ext uri="{FF2B5EF4-FFF2-40B4-BE49-F238E27FC236}">
                <a16:creationId xmlns:a16="http://schemas.microsoft.com/office/drawing/2014/main" xmlns="" id="{0675EDBC-6B32-4AA2-ACF3-7398E4EB298D}"/>
              </a:ext>
            </a:extLst>
          </p:cNvPr>
          <p:cNvCxnSpPr/>
          <p:nvPr/>
        </p:nvCxnSpPr>
        <p:spPr>
          <a:xfrm>
            <a:off x="4770251" y="4799486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Прямоугольный треугольник 59">
            <a:extLst>
              <a:ext uri="{FF2B5EF4-FFF2-40B4-BE49-F238E27FC236}">
                <a16:creationId xmlns:a16="http://schemas.microsoft.com/office/drawing/2014/main" xmlns="" id="{0A6533DB-7FC8-452A-BC3E-ACD6F1CBFB03}"/>
              </a:ext>
            </a:extLst>
          </p:cNvPr>
          <p:cNvSpPr/>
          <p:nvPr/>
        </p:nvSpPr>
        <p:spPr>
          <a:xfrm rot="11552914" flipH="1">
            <a:off x="10655858" y="4626981"/>
            <a:ext cx="74754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60">
            <a:extLst>
              <a:ext uri="{FF2B5EF4-FFF2-40B4-BE49-F238E27FC236}">
                <a16:creationId xmlns:a16="http://schemas.microsoft.com/office/drawing/2014/main" xmlns="" id="{937CE0B3-0ECF-4CDE-AB8D-E342FF7472EB}"/>
              </a:ext>
            </a:extLst>
          </p:cNvPr>
          <p:cNvSpPr/>
          <p:nvPr/>
        </p:nvSpPr>
        <p:spPr>
          <a:xfrm>
            <a:off x="9556335" y="4899299"/>
            <a:ext cx="1441519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единительная линия 61">
            <a:extLst>
              <a:ext uri="{FF2B5EF4-FFF2-40B4-BE49-F238E27FC236}">
                <a16:creationId xmlns:a16="http://schemas.microsoft.com/office/drawing/2014/main" xmlns="" id="{15FC8AB8-905F-4D81-9DD7-79CDDE4BBD27}"/>
              </a:ext>
            </a:extLst>
          </p:cNvPr>
          <p:cNvCxnSpPr/>
          <p:nvPr/>
        </p:nvCxnSpPr>
        <p:spPr>
          <a:xfrm>
            <a:off x="10316113" y="4899299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637282E6-4C79-4605-BE04-5F2AB0610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74449" y="1404982"/>
            <a:ext cx="1888833" cy="188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 зі стрілкою 5">
            <a:extLst>
              <a:ext uri="{FF2B5EF4-FFF2-40B4-BE49-F238E27FC236}">
                <a16:creationId xmlns:a16="http://schemas.microsoft.com/office/drawing/2014/main" xmlns="" id="{967C32FC-44F5-4968-B778-1FF298E1D8F9}"/>
              </a:ext>
            </a:extLst>
          </p:cNvPr>
          <p:cNvCxnSpPr>
            <a:cxnSpLocks/>
          </p:cNvCxnSpPr>
          <p:nvPr/>
        </p:nvCxnSpPr>
        <p:spPr>
          <a:xfrm flipH="1">
            <a:off x="1926772" y="3344612"/>
            <a:ext cx="2843479" cy="124560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ый треугольник 59">
            <a:extLst>
              <a:ext uri="{FF2B5EF4-FFF2-40B4-BE49-F238E27FC236}">
                <a16:creationId xmlns:a16="http://schemas.microsoft.com/office/drawing/2014/main" xmlns="" id="{A3E24F10-DD58-47E4-B06C-6388A3D17BF2}"/>
              </a:ext>
            </a:extLst>
          </p:cNvPr>
          <p:cNvSpPr/>
          <p:nvPr/>
        </p:nvSpPr>
        <p:spPr>
          <a:xfrm rot="11552914" flipH="1">
            <a:off x="1414295" y="4517381"/>
            <a:ext cx="74754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60">
            <a:extLst>
              <a:ext uri="{FF2B5EF4-FFF2-40B4-BE49-F238E27FC236}">
                <a16:creationId xmlns:a16="http://schemas.microsoft.com/office/drawing/2014/main" xmlns="" id="{5EE78CE8-BDEF-4428-97A1-2A2223398240}"/>
              </a:ext>
            </a:extLst>
          </p:cNvPr>
          <p:cNvSpPr/>
          <p:nvPr/>
        </p:nvSpPr>
        <p:spPr>
          <a:xfrm>
            <a:off x="1043505" y="4779042"/>
            <a:ext cx="1441519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61">
            <a:extLst>
              <a:ext uri="{FF2B5EF4-FFF2-40B4-BE49-F238E27FC236}">
                <a16:creationId xmlns:a16="http://schemas.microsoft.com/office/drawing/2014/main" xmlns="" id="{0675EDBC-6B32-4AA2-ACF3-7398E4EB298D}"/>
              </a:ext>
            </a:extLst>
          </p:cNvPr>
          <p:cNvCxnSpPr/>
          <p:nvPr/>
        </p:nvCxnSpPr>
        <p:spPr>
          <a:xfrm>
            <a:off x="1764264" y="4786484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 зі стрілкою 20">
            <a:extLst>
              <a:ext uri="{FF2B5EF4-FFF2-40B4-BE49-F238E27FC236}">
                <a16:creationId xmlns:a16="http://schemas.microsoft.com/office/drawing/2014/main" xmlns="" id="{CD05C1F7-FF52-4C3A-A927-05C18A19AA59}"/>
              </a:ext>
            </a:extLst>
          </p:cNvPr>
          <p:cNvCxnSpPr>
            <a:cxnSpLocks/>
          </p:cNvCxnSpPr>
          <p:nvPr/>
        </p:nvCxnSpPr>
        <p:spPr>
          <a:xfrm>
            <a:off x="7446638" y="3347307"/>
            <a:ext cx="0" cy="148057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ый треугольник 59">
            <a:extLst>
              <a:ext uri="{FF2B5EF4-FFF2-40B4-BE49-F238E27FC236}">
                <a16:creationId xmlns:a16="http://schemas.microsoft.com/office/drawing/2014/main" xmlns="" id="{0A6533DB-7FC8-452A-BC3E-ACD6F1CBFB03}"/>
              </a:ext>
            </a:extLst>
          </p:cNvPr>
          <p:cNvSpPr/>
          <p:nvPr/>
        </p:nvSpPr>
        <p:spPr>
          <a:xfrm rot="11552914" flipH="1">
            <a:off x="7074289" y="4675823"/>
            <a:ext cx="74754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60">
            <a:extLst>
              <a:ext uri="{FF2B5EF4-FFF2-40B4-BE49-F238E27FC236}">
                <a16:creationId xmlns:a16="http://schemas.microsoft.com/office/drawing/2014/main" xmlns="" id="{937CE0B3-0ECF-4CDE-AB8D-E342FF7472EB}"/>
              </a:ext>
            </a:extLst>
          </p:cNvPr>
          <p:cNvSpPr/>
          <p:nvPr/>
        </p:nvSpPr>
        <p:spPr>
          <a:xfrm>
            <a:off x="6725879" y="4948141"/>
            <a:ext cx="1441519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единительная линия 61">
            <a:extLst>
              <a:ext uri="{FF2B5EF4-FFF2-40B4-BE49-F238E27FC236}">
                <a16:creationId xmlns:a16="http://schemas.microsoft.com/office/drawing/2014/main" xmlns="" id="{15FC8AB8-905F-4D81-9DD7-79CDDE4BBD27}"/>
              </a:ext>
            </a:extLst>
          </p:cNvPr>
          <p:cNvCxnSpPr/>
          <p:nvPr/>
        </p:nvCxnSpPr>
        <p:spPr>
          <a:xfrm>
            <a:off x="7485657" y="4948141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" name="Picture 4">
            <a:extLst>
              <a:ext uri="{FF2B5EF4-FFF2-40B4-BE49-F238E27FC236}">
                <a16:creationId xmlns:a16="http://schemas.microsoft.com/office/drawing/2014/main" xmlns="" id="{637282E6-4C79-4605-BE04-5F2AB0610B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0" t="14360" r="17399" b="15983"/>
          <a:stretch/>
        </p:blipFill>
        <p:spPr bwMode="auto">
          <a:xfrm>
            <a:off x="6801566" y="1323699"/>
            <a:ext cx="1934633" cy="195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85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820" y="1490840"/>
            <a:ext cx="9776810" cy="4475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054100" y="445746"/>
            <a:ext cx="10468045" cy="8393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Розкажи, </a:t>
            </a:r>
            <a:r>
              <a:rPr lang="uk-UA" sz="3200" b="1" dirty="0">
                <a:solidFill>
                  <a:schemeClr val="bg1"/>
                </a:solidFill>
              </a:rPr>
              <a:t>куди прийшли діти. Яку казку ставлять актори?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21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65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6361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b="1" dirty="0" err="1" smtClean="0">
                <a:solidFill>
                  <a:schemeClr val="bg1"/>
                </a:solidFill>
                <a:latin typeface="+mn-lt"/>
              </a:rPr>
              <a:t>Руханка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Руханка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6171" y="1128485"/>
            <a:ext cx="2808513" cy="499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5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60" y="3027466"/>
            <a:ext cx="9401904" cy="36336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4351" y="445879"/>
            <a:ext cx="9982200" cy="7098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Чи </a:t>
            </a:r>
            <a:r>
              <a:rPr lang="uk-UA" sz="3200" b="1" dirty="0" smtClean="0"/>
              <a:t>впізнаєш ти </a:t>
            </a:r>
            <a:r>
              <a:rPr lang="uk-UA" sz="3200" b="1" dirty="0"/>
              <a:t>ці букви? </a:t>
            </a:r>
            <a:r>
              <a:rPr lang="uk-UA" sz="3200" b="1" dirty="0" smtClean="0"/>
              <a:t>Назви </a:t>
            </a:r>
            <a:r>
              <a:rPr lang="uk-UA" sz="3200" b="1" dirty="0"/>
              <a:t>їх. Що вони роблять?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60033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0750" y="1670101"/>
            <a:ext cx="2785333" cy="34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Выноска-облако 18"/>
          <p:cNvSpPr/>
          <p:nvPr/>
        </p:nvSpPr>
        <p:spPr>
          <a:xfrm>
            <a:off x="2917044" y="1670101"/>
            <a:ext cx="2854596" cy="1292741"/>
          </a:xfrm>
          <a:prstGeom prst="cloudCallout">
            <a:avLst>
              <a:gd name="adj1" fmla="val 13171"/>
              <a:gd name="adj2" fmla="val 75622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Выноска-облако 20"/>
          <p:cNvSpPr/>
          <p:nvPr/>
        </p:nvSpPr>
        <p:spPr>
          <a:xfrm>
            <a:off x="6087118" y="1670101"/>
            <a:ext cx="2854596" cy="1292741"/>
          </a:xfrm>
          <a:prstGeom prst="cloudCallout">
            <a:avLst>
              <a:gd name="adj1" fmla="val -6849"/>
              <a:gd name="adj2" fmla="val 80772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Выноска-облако 21"/>
          <p:cNvSpPr/>
          <p:nvPr/>
        </p:nvSpPr>
        <p:spPr>
          <a:xfrm>
            <a:off x="9257192" y="1670101"/>
            <a:ext cx="2854596" cy="1292741"/>
          </a:xfrm>
          <a:prstGeom prst="cloudCallout">
            <a:avLst>
              <a:gd name="adj1" fmla="val -16192"/>
              <a:gd name="adj2" fmla="val 78197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109695" y="1931604"/>
            <a:ext cx="2469293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</a:t>
            </a:r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тримає Дюймовочку.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270840" y="1897371"/>
            <a:ext cx="2538664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Ґе  </a:t>
            </a:r>
            <a:endParaRPr lang="uk-UA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тримає ґудзики. 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452476" y="1897371"/>
            <a:ext cx="2464028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тримає цукерки.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Прямоугольный треугольник 35"/>
          <p:cNvSpPr/>
          <p:nvPr/>
        </p:nvSpPr>
        <p:spPr>
          <a:xfrm rot="11552914" flipH="1">
            <a:off x="5027921" y="5520175"/>
            <a:ext cx="45719" cy="78326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ый треугольник 36"/>
          <p:cNvSpPr/>
          <p:nvPr/>
        </p:nvSpPr>
        <p:spPr>
          <a:xfrm rot="11552914" flipH="1">
            <a:off x="7221564" y="5476982"/>
            <a:ext cx="45719" cy="78326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ый треугольник 45"/>
          <p:cNvSpPr/>
          <p:nvPr/>
        </p:nvSpPr>
        <p:spPr>
          <a:xfrm rot="11552914" flipH="1">
            <a:off x="9964982" y="5530406"/>
            <a:ext cx="45719" cy="78326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00159" y="1155742"/>
            <a:ext cx="9557657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/>
              <a:t>Назви </a:t>
            </a:r>
            <a:r>
              <a:rPr lang="uk-UA" sz="2000" b="1" dirty="0"/>
              <a:t>об'єкти, які зображені біля букв. </a:t>
            </a:r>
            <a:r>
              <a:rPr lang="uk-UA" sz="2000" b="1" dirty="0" smtClean="0"/>
              <a:t>Поділи </a:t>
            </a:r>
            <a:r>
              <a:rPr lang="uk-UA" sz="2000" b="1" dirty="0"/>
              <a:t>слова на склади. </a:t>
            </a:r>
            <a:r>
              <a:rPr lang="uk-UA" sz="2000" b="1" dirty="0" smtClean="0"/>
              <a:t>Постав </a:t>
            </a:r>
            <a:r>
              <a:rPr lang="uk-UA" sz="2000" b="1" dirty="0"/>
              <a:t>наголос.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3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36" grpId="0" animBg="1"/>
      <p:bldP spid="37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066800" y="421105"/>
            <a:ext cx="9775372" cy="10133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Постав </a:t>
            </a:r>
            <a:r>
              <a:rPr lang="uk-UA" sz="3200" b="1" dirty="0"/>
              <a:t>питання </a:t>
            </a:r>
            <a:r>
              <a:rPr lang="uk-UA" sz="3200" b="1" i="1" dirty="0" smtClean="0"/>
              <a:t>хто</a:t>
            </a:r>
            <a:r>
              <a:rPr lang="uk-UA" sz="3200" b="1" i="1" dirty="0"/>
              <a:t>? </a:t>
            </a:r>
            <a:r>
              <a:rPr lang="uk-UA" sz="3200" b="1" dirty="0"/>
              <a:t>або</a:t>
            </a:r>
            <a:r>
              <a:rPr lang="uk-UA" sz="3200" b="1" i="1" dirty="0"/>
              <a:t> що? який? яка? яке</a:t>
            </a:r>
            <a:r>
              <a:rPr lang="uk-UA" sz="3200" b="1" i="1" dirty="0" smtClean="0"/>
              <a:t>?</a:t>
            </a:r>
            <a:r>
              <a:rPr lang="uk-UA" sz="3200" b="1" dirty="0"/>
              <a:t> </a:t>
            </a:r>
            <a:endParaRPr lang="uk-UA" sz="3200" b="1" dirty="0" smtClean="0"/>
          </a:p>
          <a:p>
            <a:pPr algn="ctr"/>
            <a:r>
              <a:rPr lang="uk-UA" sz="3200" b="1" dirty="0" smtClean="0"/>
              <a:t>Добери </a:t>
            </a:r>
            <a:r>
              <a:rPr lang="uk-UA" sz="3200" b="1" dirty="0"/>
              <a:t>інші слова на </a:t>
            </a:r>
            <a:r>
              <a:rPr lang="uk-UA" sz="3200" b="1" dirty="0" smtClean="0"/>
              <a:t>цю </a:t>
            </a:r>
            <a:r>
              <a:rPr lang="uk-UA" sz="3200" b="1" dirty="0"/>
              <a:t>букви. </a:t>
            </a:r>
            <a:endParaRPr lang="uk-UA" sz="32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Клипарт буква 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34446"/>
            <a:ext cx="4860902" cy="486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8" t="10841" r="49218" b="10293"/>
          <a:stretch/>
        </p:blipFill>
        <p:spPr>
          <a:xfrm>
            <a:off x="5467237" y="2963410"/>
            <a:ext cx="2684117" cy="3302869"/>
          </a:xfrm>
          <a:prstGeom prst="rect">
            <a:avLst/>
          </a:prstGeom>
        </p:spPr>
      </p:pic>
      <p:pic>
        <p:nvPicPr>
          <p:cNvPr id="2052" name="Picture 4" descr="Дятел клипарт (42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0500" r="79000">
                        <a14:foregroundMark x1="59333" y1="10500" x2="59333" y2="10500"/>
                        <a14:foregroundMark x1="52833" y1="16500" x2="52833" y2="1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22" r="20757"/>
          <a:stretch/>
        </p:blipFill>
        <p:spPr bwMode="auto">
          <a:xfrm>
            <a:off x="4860902" y="1956857"/>
            <a:ext cx="1538756" cy="181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Детский диван Джипси 21. Купить Детский диван Джипси 21 с доставкой по  Киеву и Украине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385" y="4089861"/>
            <a:ext cx="34671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Дельфин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354" y="2023426"/>
            <a:ext cx="3567948" cy="165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9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307975" y="1949985"/>
            <a:ext cx="4173223" cy="4326838"/>
            <a:chOff x="563735" y="2004405"/>
            <a:chExt cx="4402509" cy="4548795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563735" y="2004405"/>
              <a:ext cx="4402509" cy="4472388"/>
              <a:chOff x="563735" y="2004405"/>
              <a:chExt cx="4402509" cy="4472388"/>
            </a:xfrm>
          </p:grpSpPr>
          <p:sp>
            <p:nvSpPr>
              <p:cNvPr id="2" name="Куб 1"/>
              <p:cNvSpPr/>
              <p:nvPr/>
            </p:nvSpPr>
            <p:spPr>
              <a:xfrm rot="11065376">
                <a:off x="3760834" y="2004405"/>
                <a:ext cx="783434" cy="674129"/>
              </a:xfrm>
              <a:prstGeom prst="cube">
                <a:avLst/>
              </a:prstGeom>
              <a:solidFill>
                <a:srgbClr val="463ED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074" name="Picture 2" descr="Рисунки буква Г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76" r="5856" b="5089"/>
              <a:stretch/>
            </p:blipFill>
            <p:spPr bwMode="auto">
              <a:xfrm>
                <a:off x="563735" y="2047758"/>
                <a:ext cx="4402509" cy="44290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Овал 3"/>
            <p:cNvSpPr/>
            <p:nvPr/>
          </p:nvSpPr>
          <p:spPr>
            <a:xfrm>
              <a:off x="742950" y="5689600"/>
              <a:ext cx="879054" cy="863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076" name="Picture 4" descr="Клипарт ворона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662" y="3850314"/>
            <a:ext cx="2573194" cy="220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Пуговицы клипарт (70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10" y="1662650"/>
            <a:ext cx="2351334" cy="157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4620" y="1815022"/>
            <a:ext cx="2504582" cy="2409472"/>
          </a:xfrm>
          <a:prstGeom prst="rect">
            <a:avLst/>
          </a:prstGeom>
        </p:spPr>
      </p:pic>
      <p:pic>
        <p:nvPicPr>
          <p:cNvPr id="3084" name="Picture 12" descr="25 Бесплатных Карточек Жилье на Украинском | PD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1" t="7374" r="5297" b="14200"/>
          <a:stretch/>
        </p:blipFill>
        <p:spPr bwMode="auto">
          <a:xfrm>
            <a:off x="8209202" y="3345123"/>
            <a:ext cx="3252482" cy="311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041993" y="401823"/>
            <a:ext cx="9775372" cy="10133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Постав </a:t>
            </a:r>
            <a:r>
              <a:rPr lang="uk-UA" sz="3200" b="1" dirty="0"/>
              <a:t>питання </a:t>
            </a:r>
            <a:r>
              <a:rPr lang="uk-UA" sz="3200" b="1" i="1" dirty="0" smtClean="0"/>
              <a:t>хто</a:t>
            </a:r>
            <a:r>
              <a:rPr lang="uk-UA" sz="3200" b="1" i="1" dirty="0"/>
              <a:t>? </a:t>
            </a:r>
            <a:r>
              <a:rPr lang="uk-UA" sz="3200" b="1" dirty="0"/>
              <a:t>або</a:t>
            </a:r>
            <a:r>
              <a:rPr lang="uk-UA" sz="3200" b="1" i="1" dirty="0"/>
              <a:t> що? який? яка? яке</a:t>
            </a:r>
            <a:r>
              <a:rPr lang="uk-UA" sz="3200" b="1" i="1" dirty="0" smtClean="0"/>
              <a:t>?</a:t>
            </a:r>
            <a:r>
              <a:rPr lang="uk-UA" sz="3200" b="1" dirty="0"/>
              <a:t> </a:t>
            </a:r>
            <a:endParaRPr lang="uk-UA" sz="3200" b="1" dirty="0" smtClean="0"/>
          </a:p>
          <a:p>
            <a:pPr algn="ctr"/>
            <a:r>
              <a:rPr lang="uk-UA" sz="3200" b="1" dirty="0" smtClean="0"/>
              <a:t>Добери </a:t>
            </a:r>
            <a:r>
              <a:rPr lang="uk-UA" sz="3200" b="1" dirty="0"/>
              <a:t>інші слова на </a:t>
            </a:r>
            <a:r>
              <a:rPr lang="uk-UA" sz="3200" b="1" dirty="0" smtClean="0"/>
              <a:t>цю </a:t>
            </a:r>
            <a:r>
              <a:rPr lang="uk-UA" sz="3200" b="1" dirty="0"/>
              <a:t>букви. </a:t>
            </a:r>
            <a:endParaRPr lang="uk-UA" sz="3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1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Буква Ц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787236"/>
            <a:ext cx="4739837" cy="467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Цибуля: і смакує, і лікує | Новини | Всеукраїнська асоціація пенсіонері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337" y="3510072"/>
            <a:ext cx="2815944" cy="281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рувки Леденец Конфета Мармелад Шоколад, Кости, ребенок, еда, сладость png  | PNGWi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649" l="109" r="994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9475"/>
            <a:ext cx="4014066" cy="247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Полтавці допомогли повернути викрадене цуценя - Новини Полтавщини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26" b="96353" l="10000" r="94267">
                        <a14:backgroundMark x1="53867" y1="92322" x2="53867" y2="92322"/>
                        <a14:backgroundMark x1="77200" y1="89251" x2="77200" y2="89251"/>
                        <a14:backgroundMark x1="74667" y1="90403" x2="74667" y2="90403"/>
                        <a14:backgroundMark x1="71467" y1="91171" x2="71467" y2="91171"/>
                        <a14:backgroundMark x1="88000" y1="91939" x2="88000" y2="91939"/>
                        <a14:backgroundMark x1="39600" y1="88676" x2="39600" y2="88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544" y="1326982"/>
            <a:ext cx="4180344" cy="290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Чим відрізняється цукор від сахарози?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544" y="4318391"/>
            <a:ext cx="3419411" cy="21308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227051" y="313642"/>
            <a:ext cx="9775372" cy="10133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Постав </a:t>
            </a:r>
            <a:r>
              <a:rPr lang="uk-UA" sz="3200" b="1" dirty="0"/>
              <a:t>питання </a:t>
            </a:r>
            <a:r>
              <a:rPr lang="uk-UA" sz="3200" b="1" i="1" dirty="0" smtClean="0"/>
              <a:t>хто</a:t>
            </a:r>
            <a:r>
              <a:rPr lang="uk-UA" sz="3200" b="1" i="1" dirty="0"/>
              <a:t>? </a:t>
            </a:r>
            <a:r>
              <a:rPr lang="uk-UA" sz="3200" b="1" dirty="0"/>
              <a:t>або</a:t>
            </a:r>
            <a:r>
              <a:rPr lang="uk-UA" sz="3200" b="1" i="1" dirty="0"/>
              <a:t> що? який? яка? яке</a:t>
            </a:r>
            <a:r>
              <a:rPr lang="uk-UA" sz="3200" b="1" i="1" dirty="0" smtClean="0"/>
              <a:t>?</a:t>
            </a:r>
            <a:r>
              <a:rPr lang="uk-UA" sz="3200" b="1" dirty="0"/>
              <a:t> </a:t>
            </a:r>
            <a:endParaRPr lang="uk-UA" sz="3200" b="1" dirty="0" smtClean="0"/>
          </a:p>
          <a:p>
            <a:pPr algn="ctr"/>
            <a:r>
              <a:rPr lang="uk-UA" sz="3200" b="1" dirty="0" smtClean="0"/>
              <a:t>Добери </a:t>
            </a:r>
            <a:r>
              <a:rPr lang="uk-UA" sz="3200" b="1" dirty="0"/>
              <a:t>інші слова на </a:t>
            </a:r>
            <a:r>
              <a:rPr lang="uk-UA" sz="3200" b="1" dirty="0" smtClean="0"/>
              <a:t>цю </a:t>
            </a:r>
            <a:r>
              <a:rPr lang="uk-UA" sz="3200" b="1" dirty="0"/>
              <a:t>букви. </a:t>
            </a:r>
            <a:endParaRPr lang="uk-UA" sz="3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85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18559" y="417301"/>
            <a:ext cx="8756193" cy="781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Поясни, </a:t>
            </a:r>
            <a:r>
              <a:rPr lang="uk-UA" sz="3600" b="1" dirty="0"/>
              <a:t>що сталося з тваринами?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2157679"/>
            <a:ext cx="2521926" cy="2632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898" y="2157679"/>
            <a:ext cx="3923251" cy="2633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323" y="2157508"/>
            <a:ext cx="2615462" cy="2633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2" name="Прямая соединительная линия 31"/>
          <p:cNvCxnSpPr/>
          <p:nvPr/>
        </p:nvCxnSpPr>
        <p:spPr>
          <a:xfrm>
            <a:off x="10117054" y="5317162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1433635" y="5320466"/>
            <a:ext cx="1109303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ый треугольник 37"/>
          <p:cNvSpPr/>
          <p:nvPr/>
        </p:nvSpPr>
        <p:spPr>
          <a:xfrm rot="11552914" flipH="1">
            <a:off x="3564495" y="5077234"/>
            <a:ext cx="111043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H="1">
            <a:off x="9123663" y="5335717"/>
            <a:ext cx="463" cy="47619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3083095" y="5320466"/>
            <a:ext cx="1914207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8130969" y="5327906"/>
            <a:ext cx="2920580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4035596" y="5336645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Прямоугольный треугольник 48"/>
          <p:cNvSpPr/>
          <p:nvPr/>
        </p:nvSpPr>
        <p:spPr>
          <a:xfrm rot="11552914" flipH="1">
            <a:off x="9721866" y="5115670"/>
            <a:ext cx="111043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ый треугольник 49"/>
          <p:cNvSpPr/>
          <p:nvPr/>
        </p:nvSpPr>
        <p:spPr>
          <a:xfrm rot="11552914" flipH="1">
            <a:off x="6049528" y="5081317"/>
            <a:ext cx="111043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5531290" y="5324549"/>
            <a:ext cx="2059990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6520629" y="5340728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1318437" y="5270258"/>
            <a:ext cx="13058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Хвіст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3083095" y="5249417"/>
            <a:ext cx="20676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За    </a:t>
            </a:r>
            <a:r>
              <a:rPr lang="uk-UA" sz="3200" b="1" dirty="0" err="1">
                <a:solidFill>
                  <a:schemeClr val="accent2">
                    <a:lumMod val="50000"/>
                  </a:schemeClr>
                </a:solidFill>
              </a:rPr>
              <a:t>єць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5709043" y="5267326"/>
            <a:ext cx="18822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Пі     </a:t>
            </a:r>
            <a:r>
              <a:rPr lang="uk-UA" sz="3200" b="1" dirty="0" err="1">
                <a:solidFill>
                  <a:schemeClr val="accent2">
                    <a:lumMod val="50000"/>
                  </a:schemeClr>
                </a:solidFill>
              </a:rPr>
              <a:t>вень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971846" y="5249417"/>
            <a:ext cx="32887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err="1">
                <a:solidFill>
                  <a:schemeClr val="accent2">
                    <a:lumMod val="50000"/>
                  </a:schemeClr>
                </a:solidFill>
              </a:rPr>
              <a:t>Ли</a:t>
            </a: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     </a:t>
            </a:r>
            <a:r>
              <a:rPr lang="uk-UA" sz="3200" b="1" dirty="0" err="1">
                <a:solidFill>
                  <a:schemeClr val="accent2">
                    <a:lumMod val="50000"/>
                  </a:schemeClr>
                </a:solidFill>
              </a:rPr>
              <a:t>си</a:t>
            </a: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     </a:t>
            </a:r>
            <a:r>
              <a:rPr lang="uk-UA" sz="3200" b="1" dirty="0" err="1">
                <a:solidFill>
                  <a:schemeClr val="accent2">
                    <a:lumMod val="50000"/>
                  </a:schemeClr>
                </a:solidFill>
              </a:rPr>
              <a:t>чка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33635" y="1304519"/>
            <a:ext cx="7145655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/>
              <a:t>Добери за малюнками слова до схем. Постав в них наголос. Пригадай, в яких словах наголос не ставиться. 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98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18559" y="417301"/>
            <a:ext cx="8756193" cy="781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Робота в зошиті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</a:t>
            </a:r>
            <a:r>
              <a:rPr lang="uk-UA" sz="4000" b="1" dirty="0" smtClean="0">
                <a:solidFill>
                  <a:schemeClr val="bg1"/>
                </a:solidFill>
              </a:rPr>
              <a:t>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1. Навчання грамоти\1 УРОКИ 2023\Читання\010 - Наголос у словах. Казки\2023-09-19_1828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353" y="1520472"/>
            <a:ext cx="7193505" cy="302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декоративный карандаш, анимация, учить, учитель png | PNGWing">
            <a:extLst>
              <a:ext uri="{FF2B5EF4-FFF2-40B4-BE49-F238E27FC236}">
                <a16:creationId xmlns:a16="http://schemas.microsoft.com/office/drawing/2014/main" xmlns="" id="{9FB3F4D3-B963-4F70-9C34-08A4E805B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4" y="1141404"/>
            <a:ext cx="2785333" cy="34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>
            <a:off x="6324600" y="2645228"/>
            <a:ext cx="1143000" cy="1208315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5095511" y="2844392"/>
            <a:ext cx="2435529" cy="729342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5700193" y="3374571"/>
            <a:ext cx="1789265" cy="6096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D:\1 клас\1. Навчання грамоти\1 УРОКИ 2023\Читання\010 - Наголос у словах. Казки\2023-09-19_1836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1573862"/>
            <a:ext cx="7772400" cy="300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Прямая соединительная линия 31"/>
          <p:cNvCxnSpPr/>
          <p:nvPr/>
        </p:nvCxnSpPr>
        <p:spPr>
          <a:xfrm>
            <a:off x="4031939" y="4094314"/>
            <a:ext cx="0" cy="33745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5796655" y="4118401"/>
            <a:ext cx="0" cy="33745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6313275" y="4094314"/>
            <a:ext cx="0" cy="33072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7940563" y="4150027"/>
            <a:ext cx="0" cy="28174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Прямоугольный треугольник 37"/>
          <p:cNvSpPr/>
          <p:nvPr/>
        </p:nvSpPr>
        <p:spPr>
          <a:xfrm rot="11552914" flipH="1">
            <a:off x="3705574" y="3911332"/>
            <a:ext cx="111043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ый треугольник 48"/>
          <p:cNvSpPr/>
          <p:nvPr/>
        </p:nvSpPr>
        <p:spPr>
          <a:xfrm rot="11552914" flipH="1">
            <a:off x="8295838" y="3984167"/>
            <a:ext cx="111043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ый треугольник 49"/>
          <p:cNvSpPr/>
          <p:nvPr/>
        </p:nvSpPr>
        <p:spPr>
          <a:xfrm rot="11552914" flipH="1">
            <a:off x="6187733" y="3938311"/>
            <a:ext cx="111043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D:\1 клас\1. Навчання грамоти\1 УРОКИ 2023\Читання\010 - Наголос у словах. Казки\2023-09-19_1847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495" y="1377722"/>
            <a:ext cx="8011534" cy="463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28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9" grpId="0" animBg="1"/>
      <p:bldP spid="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84695" y="417300"/>
            <a:ext cx="8756193" cy="781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Визнач, </a:t>
            </a:r>
            <a:r>
              <a:rPr lang="uk-UA" sz="3600" b="1" dirty="0"/>
              <a:t>до якого слова підходить схема.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Picture 2" descr="декоративный карандаш, анимация, учить, учитель png | PNGWing">
            <a:extLst>
              <a:ext uri="{FF2B5EF4-FFF2-40B4-BE49-F238E27FC236}">
                <a16:creationId xmlns:a16="http://schemas.microsoft.com/office/drawing/2014/main" xmlns="" id="{9FB3F4D3-B963-4F70-9C34-08A4E805B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4" y="1141404"/>
            <a:ext cx="2785333" cy="34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7EB48564-30E4-4112-BF5D-B7227411DD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033" y="5407207"/>
            <a:ext cx="2335929" cy="109224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1E69AE79-31ED-4C8F-8855-61D24BC55D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437" y="5468264"/>
            <a:ext cx="2351435" cy="106926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8A9704F0-1636-4B0E-9F45-B51455C8B7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735" y="5433041"/>
            <a:ext cx="2351435" cy="10692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87A8A79-69FF-4E4A-AD00-0AE632855E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992" y="2644985"/>
            <a:ext cx="2057792" cy="25291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9116EFD-2947-4D96-910E-36523BA89F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765" y="2832619"/>
            <a:ext cx="2341488" cy="23414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79A100B-4E0F-45D3-954D-92D891811A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0" y="2859649"/>
            <a:ext cx="2393281" cy="2529122"/>
          </a:xfrm>
          <a:prstGeom prst="rect">
            <a:avLst/>
          </a:prstGeom>
        </p:spPr>
      </p:pic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xmlns="" id="{E8C01A7E-03A6-47DD-A987-3A28E4B568D4}"/>
              </a:ext>
            </a:extLst>
          </p:cNvPr>
          <p:cNvSpPr/>
          <p:nvPr/>
        </p:nvSpPr>
        <p:spPr>
          <a:xfrm>
            <a:off x="4819426" y="1829015"/>
            <a:ext cx="4592566" cy="52559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6" name="Пряма сполучна лінія 15">
            <a:extLst>
              <a:ext uri="{FF2B5EF4-FFF2-40B4-BE49-F238E27FC236}">
                <a16:creationId xmlns:a16="http://schemas.microsoft.com/office/drawing/2014/main" xmlns="" id="{0AA7A2E5-58E4-409E-A06B-77CC43286DB2}"/>
              </a:ext>
            </a:extLst>
          </p:cNvPr>
          <p:cNvCxnSpPr/>
          <p:nvPr/>
        </p:nvCxnSpPr>
        <p:spPr>
          <a:xfrm>
            <a:off x="6387353" y="1846086"/>
            <a:ext cx="0" cy="5085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 сполучна лінія 40">
            <a:extLst>
              <a:ext uri="{FF2B5EF4-FFF2-40B4-BE49-F238E27FC236}">
                <a16:creationId xmlns:a16="http://schemas.microsoft.com/office/drawing/2014/main" xmlns="" id="{B24FBBD4-70D1-46AE-8B56-79968C1AC11A}"/>
              </a:ext>
            </a:extLst>
          </p:cNvPr>
          <p:cNvCxnSpPr/>
          <p:nvPr/>
        </p:nvCxnSpPr>
        <p:spPr>
          <a:xfrm>
            <a:off x="7866530" y="1829015"/>
            <a:ext cx="0" cy="5085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Рівнобедрений трикутник 20">
            <a:extLst>
              <a:ext uri="{FF2B5EF4-FFF2-40B4-BE49-F238E27FC236}">
                <a16:creationId xmlns:a16="http://schemas.microsoft.com/office/drawing/2014/main" xmlns="" id="{25BCFBB3-DEC4-4CAF-8402-23A2DF34DF66}"/>
              </a:ext>
            </a:extLst>
          </p:cNvPr>
          <p:cNvSpPr/>
          <p:nvPr/>
        </p:nvSpPr>
        <p:spPr>
          <a:xfrm rot="12532426">
            <a:off x="7338313" y="1526227"/>
            <a:ext cx="80682" cy="25488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Прямоугольник 53">
            <a:extLst>
              <a:ext uri="{FF2B5EF4-FFF2-40B4-BE49-F238E27FC236}">
                <a16:creationId xmlns:a16="http://schemas.microsoft.com/office/drawing/2014/main" xmlns="" id="{248439B4-FC9F-4065-8A04-26D8CC4536B4}"/>
              </a:ext>
            </a:extLst>
          </p:cNvPr>
          <p:cNvSpPr/>
          <p:nvPr/>
        </p:nvSpPr>
        <p:spPr>
          <a:xfrm>
            <a:off x="5223992" y="1768644"/>
            <a:ext cx="3783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err="1">
                <a:solidFill>
                  <a:srgbClr val="2F3242"/>
                </a:solidFill>
              </a:rPr>
              <a:t>Ме</a:t>
            </a:r>
            <a:r>
              <a:rPr lang="uk-UA" sz="3600" b="1" dirty="0">
                <a:solidFill>
                  <a:srgbClr val="2F3242"/>
                </a:solidFill>
              </a:rPr>
              <a:t>        те         лик</a:t>
            </a:r>
            <a:endParaRPr lang="ru-RU" sz="3600" b="1" dirty="0">
              <a:solidFill>
                <a:srgbClr val="2F3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316944" y="1328179"/>
            <a:ext cx="5890519" cy="5768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Настрій якої книжки повторює твій настрій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84108" y="463849"/>
            <a:ext cx="8756193" cy="7553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Налаштування на урок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9" name="Picture 3" descr="D:\Картинки до тестів\Емоції Книга\images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1" t="2414" r="13578" b="4941"/>
          <a:stretch/>
        </p:blipFill>
        <p:spPr bwMode="auto">
          <a:xfrm>
            <a:off x="6896342" y="3474709"/>
            <a:ext cx="2211723" cy="2786771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Картинки до тестів\Емоції Книга\images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17" y="3298074"/>
            <a:ext cx="2786770" cy="2786770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Картинки до тестів\Емоції Книга\images (1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86" y="2159112"/>
            <a:ext cx="2379238" cy="237923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228" y="1996145"/>
            <a:ext cx="1771777" cy="2751909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8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Picture 2" descr="декоративный карандаш, анимация, учить, учитель png | PNGWing">
            <a:extLst>
              <a:ext uri="{FF2B5EF4-FFF2-40B4-BE49-F238E27FC236}">
                <a16:creationId xmlns:a16="http://schemas.microsoft.com/office/drawing/2014/main" xmlns="" id="{9FB3F4D3-B963-4F70-9C34-08A4E805B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2220703"/>
            <a:ext cx="2785333" cy="34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7EB48564-30E4-4112-BF5D-B7227411DD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033" y="5407207"/>
            <a:ext cx="2335929" cy="109224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1E69AE79-31ED-4C8F-8855-61D24BC55D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437" y="5468264"/>
            <a:ext cx="2351435" cy="106926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8A9704F0-1636-4B0E-9F45-B51455C8B7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735" y="5433041"/>
            <a:ext cx="2351435" cy="10692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87A8A79-69FF-4E4A-AD00-0AE632855E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992" y="2848828"/>
            <a:ext cx="2057792" cy="21214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9116EFD-2947-4D96-910E-36523BA89F7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962" y="3137356"/>
            <a:ext cx="1566975" cy="19737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79A100B-4E0F-45D3-954D-92D891811A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677" y="3376309"/>
            <a:ext cx="2393281" cy="1495800"/>
          </a:xfrm>
          <a:prstGeom prst="rect">
            <a:avLst/>
          </a:prstGeom>
        </p:spPr>
      </p:pic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xmlns="" id="{E8C01A7E-03A6-47DD-A987-3A28E4B568D4}"/>
              </a:ext>
            </a:extLst>
          </p:cNvPr>
          <p:cNvSpPr/>
          <p:nvPr/>
        </p:nvSpPr>
        <p:spPr>
          <a:xfrm>
            <a:off x="4819426" y="1829015"/>
            <a:ext cx="4592566" cy="52559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6" name="Пряма сполучна лінія 15">
            <a:extLst>
              <a:ext uri="{FF2B5EF4-FFF2-40B4-BE49-F238E27FC236}">
                <a16:creationId xmlns:a16="http://schemas.microsoft.com/office/drawing/2014/main" xmlns="" id="{0AA7A2E5-58E4-409E-A06B-77CC43286DB2}"/>
              </a:ext>
            </a:extLst>
          </p:cNvPr>
          <p:cNvCxnSpPr/>
          <p:nvPr/>
        </p:nvCxnSpPr>
        <p:spPr>
          <a:xfrm>
            <a:off x="6387353" y="1846086"/>
            <a:ext cx="0" cy="5085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 сполучна лінія 40">
            <a:extLst>
              <a:ext uri="{FF2B5EF4-FFF2-40B4-BE49-F238E27FC236}">
                <a16:creationId xmlns:a16="http://schemas.microsoft.com/office/drawing/2014/main" xmlns="" id="{B24FBBD4-70D1-46AE-8B56-79968C1AC11A}"/>
              </a:ext>
            </a:extLst>
          </p:cNvPr>
          <p:cNvCxnSpPr/>
          <p:nvPr/>
        </p:nvCxnSpPr>
        <p:spPr>
          <a:xfrm>
            <a:off x="7866530" y="1829015"/>
            <a:ext cx="0" cy="5085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Рівнобедрений трикутник 20">
            <a:extLst>
              <a:ext uri="{FF2B5EF4-FFF2-40B4-BE49-F238E27FC236}">
                <a16:creationId xmlns:a16="http://schemas.microsoft.com/office/drawing/2014/main" xmlns="" id="{25BCFBB3-DEC4-4CAF-8402-23A2DF34DF66}"/>
              </a:ext>
            </a:extLst>
          </p:cNvPr>
          <p:cNvSpPr/>
          <p:nvPr/>
        </p:nvSpPr>
        <p:spPr>
          <a:xfrm rot="12532426">
            <a:off x="5745486" y="1394192"/>
            <a:ext cx="80682" cy="25488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Прямоугольник 53">
            <a:extLst>
              <a:ext uri="{FF2B5EF4-FFF2-40B4-BE49-F238E27FC236}">
                <a16:creationId xmlns:a16="http://schemas.microsoft.com/office/drawing/2014/main" xmlns="" id="{248439B4-FC9F-4065-8A04-26D8CC4536B4}"/>
              </a:ext>
            </a:extLst>
          </p:cNvPr>
          <p:cNvSpPr/>
          <p:nvPr/>
        </p:nvSpPr>
        <p:spPr>
          <a:xfrm>
            <a:off x="5223992" y="1768644"/>
            <a:ext cx="3783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err="1">
                <a:solidFill>
                  <a:srgbClr val="2F3242"/>
                </a:solidFill>
              </a:rPr>
              <a:t>лас</a:t>
            </a:r>
            <a:r>
              <a:rPr lang="uk-UA" sz="3600" b="1" dirty="0">
                <a:solidFill>
                  <a:srgbClr val="2F3242"/>
                </a:solidFill>
              </a:rPr>
              <a:t>       </a:t>
            </a:r>
            <a:r>
              <a:rPr lang="uk-UA" sz="3600" b="1" dirty="0" err="1">
                <a:solidFill>
                  <a:srgbClr val="2F3242"/>
                </a:solidFill>
              </a:rPr>
              <a:t>тів</a:t>
            </a:r>
            <a:r>
              <a:rPr lang="uk-UA" sz="3600" b="1" dirty="0">
                <a:solidFill>
                  <a:srgbClr val="2F3242"/>
                </a:solidFill>
              </a:rPr>
              <a:t>        ка</a:t>
            </a:r>
            <a:endParaRPr lang="ru-RU" sz="3600" b="1" dirty="0">
              <a:solidFill>
                <a:srgbClr val="2F3242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84695" y="417300"/>
            <a:ext cx="8756193" cy="781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Визнач, </a:t>
            </a:r>
            <a:r>
              <a:rPr lang="uk-UA" sz="3600" b="1" dirty="0"/>
              <a:t>до якого слова підходить схема.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34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Picture 2" descr="декоративный карандаш, анимация, учить, учитель png | PNGWing">
            <a:extLst>
              <a:ext uri="{FF2B5EF4-FFF2-40B4-BE49-F238E27FC236}">
                <a16:creationId xmlns:a16="http://schemas.microsoft.com/office/drawing/2014/main" xmlns="" id="{9FB3F4D3-B963-4F70-9C34-08A4E805B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2220703"/>
            <a:ext cx="2785333" cy="34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7EB48564-30E4-4112-BF5D-B7227411DD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033" y="5407207"/>
            <a:ext cx="2335929" cy="109224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1E69AE79-31ED-4C8F-8855-61D24BC55D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437" y="5468264"/>
            <a:ext cx="2351435" cy="106926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8A9704F0-1636-4B0E-9F45-B51455C8B7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735" y="5433041"/>
            <a:ext cx="2351435" cy="10692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87A8A79-69FF-4E4A-AD00-0AE632855E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170" y="3116315"/>
            <a:ext cx="2057792" cy="20577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9116EFD-2947-4D96-910E-36523BA89F7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263" y="2832619"/>
            <a:ext cx="1672491" cy="23414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79A100B-4E0F-45D3-954D-92D891811A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82037">
            <a:off x="5489929" y="1966529"/>
            <a:ext cx="3808636" cy="3808636"/>
          </a:xfrm>
          <a:prstGeom prst="rect">
            <a:avLst/>
          </a:prstGeom>
        </p:spPr>
      </p:pic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xmlns="" id="{E8C01A7E-03A6-47DD-A987-3A28E4B568D4}"/>
              </a:ext>
            </a:extLst>
          </p:cNvPr>
          <p:cNvSpPr/>
          <p:nvPr/>
        </p:nvSpPr>
        <p:spPr>
          <a:xfrm>
            <a:off x="4819426" y="1829015"/>
            <a:ext cx="4592566" cy="52559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6" name="Пряма сполучна лінія 15">
            <a:extLst>
              <a:ext uri="{FF2B5EF4-FFF2-40B4-BE49-F238E27FC236}">
                <a16:creationId xmlns:a16="http://schemas.microsoft.com/office/drawing/2014/main" xmlns="" id="{0AA7A2E5-58E4-409E-A06B-77CC43286DB2}"/>
              </a:ext>
            </a:extLst>
          </p:cNvPr>
          <p:cNvCxnSpPr/>
          <p:nvPr/>
        </p:nvCxnSpPr>
        <p:spPr>
          <a:xfrm>
            <a:off x="6387353" y="1846086"/>
            <a:ext cx="0" cy="5085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 сполучна лінія 40">
            <a:extLst>
              <a:ext uri="{FF2B5EF4-FFF2-40B4-BE49-F238E27FC236}">
                <a16:creationId xmlns:a16="http://schemas.microsoft.com/office/drawing/2014/main" xmlns="" id="{B24FBBD4-70D1-46AE-8B56-79968C1AC11A}"/>
              </a:ext>
            </a:extLst>
          </p:cNvPr>
          <p:cNvCxnSpPr/>
          <p:nvPr/>
        </p:nvCxnSpPr>
        <p:spPr>
          <a:xfrm>
            <a:off x="7866530" y="1829015"/>
            <a:ext cx="0" cy="5085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Рівнобедрений трикутник 20">
            <a:extLst>
              <a:ext uri="{FF2B5EF4-FFF2-40B4-BE49-F238E27FC236}">
                <a16:creationId xmlns:a16="http://schemas.microsoft.com/office/drawing/2014/main" xmlns="" id="{25BCFBB3-DEC4-4CAF-8402-23A2DF34DF66}"/>
              </a:ext>
            </a:extLst>
          </p:cNvPr>
          <p:cNvSpPr/>
          <p:nvPr/>
        </p:nvSpPr>
        <p:spPr>
          <a:xfrm rot="12532426">
            <a:off x="7338313" y="1526227"/>
            <a:ext cx="80682" cy="25488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Прямоугольник 53">
            <a:extLst>
              <a:ext uri="{FF2B5EF4-FFF2-40B4-BE49-F238E27FC236}">
                <a16:creationId xmlns:a16="http://schemas.microsoft.com/office/drawing/2014/main" xmlns="" id="{248439B4-FC9F-4065-8A04-26D8CC4536B4}"/>
              </a:ext>
            </a:extLst>
          </p:cNvPr>
          <p:cNvSpPr/>
          <p:nvPr/>
        </p:nvSpPr>
        <p:spPr>
          <a:xfrm>
            <a:off x="5309672" y="1768644"/>
            <a:ext cx="3783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err="1">
                <a:solidFill>
                  <a:srgbClr val="2F3242"/>
                </a:solidFill>
              </a:rPr>
              <a:t>ло</a:t>
            </a:r>
            <a:r>
              <a:rPr lang="uk-UA" sz="3600" b="1" dirty="0">
                <a:solidFill>
                  <a:srgbClr val="2F3242"/>
                </a:solidFill>
              </a:rPr>
              <a:t>        па         та</a:t>
            </a:r>
            <a:endParaRPr lang="ru-RU" sz="3600" b="1" dirty="0">
              <a:solidFill>
                <a:srgbClr val="2F3242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84695" y="417300"/>
            <a:ext cx="8756193" cy="781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Визнач, </a:t>
            </a:r>
            <a:r>
              <a:rPr lang="uk-UA" sz="3600" b="1" dirty="0"/>
              <a:t>до якого слова підходить схема.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74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Picture 2" descr="декоративный карандаш, анимация, учить, учитель png | PNGWing">
            <a:extLst>
              <a:ext uri="{FF2B5EF4-FFF2-40B4-BE49-F238E27FC236}">
                <a16:creationId xmlns:a16="http://schemas.microsoft.com/office/drawing/2014/main" xmlns="" id="{9FB3F4D3-B963-4F70-9C34-08A4E805B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2220703"/>
            <a:ext cx="2785333" cy="34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7EB48564-30E4-4112-BF5D-B7227411DD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033" y="5407207"/>
            <a:ext cx="2335929" cy="109224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1E69AE79-31ED-4C8F-8855-61D24BC55D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437" y="5468264"/>
            <a:ext cx="2351435" cy="106926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8A9704F0-1636-4B0E-9F45-B51455C8B7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735" y="5433041"/>
            <a:ext cx="2351435" cy="10692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87A8A79-69FF-4E4A-AD00-0AE632855E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481" y="2758475"/>
            <a:ext cx="2361856" cy="23618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9116EFD-2947-4D96-910E-36523BA89F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765" y="2832619"/>
            <a:ext cx="2341488" cy="23414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79A100B-4E0F-45D3-954D-92D891811A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82" y="2727050"/>
            <a:ext cx="2393281" cy="2393281"/>
          </a:xfrm>
          <a:prstGeom prst="rect">
            <a:avLst/>
          </a:prstGeom>
        </p:spPr>
      </p:pic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xmlns="" id="{E8C01A7E-03A6-47DD-A987-3A28E4B568D4}"/>
              </a:ext>
            </a:extLst>
          </p:cNvPr>
          <p:cNvSpPr/>
          <p:nvPr/>
        </p:nvSpPr>
        <p:spPr>
          <a:xfrm>
            <a:off x="4819426" y="1829015"/>
            <a:ext cx="4592566" cy="52559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6" name="Пряма сполучна лінія 15">
            <a:extLst>
              <a:ext uri="{FF2B5EF4-FFF2-40B4-BE49-F238E27FC236}">
                <a16:creationId xmlns:a16="http://schemas.microsoft.com/office/drawing/2014/main" xmlns="" id="{0AA7A2E5-58E4-409E-A06B-77CC43286DB2}"/>
              </a:ext>
            </a:extLst>
          </p:cNvPr>
          <p:cNvCxnSpPr/>
          <p:nvPr/>
        </p:nvCxnSpPr>
        <p:spPr>
          <a:xfrm>
            <a:off x="6387353" y="1846086"/>
            <a:ext cx="0" cy="5085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 сполучна лінія 40">
            <a:extLst>
              <a:ext uri="{FF2B5EF4-FFF2-40B4-BE49-F238E27FC236}">
                <a16:creationId xmlns:a16="http://schemas.microsoft.com/office/drawing/2014/main" xmlns="" id="{B24FBBD4-70D1-46AE-8B56-79968C1AC11A}"/>
              </a:ext>
            </a:extLst>
          </p:cNvPr>
          <p:cNvCxnSpPr/>
          <p:nvPr/>
        </p:nvCxnSpPr>
        <p:spPr>
          <a:xfrm>
            <a:off x="7866530" y="1829015"/>
            <a:ext cx="0" cy="5085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Рівнобедрений трикутник 20">
            <a:extLst>
              <a:ext uri="{FF2B5EF4-FFF2-40B4-BE49-F238E27FC236}">
                <a16:creationId xmlns:a16="http://schemas.microsoft.com/office/drawing/2014/main" xmlns="" id="{25BCFBB3-DEC4-4CAF-8402-23A2DF34DF66}"/>
              </a:ext>
            </a:extLst>
          </p:cNvPr>
          <p:cNvSpPr/>
          <p:nvPr/>
        </p:nvSpPr>
        <p:spPr>
          <a:xfrm rot="12532426">
            <a:off x="8709913" y="1460206"/>
            <a:ext cx="80682" cy="25488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Прямоугольник 53">
            <a:extLst>
              <a:ext uri="{FF2B5EF4-FFF2-40B4-BE49-F238E27FC236}">
                <a16:creationId xmlns:a16="http://schemas.microsoft.com/office/drawing/2014/main" xmlns="" id="{248439B4-FC9F-4065-8A04-26D8CC4536B4}"/>
              </a:ext>
            </a:extLst>
          </p:cNvPr>
          <p:cNvSpPr/>
          <p:nvPr/>
        </p:nvSpPr>
        <p:spPr>
          <a:xfrm>
            <a:off x="5223992" y="1768644"/>
            <a:ext cx="3783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2F3242"/>
                </a:solidFill>
              </a:rPr>
              <a:t>те        </a:t>
            </a:r>
            <a:r>
              <a:rPr lang="uk-UA" sz="3600" b="1" dirty="0" err="1">
                <a:solidFill>
                  <a:srgbClr val="2F3242"/>
                </a:solidFill>
              </a:rPr>
              <a:t>ле</a:t>
            </a:r>
            <a:r>
              <a:rPr lang="uk-UA" sz="3600" b="1" dirty="0">
                <a:solidFill>
                  <a:srgbClr val="2F3242"/>
                </a:solidFill>
              </a:rPr>
              <a:t>         фон</a:t>
            </a:r>
            <a:endParaRPr lang="ru-RU" sz="3600" b="1" dirty="0">
              <a:solidFill>
                <a:srgbClr val="2F3242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84695" y="417300"/>
            <a:ext cx="8756193" cy="781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Визнач, </a:t>
            </a:r>
            <a:r>
              <a:rPr lang="uk-UA" sz="3600" b="1" dirty="0"/>
              <a:t>до якого слова підходить схема.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2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Picture 2" descr="декоративный карандаш, анимация, учить, учитель png | PNGWing">
            <a:extLst>
              <a:ext uri="{FF2B5EF4-FFF2-40B4-BE49-F238E27FC236}">
                <a16:creationId xmlns:a16="http://schemas.microsoft.com/office/drawing/2014/main" xmlns="" id="{9FB3F4D3-B963-4F70-9C34-08A4E805B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2220703"/>
            <a:ext cx="2785333" cy="34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7EB48564-30E4-4112-BF5D-B7227411DD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033" y="5407207"/>
            <a:ext cx="2335929" cy="109224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1E69AE79-31ED-4C8F-8855-61D24BC55D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437" y="5468264"/>
            <a:ext cx="2351435" cy="106926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8A9704F0-1636-4B0E-9F45-B51455C8B7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735" y="5433041"/>
            <a:ext cx="2351435" cy="10692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87A8A79-69FF-4E4A-AD00-0AE632855E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992" y="2644985"/>
            <a:ext cx="2057792" cy="25291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9116EFD-2947-4D96-910E-36523BA89F7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298" y="3141405"/>
            <a:ext cx="1564010" cy="20327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79A100B-4E0F-45D3-954D-92D891811A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69370"/>
            <a:ext cx="2171110" cy="2032701"/>
          </a:xfrm>
          <a:prstGeom prst="rect">
            <a:avLst/>
          </a:prstGeom>
        </p:spPr>
      </p:pic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xmlns="" id="{E8C01A7E-03A6-47DD-A987-3A28E4B568D4}"/>
              </a:ext>
            </a:extLst>
          </p:cNvPr>
          <p:cNvSpPr/>
          <p:nvPr/>
        </p:nvSpPr>
        <p:spPr>
          <a:xfrm>
            <a:off x="4819426" y="1829015"/>
            <a:ext cx="4592566" cy="52559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6" name="Пряма сполучна лінія 15">
            <a:extLst>
              <a:ext uri="{FF2B5EF4-FFF2-40B4-BE49-F238E27FC236}">
                <a16:creationId xmlns:a16="http://schemas.microsoft.com/office/drawing/2014/main" xmlns="" id="{0AA7A2E5-58E4-409E-A06B-77CC43286DB2}"/>
              </a:ext>
            </a:extLst>
          </p:cNvPr>
          <p:cNvCxnSpPr/>
          <p:nvPr/>
        </p:nvCxnSpPr>
        <p:spPr>
          <a:xfrm>
            <a:off x="6387353" y="1846086"/>
            <a:ext cx="0" cy="5085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 сполучна лінія 40">
            <a:extLst>
              <a:ext uri="{FF2B5EF4-FFF2-40B4-BE49-F238E27FC236}">
                <a16:creationId xmlns:a16="http://schemas.microsoft.com/office/drawing/2014/main" xmlns="" id="{B24FBBD4-70D1-46AE-8B56-79968C1AC11A}"/>
              </a:ext>
            </a:extLst>
          </p:cNvPr>
          <p:cNvCxnSpPr/>
          <p:nvPr/>
        </p:nvCxnSpPr>
        <p:spPr>
          <a:xfrm>
            <a:off x="7866530" y="1829015"/>
            <a:ext cx="0" cy="5085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Рівнобедрений трикутник 20">
            <a:extLst>
              <a:ext uri="{FF2B5EF4-FFF2-40B4-BE49-F238E27FC236}">
                <a16:creationId xmlns:a16="http://schemas.microsoft.com/office/drawing/2014/main" xmlns="" id="{25BCFBB3-DEC4-4CAF-8402-23A2DF34DF66}"/>
              </a:ext>
            </a:extLst>
          </p:cNvPr>
          <p:cNvSpPr/>
          <p:nvPr/>
        </p:nvSpPr>
        <p:spPr>
          <a:xfrm rot="12532426">
            <a:off x="5701243" y="1411195"/>
            <a:ext cx="80682" cy="25488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Прямоугольник 53">
            <a:extLst>
              <a:ext uri="{FF2B5EF4-FFF2-40B4-BE49-F238E27FC236}">
                <a16:creationId xmlns:a16="http://schemas.microsoft.com/office/drawing/2014/main" xmlns="" id="{248439B4-FC9F-4065-8A04-26D8CC4536B4}"/>
              </a:ext>
            </a:extLst>
          </p:cNvPr>
          <p:cNvSpPr/>
          <p:nvPr/>
        </p:nvSpPr>
        <p:spPr>
          <a:xfrm>
            <a:off x="5223992" y="1768644"/>
            <a:ext cx="3783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2F3242"/>
                </a:solidFill>
              </a:rPr>
              <a:t>де        ре         во</a:t>
            </a:r>
            <a:endParaRPr lang="ru-RU" sz="3600" b="1" dirty="0">
              <a:solidFill>
                <a:srgbClr val="2F3242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84695" y="417300"/>
            <a:ext cx="8756193" cy="781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Визнач, </a:t>
            </a:r>
            <a:r>
              <a:rPr lang="uk-UA" sz="3600" b="1" dirty="0"/>
              <a:t>до якого слова підходить схема.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3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53885" y="464486"/>
            <a:ext cx="9758811" cy="6785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Робота з дитячою </a:t>
            </a:r>
            <a:r>
              <a:rPr lang="uk-UA" sz="3200" b="1" dirty="0" smtClean="0"/>
              <a:t>книжкою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 descr="Солом'яний бичок. Українські народні казки і пісні - купити за найкращою  ціною в Харкові від компанії &quot;KIDSBOOK&quot; - 148966289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97" y="1815334"/>
            <a:ext cx="1997376" cy="28231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Телесик. Українські народні казки | Книжкова Хата - магазин цікавих книг!  м. Коломия, вул. Чорновола, 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220" y="1809584"/>
            <a:ext cx="1997376" cy="28289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Книга:Українські казки частина 1 (Septima,2005) — Казки українською мовою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923" y="1815334"/>
            <a:ext cx="2021031" cy="28289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Дикі гуси: Українські народні казки | Книжкова Хата - магазин цікавих книг!  м. Коломия, вул. Чорновола, 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629" y="1815335"/>
            <a:ext cx="1997376" cy="28289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Купити книгу Колосок. Казки з наліпками. 32 наліпки видавництво Пегас |  Bookop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959" y="3547380"/>
            <a:ext cx="1997376" cy="28289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Ріпка Серія &quot;Моя перша книжечка&quot; Видавництво СМАЙЛ › Інтернет-магазин  SMILEBOO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" t="4187" r="1627" b="2226"/>
          <a:stretch/>
        </p:blipFill>
        <p:spPr bwMode="auto">
          <a:xfrm>
            <a:off x="5034602" y="3547380"/>
            <a:ext cx="1997376" cy="28316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Вовк і козенята Серія &quot;Моя перша книжечка&quot; Видавництво СМАЙЛ ›  Інтернет-магазин SMILEBOOK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" r="2188" b="2016"/>
          <a:stretch/>
        </p:blipFill>
        <p:spPr bwMode="auto">
          <a:xfrm>
            <a:off x="7521461" y="3721551"/>
            <a:ext cx="2021031" cy="28289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53885" y="1179497"/>
            <a:ext cx="975881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/>
              <a:t>Розглянь книжки. </a:t>
            </a:r>
            <a:r>
              <a:rPr lang="uk-UA" sz="2000" b="1" dirty="0" smtClean="0"/>
              <a:t>Чи </a:t>
            </a:r>
            <a:r>
              <a:rPr lang="uk-UA" sz="2000" b="1" dirty="0"/>
              <a:t>знаєш ти ці казки? Хто тобі їх читав? Бесіда про улюблені казки.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8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558142" y="464810"/>
            <a:ext cx="7976131" cy="67704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82487" y="2768207"/>
            <a:ext cx="4823802" cy="15323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Що нового </a:t>
            </a:r>
            <a:r>
              <a:rPr lang="uk-UA" sz="2800" b="1" dirty="0" smtClean="0">
                <a:solidFill>
                  <a:schemeClr val="bg1"/>
                </a:solidFill>
              </a:rPr>
              <a:t>сьогодні ми дізнались на </a:t>
            </a:r>
            <a:r>
              <a:rPr lang="uk-UA" sz="28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Чого </a:t>
            </a:r>
            <a:r>
              <a:rPr lang="uk-UA" sz="2800" b="1" dirty="0">
                <a:solidFill>
                  <a:schemeClr val="bg1"/>
                </a:solidFill>
              </a:rPr>
              <a:t>ви навчились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?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60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92629" y="446920"/>
            <a:ext cx="9913788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736" y="1734812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0567" y1="16743" x2="70567" y2="16743"/>
                        <a14:foregroundMark x1="67376" y1="16972" x2="67376" y2="16972"/>
                        <a14:foregroundMark x1="47872" y1="17661" x2="47872" y2="17661"/>
                        <a14:foregroundMark x1="18794" y1="26835" x2="18794" y2="26835"/>
                        <a14:foregroundMark x1="15248" y1="17890" x2="15248" y2="17890"/>
                        <a14:foregroundMark x1="13475" y1="14450" x2="13475" y2="14450"/>
                        <a14:foregroundMark x1="8865" y1="18578" x2="8865" y2="18578"/>
                        <a14:foregroundMark x1="11702" y1="21560" x2="11702" y2="21560"/>
                        <a14:foregroundMark x1="17021" y1="15367" x2="17021" y2="15367"/>
                        <a14:foregroundMark x1="80496" y1="55734" x2="80496" y2="55734"/>
                        <a14:foregroundMark x1="73050" y1="57339" x2="73050" y2="57339"/>
                        <a14:foregroundMark x1="54965" y1="27523" x2="54965" y2="27523"/>
                        <a14:foregroundMark x1="51064" y1="32798" x2="51064" y2="32798"/>
                        <a14:foregroundMark x1="10993" y1="14450" x2="10993" y2="14450"/>
                        <a14:foregroundMark x1="10638" y1="16055" x2="10638" y2="16055"/>
                        <a14:foregroundMark x1="7092" y1="16743" x2="7092" y2="167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92"/>
          <a:stretch/>
        </p:blipFill>
        <p:spPr bwMode="auto">
          <a:xfrm flipH="1">
            <a:off x="194792" y="132739"/>
            <a:ext cx="1623122" cy="231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249886" y="2353643"/>
            <a:ext cx="37229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ш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й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ш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й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0000"/>
                </a:solidFill>
              </a:rPr>
              <a:t>я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322ADA"/>
                </a:solidFill>
              </a:rPr>
              <a:t>ь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й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600" b="1" dirty="0">
                <a:solidFill>
                  <a:srgbClr val="FF0000"/>
                </a:solidFill>
              </a:rPr>
              <a:t>еа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тр 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кт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 </a:t>
            </a:r>
          </a:p>
        </p:txBody>
      </p:sp>
    </p:spTree>
    <p:extLst>
      <p:ext uri="{BB962C8B-B14F-4D97-AF65-F5344CB8AC3E}">
        <p14:creationId xmlns:p14="http://schemas.microsoft.com/office/powerpoint/2010/main" val="427945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06265" y="434744"/>
            <a:ext cx="8732066" cy="7844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Вправа </a:t>
            </a:r>
            <a:r>
              <a:rPr lang="uk-UA" sz="3600" b="1" dirty="0" smtClean="0">
                <a:solidFill>
                  <a:schemeClr val="bg1"/>
                </a:solidFill>
              </a:rPr>
              <a:t>«Моя книжка»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206590" y="4319583"/>
            <a:ext cx="3278953" cy="1118135"/>
          </a:xfrm>
          <a:prstGeom prst="roundRect">
            <a:avLst/>
          </a:prstGeom>
          <a:solidFill>
            <a:srgbClr val="7030A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Мені вдалося все, але не відразу.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037715" y="4341354"/>
            <a:ext cx="2812245" cy="88997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Мені було дуже важко.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74945" y="4460926"/>
            <a:ext cx="2599626" cy="9141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Це було дуже просто!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D:\Картинки до тестів\Емоції Книга\images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1" t="2414" r="13578" b="4941"/>
          <a:stretch/>
        </p:blipFill>
        <p:spPr bwMode="auto">
          <a:xfrm>
            <a:off x="4757057" y="1721861"/>
            <a:ext cx="1940657" cy="244522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Книга\images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19" y="1721861"/>
            <a:ext cx="2467078" cy="246707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576" y="1437030"/>
            <a:ext cx="1771777" cy="2751909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20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Сковородка Bosch HEZ390230 | Официальный партнер БОШ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2" b="21420"/>
          <a:stretch/>
        </p:blipFill>
        <p:spPr bwMode="auto">
          <a:xfrm>
            <a:off x="9084102" y="4121902"/>
            <a:ext cx="2823926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4257" y="445746"/>
            <a:ext cx="9402239" cy="6428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</a:t>
            </a:r>
            <a:r>
              <a:rPr lang="uk-UA" sz="3200" b="1" dirty="0">
                <a:solidFill>
                  <a:schemeClr val="bg1"/>
                </a:solidFill>
              </a:rPr>
              <a:t>и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предмети. </a:t>
            </a:r>
            <a:r>
              <a:rPr lang="uk-UA" sz="3200" b="1" dirty="0" smtClean="0">
                <a:solidFill>
                  <a:schemeClr val="bg1"/>
                </a:solidFill>
              </a:rPr>
              <a:t>Побудуй </a:t>
            </a:r>
            <a:r>
              <a:rPr lang="uk-UA" sz="3200" b="1" dirty="0">
                <a:solidFill>
                  <a:schemeClr val="bg1"/>
                </a:solidFill>
              </a:rPr>
              <a:t>схеми цих </a:t>
            </a:r>
            <a:r>
              <a:rPr lang="uk-UA" sz="3200" b="1" dirty="0" smtClean="0">
                <a:solidFill>
                  <a:schemeClr val="bg1"/>
                </a:solidFill>
              </a:rPr>
              <a:t>слів.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Тарелка фарфоровая 20 см глубокая &quot;Бамбуковая орхидея&quot; 5С0845Ф34 ТМ Добруш  - купить в Киеве (Украина) | До Кухн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38" b="90000" l="3667" r="98167"/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48" b="21334"/>
          <a:stretch/>
        </p:blipFill>
        <p:spPr bwMode="auto">
          <a:xfrm>
            <a:off x="9014332" y="2041865"/>
            <a:ext cx="2663370" cy="132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Маленькие Электрические Чайники на 1 Литр — Купить Недорого у Проверенных  Продавцов на Bigl.u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" t="3625" r="8229" b="4953"/>
          <a:stretch/>
        </p:blipFill>
        <p:spPr bwMode="auto">
          <a:xfrm>
            <a:off x="6526650" y="2534854"/>
            <a:ext cx="2292821" cy="220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Кастрюля эмалированная Айва 2,2 л, желтая, цена 445 грн - Prom.ua  (ID#1341007188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314" y="1545062"/>
            <a:ext cx="2945062" cy="2159431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Клипарт чашка (69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93"/>
          <a:stretch/>
        </p:blipFill>
        <p:spPr bwMode="auto">
          <a:xfrm>
            <a:off x="3755759" y="4527851"/>
            <a:ext cx="2155825" cy="119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743973" y="3704493"/>
            <a:ext cx="2220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chemeClr val="accent2">
                    <a:lumMod val="50000"/>
                  </a:schemeClr>
                </a:solidFill>
              </a:rPr>
              <a:t>Каст </a:t>
            </a:r>
            <a:r>
              <a:rPr lang="uk-UA" sz="3600" b="1" dirty="0" err="1">
                <a:solidFill>
                  <a:schemeClr val="accent2">
                    <a:lumMod val="50000"/>
                  </a:schemeClr>
                </a:solidFill>
              </a:rPr>
              <a:t>ру</a:t>
            </a:r>
            <a:r>
              <a:rPr lang="uk-UA" sz="3600" b="1" dirty="0">
                <a:solidFill>
                  <a:schemeClr val="accent2">
                    <a:lumMod val="50000"/>
                  </a:schemeClr>
                </a:solidFill>
              </a:rPr>
              <a:t> ля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674825" y="5878773"/>
            <a:ext cx="30028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err="1">
                <a:solidFill>
                  <a:srgbClr val="2F3242"/>
                </a:solidFill>
              </a:rPr>
              <a:t>Ско</a:t>
            </a:r>
            <a:r>
              <a:rPr lang="uk-UA" sz="3600" b="1" dirty="0">
                <a:solidFill>
                  <a:srgbClr val="2F3242"/>
                </a:solidFill>
              </a:rPr>
              <a:t> во рід ка</a:t>
            </a:r>
            <a:endParaRPr lang="ru-RU" sz="3600" b="1" dirty="0">
              <a:solidFill>
                <a:srgbClr val="2F3242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642397" y="3796494"/>
            <a:ext cx="2423304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4771931" y="3796494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342418" y="3796494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8680759" y="5956031"/>
            <a:ext cx="2886322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9657165" y="5956031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10236578" y="5956031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10942043" y="5956031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9190520" y="3452250"/>
            <a:ext cx="2309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7030A0"/>
                </a:solidFill>
              </a:rPr>
              <a:t>Та   </a:t>
            </a:r>
            <a:r>
              <a:rPr lang="uk-UA" sz="3600" b="1" dirty="0" err="1">
                <a:solidFill>
                  <a:srgbClr val="7030A0"/>
                </a:solidFill>
              </a:rPr>
              <a:t>ріл</a:t>
            </a:r>
            <a:r>
              <a:rPr lang="uk-UA" sz="3600" b="1" dirty="0">
                <a:solidFill>
                  <a:srgbClr val="7030A0"/>
                </a:solidFill>
              </a:rPr>
              <a:t>  ка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233481" y="3528748"/>
            <a:ext cx="2247200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9884595" y="3528748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10806496" y="3528748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3824775" y="5879998"/>
            <a:ext cx="19346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</a:rPr>
              <a:t>Чаш   ка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824775" y="5956031"/>
            <a:ext cx="1894312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5033933" y="5956031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6473162" y="4917023"/>
            <a:ext cx="2189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Чай </a:t>
            </a:r>
            <a:r>
              <a:rPr lang="uk-UA" sz="3600" b="1" dirty="0" err="1">
                <a:solidFill>
                  <a:schemeClr val="accent6">
                    <a:lumMod val="50000"/>
                  </a:schemeClr>
                </a:solidFill>
              </a:rPr>
              <a:t>ник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485297" y="5002514"/>
            <a:ext cx="2189528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7580061" y="5001633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7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998876"/>
            <a:ext cx="3342301" cy="408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17029" y="1173761"/>
            <a:ext cx="6290999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Як можна всі ці предмети назвати одним словом? </a:t>
            </a:r>
            <a:r>
              <a:rPr lang="uk-UA" sz="2000" b="1" dirty="0" smtClean="0">
                <a:solidFill>
                  <a:schemeClr val="bg1"/>
                </a:solidFill>
              </a:rPr>
              <a:t>Склади </a:t>
            </a:r>
            <a:r>
              <a:rPr lang="uk-UA" sz="2000" b="1" dirty="0">
                <a:solidFill>
                  <a:schemeClr val="bg1"/>
                </a:solidFill>
              </a:rPr>
              <a:t>речення, використовуючи знаки: «.», «!», «?». </a:t>
            </a:r>
          </a:p>
        </p:txBody>
      </p:sp>
    </p:spTree>
    <p:extLst>
      <p:ext uri="{BB962C8B-B14F-4D97-AF65-F5344CB8AC3E}">
        <p14:creationId xmlns:p14="http://schemas.microsoft.com/office/powerpoint/2010/main" val="168785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32" grpId="0"/>
      <p:bldP spid="36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50276" y="445745"/>
            <a:ext cx="7176791" cy="8417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650276" y="1895895"/>
            <a:ext cx="4378719" cy="31085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ми продовжимо вчитися поділяти слова на склади, познайомимося з наголосом у словах. Побуваємо у ляльковому театрі.</a:t>
            </a:r>
            <a:endParaRPr lang="uk-UA" sz="2800" b="1" i="1" dirty="0">
              <a:solidFill>
                <a:schemeClr val="bg1"/>
              </a:solidFill>
            </a:endParaRPr>
          </a:p>
        </p:txBody>
      </p:sp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975" y="445745"/>
            <a:ext cx="3342301" cy="408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Картинки до тестів\Людина\робота в парах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216" y="3688897"/>
            <a:ext cx="3705225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43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58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76145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82355" y="2481988"/>
            <a:ext cx="36280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ш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й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ш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й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0000"/>
                </a:solidFill>
              </a:rPr>
              <a:t>я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322ADA"/>
                </a:solidFill>
              </a:rPr>
              <a:t>ь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й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600" b="1" dirty="0">
                <a:solidFill>
                  <a:srgbClr val="FF0000"/>
                </a:solidFill>
              </a:rPr>
              <a:t>еа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тр </a:t>
            </a:r>
            <a:r>
              <a:rPr lang="uk-UA" sz="3600" b="1" dirty="0" smtClean="0">
                <a:solidFill>
                  <a:srgbClr val="FF0000"/>
                </a:solidFill>
              </a:rPr>
              <a:t>а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кт</a:t>
            </a:r>
            <a:r>
              <a:rPr lang="uk-UA" sz="3600" b="1" dirty="0" smtClean="0">
                <a:solidFill>
                  <a:srgbClr val="FF0000"/>
                </a:solidFill>
              </a:rPr>
              <a:t>о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р </a:t>
            </a:r>
            <a:endParaRPr lang="uk-UA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06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47058" y="293346"/>
            <a:ext cx="10178142" cy="6537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Назви </a:t>
            </a:r>
            <a:r>
              <a:rPr lang="uk-UA" sz="3200" b="1" dirty="0">
                <a:solidFill>
                  <a:schemeClr val="bg1"/>
                </a:solidFill>
              </a:rPr>
              <a:t>кожний об’єкт. </a:t>
            </a:r>
            <a:r>
              <a:rPr lang="uk-UA" sz="3200" b="1" dirty="0" smtClean="0">
                <a:solidFill>
                  <a:schemeClr val="bg1"/>
                </a:solidFill>
              </a:rPr>
              <a:t>Поділи </a:t>
            </a:r>
            <a:r>
              <a:rPr lang="uk-UA" sz="3200" b="1" dirty="0">
                <a:solidFill>
                  <a:schemeClr val="bg1"/>
                </a:solidFill>
              </a:rPr>
              <a:t>кожне слово на склади.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20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6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821" y="2001795"/>
            <a:ext cx="3046659" cy="37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1" t="4067" r="71151" b="81757"/>
          <a:stretch/>
        </p:blipFill>
        <p:spPr>
          <a:xfrm>
            <a:off x="3355595" y="2648557"/>
            <a:ext cx="1951824" cy="1614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/>
          <a:stretch/>
        </p:blipFill>
        <p:spPr>
          <a:xfrm>
            <a:off x="5574534" y="1797258"/>
            <a:ext cx="6285315" cy="3316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3218540" y="5540531"/>
            <a:ext cx="2189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chemeClr val="accent2">
                    <a:lumMod val="50000"/>
                  </a:schemeClr>
                </a:solidFill>
              </a:rPr>
              <a:t>З а  м о к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230675" y="5626022"/>
            <a:ext cx="2189528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4083068" y="5626022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7572508" y="5540531"/>
            <a:ext cx="2189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chemeClr val="accent2">
                    <a:lumMod val="50000"/>
                  </a:schemeClr>
                </a:solidFill>
              </a:rPr>
              <a:t>З а  м о к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584643" y="5626022"/>
            <a:ext cx="2189528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8437036" y="5626022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Прямоугольный треугольник 40"/>
          <p:cNvSpPr/>
          <p:nvPr/>
        </p:nvSpPr>
        <p:spPr>
          <a:xfrm rot="11552914" flipH="1">
            <a:off x="4699119" y="5388470"/>
            <a:ext cx="74754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ый треугольник 41"/>
          <p:cNvSpPr/>
          <p:nvPr/>
        </p:nvSpPr>
        <p:spPr>
          <a:xfrm rot="11552914" flipH="1">
            <a:off x="8298041" y="5388471"/>
            <a:ext cx="74754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34921" y="1089372"/>
            <a:ext cx="4841347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Чим слова відрізняються? Наголошений і ненаголошений склад. Знак «наголос».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7587" y="356281"/>
            <a:ext cx="9875156" cy="7867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Назви </a:t>
            </a:r>
            <a:r>
              <a:rPr lang="uk-UA" sz="3200" b="1" dirty="0">
                <a:solidFill>
                  <a:schemeClr val="bg1"/>
                </a:solidFill>
              </a:rPr>
              <a:t>кожний </a:t>
            </a:r>
            <a:r>
              <a:rPr lang="uk-UA" sz="3200" b="1" dirty="0" smtClean="0">
                <a:solidFill>
                  <a:schemeClr val="bg1"/>
                </a:solidFill>
              </a:rPr>
              <a:t>об’єкт. Познач </a:t>
            </a:r>
            <a:r>
              <a:rPr lang="uk-UA" sz="3200" b="1" dirty="0">
                <a:solidFill>
                  <a:schemeClr val="bg1"/>
                </a:solidFill>
              </a:rPr>
              <a:t>наголос в схемах слів.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806846" y="5999868"/>
            <a:ext cx="5554867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Якщо один склад то наголос не ставиться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219264" y="5235512"/>
            <a:ext cx="1716002" cy="491816"/>
            <a:chOff x="1219264" y="5235512"/>
            <a:chExt cx="1716002" cy="491816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1219264" y="5235512"/>
              <a:ext cx="1716002" cy="49181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6" name="Прямая соединительная линия 35"/>
            <p:cNvCxnSpPr/>
            <p:nvPr/>
          </p:nvCxnSpPr>
          <p:spPr>
            <a:xfrm>
              <a:off x="2100953" y="5235512"/>
              <a:ext cx="0" cy="49181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Прямоугольник 37"/>
          <p:cNvSpPr/>
          <p:nvPr/>
        </p:nvSpPr>
        <p:spPr>
          <a:xfrm>
            <a:off x="4258100" y="5235512"/>
            <a:ext cx="1287023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81" t="30833" r="70402" b="55278"/>
          <a:stretch/>
        </p:blipFill>
        <p:spPr>
          <a:xfrm>
            <a:off x="846311" y="2313792"/>
            <a:ext cx="2509284" cy="2356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5" t="30708" r="46938" b="55403"/>
          <a:stretch/>
        </p:blipFill>
        <p:spPr>
          <a:xfrm>
            <a:off x="3529542" y="2313792"/>
            <a:ext cx="2509284" cy="2356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30" t="30770" r="23653" b="55341"/>
          <a:stretch/>
        </p:blipFill>
        <p:spPr>
          <a:xfrm>
            <a:off x="6212773" y="2313792"/>
            <a:ext cx="2509284" cy="2356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57" t="30707" r="2526" b="55404"/>
          <a:stretch/>
        </p:blipFill>
        <p:spPr>
          <a:xfrm>
            <a:off x="8896004" y="2313792"/>
            <a:ext cx="2509284" cy="2356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846311" y="1683523"/>
            <a:ext cx="2509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Це баба?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9543" y="1683523"/>
            <a:ext cx="2509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Це дід?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38826" y="1683523"/>
            <a:ext cx="2857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Це курочка?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25466" y="1683523"/>
            <a:ext cx="2174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Це яєчко?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422540" y="5235512"/>
            <a:ext cx="2105438" cy="491816"/>
            <a:chOff x="6422540" y="5235512"/>
            <a:chExt cx="2105438" cy="491816"/>
          </a:xfrm>
        </p:grpSpPr>
        <p:cxnSp>
          <p:nvCxnSpPr>
            <p:cNvPr id="39" name="Прямая соединительная линия 38"/>
            <p:cNvCxnSpPr/>
            <p:nvPr/>
          </p:nvCxnSpPr>
          <p:spPr>
            <a:xfrm>
              <a:off x="7141076" y="5235512"/>
              <a:ext cx="0" cy="49181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Прямоугольник 28"/>
            <p:cNvSpPr/>
            <p:nvPr/>
          </p:nvSpPr>
          <p:spPr>
            <a:xfrm>
              <a:off x="6422540" y="5235512"/>
              <a:ext cx="2105438" cy="49181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0" name="Прямая соединительная линия 29"/>
            <p:cNvCxnSpPr/>
            <p:nvPr/>
          </p:nvCxnSpPr>
          <p:spPr>
            <a:xfrm>
              <a:off x="7866681" y="5235512"/>
              <a:ext cx="0" cy="49181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Группа 31"/>
          <p:cNvGrpSpPr/>
          <p:nvPr/>
        </p:nvGrpSpPr>
        <p:grpSpPr>
          <a:xfrm>
            <a:off x="9097927" y="5235512"/>
            <a:ext cx="2105438" cy="491816"/>
            <a:chOff x="6422540" y="5235512"/>
            <a:chExt cx="2105438" cy="491816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>
              <a:off x="7141076" y="5235512"/>
              <a:ext cx="0" cy="49181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Прямоугольник 33"/>
            <p:cNvSpPr/>
            <p:nvPr/>
          </p:nvSpPr>
          <p:spPr>
            <a:xfrm>
              <a:off x="6422540" y="5235512"/>
              <a:ext cx="2105438" cy="49181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5" name="Прямая соединительная линия 34"/>
            <p:cNvCxnSpPr/>
            <p:nvPr/>
          </p:nvCxnSpPr>
          <p:spPr>
            <a:xfrm>
              <a:off x="7866681" y="5235512"/>
              <a:ext cx="0" cy="49181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Прямоугольный треугольник 41"/>
          <p:cNvSpPr/>
          <p:nvPr/>
        </p:nvSpPr>
        <p:spPr>
          <a:xfrm rot="11552914" flipH="1">
            <a:off x="1716101" y="5006132"/>
            <a:ext cx="74754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ый треугольник 42"/>
          <p:cNvSpPr/>
          <p:nvPr/>
        </p:nvSpPr>
        <p:spPr>
          <a:xfrm rot="11552914" flipH="1">
            <a:off x="6848747" y="4974854"/>
            <a:ext cx="74754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ый треугольник 43"/>
          <p:cNvSpPr/>
          <p:nvPr/>
        </p:nvSpPr>
        <p:spPr>
          <a:xfrm rot="11552914" flipH="1">
            <a:off x="10187506" y="4993172"/>
            <a:ext cx="74754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1082010" y="1227665"/>
            <a:ext cx="7038733" cy="4196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 </a:t>
            </a:r>
            <a:r>
              <a:rPr lang="uk-UA" sz="2000" b="1" dirty="0">
                <a:solidFill>
                  <a:schemeClr val="bg1"/>
                </a:solidFill>
              </a:rPr>
              <a:t>якої казки ці персонажі? </a:t>
            </a:r>
            <a:r>
              <a:rPr lang="uk-UA" sz="2000" b="1" dirty="0" smtClean="0">
                <a:solidFill>
                  <a:schemeClr val="bg1"/>
                </a:solidFill>
              </a:rPr>
              <a:t>Розкажи </a:t>
            </a:r>
            <a:r>
              <a:rPr lang="uk-UA" sz="2000" b="1" dirty="0">
                <a:solidFill>
                  <a:schemeClr val="bg1"/>
                </a:solidFill>
              </a:rPr>
              <a:t>цю казку «ланцюжком».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07708" y="445744"/>
            <a:ext cx="9535884" cy="9938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Назви </a:t>
            </a:r>
            <a:r>
              <a:rPr lang="uk-UA" sz="3200" b="1" dirty="0">
                <a:solidFill>
                  <a:schemeClr val="bg1"/>
                </a:solidFill>
              </a:rPr>
              <a:t>кожний казковий </a:t>
            </a:r>
            <a:r>
              <a:rPr lang="uk-UA" sz="3200" b="1" dirty="0" smtClean="0">
                <a:solidFill>
                  <a:schemeClr val="bg1"/>
                </a:solidFill>
              </a:rPr>
              <a:t>персонаж.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Пригадай, </a:t>
            </a:r>
            <a:r>
              <a:rPr lang="uk-UA" sz="3200" b="1" dirty="0">
                <a:solidFill>
                  <a:schemeClr val="bg1"/>
                </a:solidFill>
              </a:rPr>
              <a:t>з яких вони казок?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643952" y="4820327"/>
            <a:ext cx="2224585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4366444" y="4820327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6832473" y="4820327"/>
            <a:ext cx="1287023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9640019" y="4820326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9030665" y="4820326"/>
            <a:ext cx="2480616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0254463" y="4820326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7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821" y="2001795"/>
            <a:ext cx="3046659" cy="37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7" r="73061"/>
          <a:stretch/>
        </p:blipFill>
        <p:spPr>
          <a:xfrm>
            <a:off x="3126136" y="2088881"/>
            <a:ext cx="2480616" cy="2256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09" r="36939"/>
          <a:stretch/>
        </p:blipFill>
        <p:spPr>
          <a:xfrm>
            <a:off x="5868537" y="2088881"/>
            <a:ext cx="2480616" cy="2256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166" r="682"/>
          <a:stretch/>
        </p:blipFill>
        <p:spPr>
          <a:xfrm>
            <a:off x="8573466" y="2088881"/>
            <a:ext cx="2480616" cy="2256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4" name="Прямая соединительная линия 43"/>
          <p:cNvCxnSpPr/>
          <p:nvPr/>
        </p:nvCxnSpPr>
        <p:spPr>
          <a:xfrm>
            <a:off x="5151268" y="4820327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10843592" y="4820326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Прямоугольный треугольник 45"/>
          <p:cNvSpPr/>
          <p:nvPr/>
        </p:nvSpPr>
        <p:spPr>
          <a:xfrm rot="11552914" flipH="1">
            <a:off x="5475836" y="4583266"/>
            <a:ext cx="74754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ый треугольник 46"/>
          <p:cNvSpPr/>
          <p:nvPr/>
        </p:nvSpPr>
        <p:spPr>
          <a:xfrm rot="11552914" flipH="1">
            <a:off x="10551928" y="4602057"/>
            <a:ext cx="74754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387808" y="1511369"/>
            <a:ext cx="8039221" cy="4969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Поділи </a:t>
            </a:r>
            <a:r>
              <a:rPr lang="uk-UA" sz="2000" b="1" dirty="0">
                <a:solidFill>
                  <a:schemeClr val="bg1"/>
                </a:solidFill>
              </a:rPr>
              <a:t>слова на склади – </a:t>
            </a:r>
            <a:r>
              <a:rPr lang="uk-UA" sz="2000" b="1" dirty="0" smtClean="0">
                <a:solidFill>
                  <a:schemeClr val="bg1"/>
                </a:solidFill>
              </a:rPr>
              <a:t>познач </a:t>
            </a:r>
            <a:r>
              <a:rPr lang="uk-UA" sz="2000" b="1" dirty="0">
                <a:solidFill>
                  <a:schemeClr val="bg1"/>
                </a:solidFill>
              </a:rPr>
              <a:t>на схемі кількість складів і наголос.  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75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1029" r="1082" b="3652"/>
          <a:stretch/>
        </p:blipFill>
        <p:spPr>
          <a:xfrm>
            <a:off x="4365921" y="2207044"/>
            <a:ext cx="7286154" cy="3295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58159" y="326003"/>
            <a:ext cx="10343242" cy="9980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Інсценізація казки «Рукавичка».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Визнач, </a:t>
            </a:r>
            <a:r>
              <a:rPr lang="uk-UA" sz="2800" b="1" dirty="0">
                <a:solidFill>
                  <a:schemeClr val="bg1"/>
                </a:solidFill>
              </a:rPr>
              <a:t>які слова «заховались» у </a:t>
            </a:r>
            <a:r>
              <a:rPr lang="uk-UA" sz="2800" b="1" dirty="0" smtClean="0">
                <a:solidFill>
                  <a:schemeClr val="bg1"/>
                </a:solidFill>
              </a:rPr>
              <a:t>схемах.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54100" y="5010688"/>
            <a:ext cx="2860886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2495619" y="4189870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1054100" y="1675897"/>
            <a:ext cx="746780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ый треугольник 32"/>
          <p:cNvSpPr/>
          <p:nvPr/>
        </p:nvSpPr>
        <p:spPr>
          <a:xfrm rot="11552914" flipH="1">
            <a:off x="1442423" y="2288505"/>
            <a:ext cx="74754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1814546" y="4205495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1054100" y="2502765"/>
            <a:ext cx="1441519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1054100" y="4189870"/>
            <a:ext cx="2151202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1813878" y="2502765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1803820" y="5010688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2495619" y="5010688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3205302" y="5010688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Прямоугольный треугольник 59"/>
          <p:cNvSpPr/>
          <p:nvPr/>
        </p:nvSpPr>
        <p:spPr>
          <a:xfrm rot="11552914" flipH="1">
            <a:off x="2135209" y="3075571"/>
            <a:ext cx="74754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1054100" y="3369052"/>
            <a:ext cx="1441519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1813878" y="3369052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Прямоугольный треугольник 62"/>
          <p:cNvSpPr/>
          <p:nvPr/>
        </p:nvSpPr>
        <p:spPr>
          <a:xfrm rot="11552914" flipH="1">
            <a:off x="2156103" y="3952527"/>
            <a:ext cx="74754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ый треугольник 63"/>
          <p:cNvSpPr/>
          <p:nvPr/>
        </p:nvSpPr>
        <p:spPr>
          <a:xfrm rot="11552914" flipH="1">
            <a:off x="2879470" y="4814203"/>
            <a:ext cx="74754" cy="14568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82705" y="1643844"/>
            <a:ext cx="9156456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Скільки складів у кожному слові? Який склад наголошений? Ненаголошений?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42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39221</TotalTime>
  <Words>557</Words>
  <Application>Microsoft Office PowerPoint</Application>
  <PresentationFormat>Произвольный</PresentationFormat>
  <Paragraphs>111</Paragraphs>
  <Slides>26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Руханка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2251</cp:revision>
  <dcterms:created xsi:type="dcterms:W3CDTF">2018-01-05T16:38:53Z</dcterms:created>
  <dcterms:modified xsi:type="dcterms:W3CDTF">2023-09-20T10:20:26Z</dcterms:modified>
</cp:coreProperties>
</file>